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9" r:id="rId5"/>
    <p:sldMasterId id="2147493486" r:id="rId6"/>
    <p:sldMasterId id="2147493564" r:id="rId7"/>
  </p:sldMasterIdLst>
  <p:notesMasterIdLst>
    <p:notesMasterId r:id="rId21"/>
  </p:notesMasterIdLst>
  <p:handoutMasterIdLst>
    <p:handoutMasterId r:id="rId22"/>
  </p:handoutMasterIdLst>
  <p:sldIdLst>
    <p:sldId id="334" r:id="rId8"/>
    <p:sldId id="336" r:id="rId9"/>
    <p:sldId id="339" r:id="rId10"/>
    <p:sldId id="359" r:id="rId11"/>
    <p:sldId id="341" r:id="rId12"/>
    <p:sldId id="343" r:id="rId13"/>
    <p:sldId id="348" r:id="rId14"/>
    <p:sldId id="349" r:id="rId15"/>
    <p:sldId id="350" r:id="rId16"/>
    <p:sldId id="357" r:id="rId17"/>
    <p:sldId id="354" r:id="rId18"/>
    <p:sldId id="358" r:id="rId19"/>
    <p:sldId id="345"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3">
          <p15:clr>
            <a:srgbClr val="A4A3A4"/>
          </p15:clr>
        </p15:guide>
        <p15:guide id="2" orient="horz" pos="3237">
          <p15:clr>
            <a:srgbClr val="A4A3A4"/>
          </p15:clr>
        </p15:guide>
        <p15:guide id="3" orient="horz" pos="642">
          <p15:clr>
            <a:srgbClr val="A4A3A4"/>
          </p15:clr>
        </p15:guide>
        <p15:guide id="4" orient="horz" pos="467">
          <p15:clr>
            <a:srgbClr val="A4A3A4"/>
          </p15:clr>
        </p15:guide>
        <p15:guide id="5" orient="horz" pos="3060">
          <p15:clr>
            <a:srgbClr val="A4A3A4"/>
          </p15:clr>
        </p15:guide>
        <p15:guide id="6" orient="horz" pos="2821">
          <p15:clr>
            <a:srgbClr val="A4A3A4"/>
          </p15:clr>
        </p15:guide>
        <p15:guide id="7" pos="3013">
          <p15:clr>
            <a:srgbClr val="A4A3A4"/>
          </p15:clr>
        </p15:guide>
        <p15:guide id="8" pos="4202">
          <p15:clr>
            <a:srgbClr val="A4A3A4"/>
          </p15:clr>
        </p15:guide>
        <p15:guide id="9" pos="5466">
          <p15:clr>
            <a:srgbClr val="A4A3A4"/>
          </p15:clr>
        </p15:guide>
        <p15:guide id="10" pos="2732">
          <p15:clr>
            <a:srgbClr val="A4A3A4"/>
          </p15:clr>
        </p15:guide>
        <p15:guide id="11" pos="283">
          <p15:clr>
            <a:srgbClr val="A4A3A4"/>
          </p15:clr>
        </p15:guide>
        <p15:guide id="1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tair Gall" initials="AG" lastIdx="8" clrIdx="0">
    <p:extLst>
      <p:ext uri="{19B8F6BF-5375-455C-9EA6-DF929625EA0E}">
        <p15:presenceInfo xmlns:p15="http://schemas.microsoft.com/office/powerpoint/2012/main" userId="S::agall@methanex.com::00e4418a-4c4f-4728-811f-ced73c6c6fb5" providerId="AD"/>
      </p:ext>
    </p:extLst>
  </p:cmAuthor>
  <p:cmAuthor id="2" name="Megan Sommerville" initials="MS" lastIdx="5" clrIdx="1">
    <p:extLst>
      <p:ext uri="{19B8F6BF-5375-455C-9EA6-DF929625EA0E}">
        <p15:presenceInfo xmlns:p15="http://schemas.microsoft.com/office/powerpoint/2012/main" userId="S::msommerville@methanex.com::e5e4112e-342f-4a02-bec3-6fcd18d3df8f" providerId="AD"/>
      </p:ext>
    </p:extLst>
  </p:cmAuthor>
  <p:cmAuthor id="3" name="Lois Eggers" initials="LE" lastIdx="1" clrIdx="2">
    <p:extLst>
      <p:ext uri="{19B8F6BF-5375-455C-9EA6-DF929625EA0E}">
        <p15:presenceInfo xmlns:p15="http://schemas.microsoft.com/office/powerpoint/2012/main" userId="9597f478d227e3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BB"/>
    <a:srgbClr val="85C5DE"/>
    <a:srgbClr val="DADA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0225" autoAdjust="0"/>
  </p:normalViewPr>
  <p:slideViewPr>
    <p:cSldViewPr snapToGrid="0" snapToObjects="1">
      <p:cViewPr varScale="1">
        <p:scale>
          <a:sx n="127" d="100"/>
          <a:sy n="127" d="100"/>
        </p:scale>
        <p:origin x="67" y="144"/>
      </p:cViewPr>
      <p:guideLst>
        <p:guide orient="horz" pos="2963"/>
        <p:guide orient="horz" pos="3237"/>
        <p:guide orient="horz" pos="642"/>
        <p:guide orient="horz" pos="467"/>
        <p:guide orient="horz" pos="3060"/>
        <p:guide orient="horz" pos="2821"/>
        <p:guide pos="3013"/>
        <p:guide pos="4202"/>
        <p:guide pos="5466"/>
        <p:guide pos="2732"/>
        <p:guide pos="283"/>
        <p:guide pos="2881"/>
      </p:guideLst>
    </p:cSldViewPr>
  </p:slideViewPr>
  <p:outlineViewPr>
    <p:cViewPr>
      <p:scale>
        <a:sx n="33" d="100"/>
        <a:sy n="33" d="100"/>
      </p:scale>
      <p:origin x="0" y="-31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05E92-D65B-4F05-BC33-B3E45C835B3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NZ"/>
        </a:p>
      </dgm:t>
    </dgm:pt>
    <dgm:pt modelId="{9729DD35-25A3-43D7-94FD-83D5B24F2ADA}" type="pres">
      <dgm:prSet presAssocID="{8EA05E92-D65B-4F05-BC33-B3E45C835B30}" presName="Name0" presStyleCnt="0">
        <dgm:presLayoutVars>
          <dgm:chMax val="7"/>
          <dgm:chPref val="7"/>
          <dgm:dir/>
          <dgm:animLvl val="lvl"/>
        </dgm:presLayoutVars>
      </dgm:prSet>
      <dgm:spPr/>
    </dgm:pt>
  </dgm:ptLst>
  <dgm:cxnLst>
    <dgm:cxn modelId="{4C732AEB-5AF9-4480-8F7C-DC127787D80C}" type="presOf" srcId="{8EA05E92-D65B-4F05-BC33-B3E45C835B30}" destId="{9729DD35-25A3-43D7-94FD-83D5B24F2ADA}" srcOrd="0"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F82AFB-6F6D-C440-B0BB-BC880903C79D}" type="datetimeFigureOut">
              <a:rPr lang="en-US" smtClean="0"/>
              <a:t>5/3/2021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99DD05-776A-2D4B-8A4C-47AFFCA0194A}" type="slidenum">
              <a:rPr lang="en-US" smtClean="0"/>
              <a:t>‹#›</a:t>
            </a:fld>
            <a:endParaRPr lang="en-US"/>
          </a:p>
        </p:txBody>
      </p:sp>
    </p:spTree>
    <p:extLst>
      <p:ext uri="{BB962C8B-B14F-4D97-AF65-F5344CB8AC3E}">
        <p14:creationId xmlns:p14="http://schemas.microsoft.com/office/powerpoint/2010/main" val="370960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BC081-606A-9C4A-AC43-E44DA7C0EE18}" type="datetimeFigureOut">
              <a:rPr lang="en-US" smtClean="0"/>
              <a:t>5/3/2021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FAF34-A823-7E4A-B1A2-1EB795944DB9}" type="slidenum">
              <a:rPr lang="en-US" smtClean="0"/>
              <a:t>‹#›</a:t>
            </a:fld>
            <a:endParaRPr lang="en-US"/>
          </a:p>
        </p:txBody>
      </p:sp>
    </p:spTree>
    <p:extLst>
      <p:ext uri="{BB962C8B-B14F-4D97-AF65-F5344CB8AC3E}">
        <p14:creationId xmlns:p14="http://schemas.microsoft.com/office/powerpoint/2010/main" val="22900401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orksafe.govt.nz/topic-and-industry/work-related-health/work-related-health-strategic-pla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Exposure monitoring can be used to find out if workers are potentially being exposed to a hazard at harmful levels or if the measures in place to control exposure to that hazard are working. Exposure monitoring is done by having workers wear personal monitoring equipment as they do their job. It can also be done periodically or without having workers wear monitoring equipment under some circumstances (</a:t>
            </a:r>
            <a:r>
              <a:rPr lang="en-NZ" dirty="0" err="1"/>
              <a:t>eg</a:t>
            </a:r>
            <a:r>
              <a:rPr lang="en-NZ" dirty="0"/>
              <a:t> to test the effectiveness of controls).</a:t>
            </a:r>
          </a:p>
        </p:txBody>
      </p:sp>
      <p:sp>
        <p:nvSpPr>
          <p:cNvPr id="4" name="Slide Number Placeholder 3"/>
          <p:cNvSpPr>
            <a:spLocks noGrp="1"/>
          </p:cNvSpPr>
          <p:nvPr>
            <p:ph type="sldNum" sz="quarter" idx="5"/>
          </p:nvPr>
        </p:nvSpPr>
        <p:spPr/>
        <p:txBody>
          <a:bodyPr/>
          <a:lstStyle/>
          <a:p>
            <a:fld id="{70DFAF34-A823-7E4A-B1A2-1EB795944DB9}" type="slidenum">
              <a:rPr lang="en-US" smtClean="0"/>
              <a:t>2</a:t>
            </a:fld>
            <a:endParaRPr lang="en-US"/>
          </a:p>
        </p:txBody>
      </p:sp>
    </p:spTree>
    <p:extLst>
      <p:ext uri="{BB962C8B-B14F-4D97-AF65-F5344CB8AC3E}">
        <p14:creationId xmlns:p14="http://schemas.microsoft.com/office/powerpoint/2010/main" val="372536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hlinkClick r:id="rId3"/>
              </a:rPr>
              <a:t>https://worksafe.govt.nz/topic-and-industry/work-related-health/work-related-health-strategic-plan/</a:t>
            </a:r>
            <a:endParaRPr lang="en-NZ" dirty="0"/>
          </a:p>
        </p:txBody>
      </p:sp>
      <p:sp>
        <p:nvSpPr>
          <p:cNvPr id="4" name="Slide Number Placeholder 3"/>
          <p:cNvSpPr>
            <a:spLocks noGrp="1"/>
          </p:cNvSpPr>
          <p:nvPr>
            <p:ph type="sldNum" sz="quarter" idx="5"/>
          </p:nvPr>
        </p:nvSpPr>
        <p:spPr/>
        <p:txBody>
          <a:bodyPr/>
          <a:lstStyle/>
          <a:p>
            <a:fld id="{70DFAF34-A823-7E4A-B1A2-1EB795944DB9}" type="slidenum">
              <a:rPr lang="en-US" smtClean="0"/>
              <a:t>3</a:t>
            </a:fld>
            <a:endParaRPr lang="en-US"/>
          </a:p>
        </p:txBody>
      </p:sp>
    </p:spTree>
    <p:extLst>
      <p:ext uri="{BB962C8B-B14F-4D97-AF65-F5344CB8AC3E}">
        <p14:creationId xmlns:p14="http://schemas.microsoft.com/office/powerpoint/2010/main" val="139091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Crystalline Silica and </a:t>
            </a:r>
            <a:r>
              <a:rPr lang="en-NZ" sz="1200" b="0" dirty="0" err="1">
                <a:solidFill>
                  <a:schemeClr val="bg1"/>
                </a:solidFill>
              </a:rPr>
              <a:t>Crystobalite</a:t>
            </a:r>
            <a:r>
              <a:rPr lang="en-NZ" sz="1200" b="0" dirty="0">
                <a:solidFill>
                  <a:schemeClr val="bg1"/>
                </a:solidFill>
              </a:rPr>
              <a:t> is to be reviewed 2022, 0.025mg/m3 is a estimate of where it will potentially go to.</a:t>
            </a:r>
          </a:p>
          <a:p>
            <a:endParaRPr lang="en-NZ" dirty="0"/>
          </a:p>
          <a:p>
            <a:r>
              <a:rPr lang="en-NZ" dirty="0"/>
              <a:t>Formaldehyde is in the laboratory but not presently used. There is 0.5 litres in storage.</a:t>
            </a:r>
          </a:p>
        </p:txBody>
      </p:sp>
      <p:sp>
        <p:nvSpPr>
          <p:cNvPr id="4" name="Slide Number Placeholder 3"/>
          <p:cNvSpPr>
            <a:spLocks noGrp="1"/>
          </p:cNvSpPr>
          <p:nvPr>
            <p:ph type="sldNum" sz="quarter" idx="5"/>
          </p:nvPr>
        </p:nvSpPr>
        <p:spPr/>
        <p:txBody>
          <a:bodyPr/>
          <a:lstStyle/>
          <a:p>
            <a:fld id="{70DFAF34-A823-7E4A-B1A2-1EB795944DB9}" type="slidenum">
              <a:rPr lang="en-US" smtClean="0"/>
              <a:t>5</a:t>
            </a:fld>
            <a:endParaRPr lang="en-US"/>
          </a:p>
        </p:txBody>
      </p:sp>
    </p:spTree>
    <p:extLst>
      <p:ext uri="{BB962C8B-B14F-4D97-AF65-F5344CB8AC3E}">
        <p14:creationId xmlns:p14="http://schemas.microsoft.com/office/powerpoint/2010/main" val="127185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Crystalline Silica and </a:t>
            </a:r>
            <a:r>
              <a:rPr lang="en-NZ" sz="1200" b="0" dirty="0" err="1">
                <a:solidFill>
                  <a:schemeClr val="bg1"/>
                </a:solidFill>
              </a:rPr>
              <a:t>Crystobalite</a:t>
            </a:r>
            <a:r>
              <a:rPr lang="en-NZ" sz="1200" b="0" dirty="0">
                <a:solidFill>
                  <a:schemeClr val="bg1"/>
                </a:solidFill>
              </a:rPr>
              <a:t> is to be reviewed 2022, 0.025mg/m3 is a estimate of where it will potentially go to.</a:t>
            </a:r>
          </a:p>
          <a:p>
            <a:endParaRPr lang="en-NZ" dirty="0"/>
          </a:p>
          <a:p>
            <a:r>
              <a:rPr lang="en-NZ" dirty="0"/>
              <a:t>Formaldehyde is in the laboratory but not presently used. There is 0.5 litres in storage.</a:t>
            </a:r>
          </a:p>
        </p:txBody>
      </p:sp>
      <p:sp>
        <p:nvSpPr>
          <p:cNvPr id="4" name="Slide Number Placeholder 3"/>
          <p:cNvSpPr>
            <a:spLocks noGrp="1"/>
          </p:cNvSpPr>
          <p:nvPr>
            <p:ph type="sldNum" sz="quarter" idx="5"/>
          </p:nvPr>
        </p:nvSpPr>
        <p:spPr/>
        <p:txBody>
          <a:bodyPr/>
          <a:lstStyle/>
          <a:p>
            <a:fld id="{70DFAF34-A823-7E4A-B1A2-1EB795944DB9}" type="slidenum">
              <a:rPr lang="en-US" smtClean="0"/>
              <a:t>6</a:t>
            </a:fld>
            <a:endParaRPr lang="en-US"/>
          </a:p>
        </p:txBody>
      </p:sp>
    </p:spTree>
    <p:extLst>
      <p:ext uri="{BB962C8B-B14F-4D97-AF65-F5344CB8AC3E}">
        <p14:creationId xmlns:p14="http://schemas.microsoft.com/office/powerpoint/2010/main" val="180753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Austenitic steels are non-magnetic stainless steels, which contain 16 to 26 percent chromium and up to 35 percent nickel. </a:t>
            </a:r>
          </a:p>
          <a:p>
            <a:pPr marL="0" marR="0" lvl="0" indent="0" algn="l" defTabSz="457200" rtl="0" eaLnBrk="1" fontAlgn="auto" latinLnBrk="0" hangingPunct="1">
              <a:lnSpc>
                <a:spcPct val="100000"/>
              </a:lnSpc>
              <a:spcBef>
                <a:spcPts val="0"/>
              </a:spcBef>
              <a:spcAft>
                <a:spcPts val="0"/>
              </a:spcAft>
              <a:buClrTx/>
              <a:buSzTx/>
              <a:buFontTx/>
              <a:buNone/>
              <a:tabLst/>
              <a:defRPr/>
            </a:pPr>
            <a:r>
              <a:rPr lang="en-NZ" dirty="0"/>
              <a:t>The International Agency for Research on Cancer [IARC] evaluation of chromium (VI) compounds concluded that: There is sufficient evidence in humans for the carcinogenicity of chromium (VI) compounds.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dirty="0"/>
              <a:t>Welding samples review with new exposure standard.</a:t>
            </a: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dirty="0"/>
              <a:t>Continue to monitor welders respiratory samples.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dirty="0"/>
          </a:p>
          <a:p>
            <a:endParaRPr lang="en-NZ" dirty="0"/>
          </a:p>
        </p:txBody>
      </p:sp>
      <p:sp>
        <p:nvSpPr>
          <p:cNvPr id="4" name="Slide Number Placeholder 3"/>
          <p:cNvSpPr>
            <a:spLocks noGrp="1"/>
          </p:cNvSpPr>
          <p:nvPr>
            <p:ph type="sldNum" sz="quarter" idx="5"/>
          </p:nvPr>
        </p:nvSpPr>
        <p:spPr/>
        <p:txBody>
          <a:bodyPr/>
          <a:lstStyle/>
          <a:p>
            <a:fld id="{70DFAF34-A823-7E4A-B1A2-1EB795944DB9}" type="slidenum">
              <a:rPr lang="en-US" smtClean="0"/>
              <a:t>7</a:t>
            </a:fld>
            <a:endParaRPr lang="en-US"/>
          </a:p>
        </p:txBody>
      </p:sp>
    </p:spTree>
    <p:extLst>
      <p:ext uri="{BB962C8B-B14F-4D97-AF65-F5344CB8AC3E}">
        <p14:creationId xmlns:p14="http://schemas.microsoft.com/office/powerpoint/2010/main" val="260015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It is likely that Methanex will have to treat all insulation </a:t>
            </a:r>
            <a:r>
              <a:rPr lang="en-NZ" sz="1200" dirty="0" err="1"/>
              <a:t>insitu</a:t>
            </a:r>
            <a:r>
              <a:rPr lang="en-NZ" sz="1200" dirty="0"/>
              <a:t> as category 2 (carcinogenic/</a:t>
            </a:r>
            <a:r>
              <a:rPr lang="en-NZ" sz="1200" dirty="0" err="1"/>
              <a:t>biopersistent</a:t>
            </a:r>
            <a:r>
              <a:rPr lang="en-NZ" sz="1200" dirty="0"/>
              <a:t>) unless we have very good records of where the </a:t>
            </a:r>
            <a:r>
              <a:rPr lang="en-NZ" sz="1200" dirty="0" err="1"/>
              <a:t>biosoluble</a:t>
            </a:r>
            <a:r>
              <a:rPr lang="en-NZ" sz="1200" dirty="0"/>
              <a:t> insulation has been retrofitted over the years.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Mineral fibres cannot be considered as a single group with a single hazard profile as they have been in the past and many </a:t>
            </a:r>
            <a:r>
              <a:rPr lang="en-NZ" sz="1200" i="1" kern="1200" dirty="0">
                <a:solidFill>
                  <a:schemeClr val="tx1"/>
                </a:solidFill>
                <a:effectLst/>
                <a:latin typeface="+mn-lt"/>
                <a:ea typeface="+mn-ea"/>
                <a:cs typeface="+mn-cs"/>
              </a:rPr>
              <a:t>have not</a:t>
            </a:r>
            <a:r>
              <a:rPr lang="en-NZ" sz="1200" kern="1200" dirty="0">
                <a:solidFill>
                  <a:schemeClr val="tx1"/>
                </a:solidFill>
                <a:effectLst/>
                <a:latin typeface="+mn-lt"/>
                <a:ea typeface="+mn-ea"/>
                <a:cs typeface="+mn-cs"/>
              </a:rPr>
              <a:t> been comprehensively tested. The latest reviews concluded that SMFs could be divided into the following categories </a:t>
            </a:r>
            <a:br>
              <a:rPr lang="en-NZ" sz="1200" kern="1200" dirty="0">
                <a:solidFill>
                  <a:schemeClr val="tx1"/>
                </a:solidFill>
                <a:effectLst/>
                <a:latin typeface="+mn-lt"/>
                <a:ea typeface="+mn-ea"/>
                <a:cs typeface="+mn-cs"/>
              </a:rPr>
            </a:br>
            <a:r>
              <a:rPr lang="en-NZ" sz="1200" kern="1200" dirty="0">
                <a:solidFill>
                  <a:schemeClr val="tx1"/>
                </a:solidFill>
                <a:effectLst/>
                <a:latin typeface="+mn-lt"/>
                <a:ea typeface="+mn-ea"/>
                <a:cs typeface="+mn-cs"/>
              </a:rPr>
              <a:t>a. those fibres classified as carcinogens</a:t>
            </a:r>
            <a:br>
              <a:rPr lang="en-NZ" sz="1200" kern="1200" dirty="0">
                <a:solidFill>
                  <a:schemeClr val="tx1"/>
                </a:solidFill>
                <a:effectLst/>
                <a:latin typeface="+mn-lt"/>
                <a:ea typeface="+mn-ea"/>
                <a:cs typeface="+mn-cs"/>
              </a:rPr>
            </a:br>
            <a:r>
              <a:rPr lang="en-NZ" sz="1200" kern="1200" dirty="0">
                <a:solidFill>
                  <a:schemeClr val="tx1"/>
                </a:solidFill>
                <a:effectLst/>
                <a:latin typeface="+mn-lt"/>
                <a:ea typeface="+mn-ea"/>
                <a:cs typeface="+mn-cs"/>
              </a:rPr>
              <a:t>b. those fibres not classifiable, and </a:t>
            </a:r>
            <a:br>
              <a:rPr lang="en-NZ" sz="1200" kern="1200" dirty="0">
                <a:solidFill>
                  <a:schemeClr val="tx1"/>
                </a:solidFill>
                <a:effectLst/>
                <a:latin typeface="+mn-lt"/>
                <a:ea typeface="+mn-ea"/>
                <a:cs typeface="+mn-cs"/>
              </a:rPr>
            </a:br>
            <a:r>
              <a:rPr lang="en-NZ" sz="1200" kern="1200" dirty="0">
                <a:solidFill>
                  <a:schemeClr val="tx1"/>
                </a:solidFill>
                <a:effectLst/>
                <a:latin typeface="+mn-lt"/>
                <a:ea typeface="+mn-ea"/>
                <a:cs typeface="+mn-cs"/>
              </a:rPr>
              <a:t>c. those fibres classified as not carcinogenic.</a:t>
            </a:r>
            <a:endParaRPr lang="en-NZ" sz="1200" b="1" kern="1200" dirty="0">
              <a:solidFill>
                <a:schemeClr val="tx1"/>
              </a:solidFill>
              <a:effectLst/>
              <a:latin typeface="+mn-lt"/>
              <a:ea typeface="+mn-ea"/>
              <a:cs typeface="+mn-cs"/>
            </a:endParaRP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Refractory ceramic fibres</a:t>
            </a:r>
            <a:r>
              <a:rPr lang="en-NZ" sz="1200" kern="1200" dirty="0">
                <a:solidFill>
                  <a:schemeClr val="tx1"/>
                </a:solidFill>
                <a:effectLst/>
                <a:latin typeface="+mn-lt"/>
                <a:ea typeface="+mn-ea"/>
                <a:cs typeface="+mn-cs"/>
              </a:rPr>
              <a:t> – particularly in the reformer. RCFs and high temperature performance blankets, boards and blocks are used primarily in industry as insulation for high-temperature applications such as furnaces, boilers and other heating equipment subjected to temperatures up to 1350°C.</a:t>
            </a:r>
            <a:r>
              <a:rPr lang="en-NZ" dirty="0">
                <a:effectLst/>
              </a:rPr>
              <a:t> </a:t>
            </a:r>
            <a:r>
              <a:rPr lang="en-NZ" sz="1200" kern="1200" dirty="0">
                <a:solidFill>
                  <a:schemeClr val="tx1"/>
                </a:solidFill>
                <a:effectLst/>
                <a:latin typeface="+mn-lt"/>
                <a:ea typeface="+mn-ea"/>
                <a:cs typeface="+mn-cs"/>
              </a:rPr>
              <a:t>The form of cristobalite found in the high temperature conversion of the High Temperature fibres has a highly disordered micro-crystalline structure. Cristobalite is classified by IARC as carcinogenic to humans (Group 1) (IARC, 1997). </a:t>
            </a:r>
            <a:r>
              <a:rPr lang="en-NZ" sz="1200" kern="1200" dirty="0" err="1">
                <a:solidFill>
                  <a:schemeClr val="tx1"/>
                </a:solidFill>
                <a:effectLst/>
                <a:latin typeface="+mn-lt"/>
                <a:ea typeface="+mn-ea"/>
                <a:cs typeface="+mn-cs"/>
              </a:rPr>
              <a:t>Cristobolite</a:t>
            </a:r>
            <a:r>
              <a:rPr lang="en-NZ" sz="1200" kern="1200" dirty="0">
                <a:solidFill>
                  <a:schemeClr val="tx1"/>
                </a:solidFill>
                <a:effectLst/>
                <a:latin typeface="+mn-lt"/>
                <a:ea typeface="+mn-ea"/>
                <a:cs typeface="+mn-cs"/>
              </a:rPr>
              <a:t> is a form of crystalline silica not fibre at this point.</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Exposure to SMF can occur during the installation and removal of SMF containing products. Demolition activities, particularly involving “aged” SMFs subjected to high temperatures over prolonged periods, can lead to exposures with different hazard profiles from the same products during manufacture and installation.</a:t>
            </a:r>
          </a:p>
          <a:p>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2016 AIOH review noted that bio-persistence of the fibres is considered an important factor in indicating the potential toxicity of fibres: “Bio-persistence is a complex interaction between fibre solubility and the natural clearance mechanisms in the lung.”</a:t>
            </a:r>
          </a:p>
          <a:p>
            <a:r>
              <a:rPr lang="en-NZ" sz="1200" kern="1200" dirty="0">
                <a:solidFill>
                  <a:schemeClr val="tx1"/>
                </a:solidFill>
                <a:effectLst/>
                <a:latin typeface="+mn-lt"/>
                <a:ea typeface="+mn-ea"/>
                <a:cs typeface="+mn-cs"/>
              </a:rPr>
              <a:t>m the same products during manufacture and installation.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There is no direct conversion between f/mL and mg/m3. </a:t>
            </a:r>
            <a:r>
              <a:rPr lang="en-NZ" sz="1200" kern="1200" dirty="0">
                <a:solidFill>
                  <a:schemeClr val="tx1"/>
                </a:solidFill>
                <a:effectLst/>
                <a:latin typeface="+mn-lt"/>
                <a:ea typeface="+mn-ea"/>
                <a:cs typeface="+mn-cs"/>
              </a:rPr>
              <a:t>So what that will mean is that the Carcinogenic SMF, e.g. Respirable Ceramic Fibre, will need to be measured using a method similar to asbestos fibres with a cowl under the proposed WES change. This may cause some difficulty in comparing historical data if you have been measuring the inhalable fraction in the past.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b="1" dirty="0"/>
          </a:p>
          <a:p>
            <a:endParaRPr lang="en-NZ" dirty="0"/>
          </a:p>
        </p:txBody>
      </p:sp>
      <p:sp>
        <p:nvSpPr>
          <p:cNvPr id="4" name="Slide Number Placeholder 3"/>
          <p:cNvSpPr>
            <a:spLocks noGrp="1"/>
          </p:cNvSpPr>
          <p:nvPr>
            <p:ph type="sldNum" sz="quarter" idx="5"/>
          </p:nvPr>
        </p:nvSpPr>
        <p:spPr/>
        <p:txBody>
          <a:bodyPr/>
          <a:lstStyle/>
          <a:p>
            <a:fld id="{70DFAF34-A823-7E4A-B1A2-1EB795944DB9}" type="slidenum">
              <a:rPr lang="en-US" smtClean="0"/>
              <a:t>8</a:t>
            </a:fld>
            <a:endParaRPr lang="en-US"/>
          </a:p>
        </p:txBody>
      </p:sp>
    </p:spTree>
    <p:extLst>
      <p:ext uri="{BB962C8B-B14F-4D97-AF65-F5344CB8AC3E}">
        <p14:creationId xmlns:p14="http://schemas.microsoft.com/office/powerpoint/2010/main" val="243484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It is likely that Methanex will have to treat all insulation </a:t>
            </a:r>
            <a:r>
              <a:rPr lang="en-NZ" sz="1200" dirty="0" err="1"/>
              <a:t>insitu</a:t>
            </a:r>
            <a:r>
              <a:rPr lang="en-NZ" sz="1200" dirty="0"/>
              <a:t> as category 2 (carcinogenic/</a:t>
            </a:r>
            <a:r>
              <a:rPr lang="en-NZ" sz="1200" dirty="0" err="1"/>
              <a:t>biopersistent</a:t>
            </a:r>
            <a:r>
              <a:rPr lang="en-NZ" sz="1200" dirty="0"/>
              <a:t>) unless we have very good records of where the </a:t>
            </a:r>
            <a:r>
              <a:rPr lang="en-NZ" sz="1200" dirty="0" err="1"/>
              <a:t>biosoluble</a:t>
            </a:r>
            <a:r>
              <a:rPr lang="en-NZ" sz="1200" dirty="0"/>
              <a:t> insulation has been retrofitted over the years.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Mineral fibres cannot be considered as a single group with a single hazard profile as they have been in the past and many </a:t>
            </a:r>
            <a:r>
              <a:rPr lang="en-NZ" sz="1200" i="1" kern="1200" dirty="0">
                <a:solidFill>
                  <a:schemeClr val="tx1"/>
                </a:solidFill>
                <a:effectLst/>
                <a:latin typeface="+mn-lt"/>
                <a:ea typeface="+mn-ea"/>
                <a:cs typeface="+mn-cs"/>
              </a:rPr>
              <a:t>have not</a:t>
            </a:r>
            <a:r>
              <a:rPr lang="en-NZ" sz="1200" kern="1200" dirty="0">
                <a:solidFill>
                  <a:schemeClr val="tx1"/>
                </a:solidFill>
                <a:effectLst/>
                <a:latin typeface="+mn-lt"/>
                <a:ea typeface="+mn-ea"/>
                <a:cs typeface="+mn-cs"/>
              </a:rPr>
              <a:t> been comprehensively tested. The latest reviews concluded that SMFs could be divided into the following categories </a:t>
            </a:r>
            <a:br>
              <a:rPr lang="en-NZ" sz="1200" kern="1200" dirty="0">
                <a:solidFill>
                  <a:schemeClr val="tx1"/>
                </a:solidFill>
                <a:effectLst/>
                <a:latin typeface="+mn-lt"/>
                <a:ea typeface="+mn-ea"/>
                <a:cs typeface="+mn-cs"/>
              </a:rPr>
            </a:br>
            <a:r>
              <a:rPr lang="en-NZ" sz="1200" kern="1200" dirty="0">
                <a:solidFill>
                  <a:schemeClr val="tx1"/>
                </a:solidFill>
                <a:effectLst/>
                <a:latin typeface="+mn-lt"/>
                <a:ea typeface="+mn-ea"/>
                <a:cs typeface="+mn-cs"/>
              </a:rPr>
              <a:t>a. those fibres classified as carcinogens</a:t>
            </a:r>
            <a:br>
              <a:rPr lang="en-NZ" sz="1200" kern="1200" dirty="0">
                <a:solidFill>
                  <a:schemeClr val="tx1"/>
                </a:solidFill>
                <a:effectLst/>
                <a:latin typeface="+mn-lt"/>
                <a:ea typeface="+mn-ea"/>
                <a:cs typeface="+mn-cs"/>
              </a:rPr>
            </a:br>
            <a:r>
              <a:rPr lang="en-NZ" sz="1200" kern="1200" dirty="0">
                <a:solidFill>
                  <a:schemeClr val="tx1"/>
                </a:solidFill>
                <a:effectLst/>
                <a:latin typeface="+mn-lt"/>
                <a:ea typeface="+mn-ea"/>
                <a:cs typeface="+mn-cs"/>
              </a:rPr>
              <a:t>b. those fibres not classifiable, and </a:t>
            </a:r>
            <a:br>
              <a:rPr lang="en-NZ" sz="1200" kern="1200" dirty="0">
                <a:solidFill>
                  <a:schemeClr val="tx1"/>
                </a:solidFill>
                <a:effectLst/>
                <a:latin typeface="+mn-lt"/>
                <a:ea typeface="+mn-ea"/>
                <a:cs typeface="+mn-cs"/>
              </a:rPr>
            </a:br>
            <a:r>
              <a:rPr lang="en-NZ" sz="1200" kern="1200" dirty="0">
                <a:solidFill>
                  <a:schemeClr val="tx1"/>
                </a:solidFill>
                <a:effectLst/>
                <a:latin typeface="+mn-lt"/>
                <a:ea typeface="+mn-ea"/>
                <a:cs typeface="+mn-cs"/>
              </a:rPr>
              <a:t>c. those fibres classified as not carcinogenic.</a:t>
            </a:r>
            <a:endParaRPr lang="en-NZ" sz="1200" b="1" kern="1200" dirty="0">
              <a:solidFill>
                <a:schemeClr val="tx1"/>
              </a:solidFill>
              <a:effectLst/>
              <a:latin typeface="+mn-lt"/>
              <a:ea typeface="+mn-ea"/>
              <a:cs typeface="+mn-cs"/>
            </a:endParaRP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Refractory ceramic fibres</a:t>
            </a:r>
            <a:r>
              <a:rPr lang="en-NZ" sz="1200" kern="1200" dirty="0">
                <a:solidFill>
                  <a:schemeClr val="tx1"/>
                </a:solidFill>
                <a:effectLst/>
                <a:latin typeface="+mn-lt"/>
                <a:ea typeface="+mn-ea"/>
                <a:cs typeface="+mn-cs"/>
              </a:rPr>
              <a:t> – particularly in the reformer. RCFs and high temperature performance blankets, boards and blocks are used primarily in industry as insulation for high-temperature applications such as furnaces, boilers and other heating equipment subjected to temperatures up to 1350°C.</a:t>
            </a:r>
            <a:r>
              <a:rPr lang="en-NZ" dirty="0">
                <a:effectLst/>
              </a:rPr>
              <a:t> </a:t>
            </a:r>
            <a:r>
              <a:rPr lang="en-NZ" sz="1200" kern="1200" dirty="0">
                <a:solidFill>
                  <a:schemeClr val="tx1"/>
                </a:solidFill>
                <a:effectLst/>
                <a:latin typeface="+mn-lt"/>
                <a:ea typeface="+mn-ea"/>
                <a:cs typeface="+mn-cs"/>
              </a:rPr>
              <a:t>The form of cristobalite found in the high temperature conversion of the High Temperature fibres has a highly disordered micro-crystalline structure. Cristobalite is classified by IARC as carcinogenic to humans (Group 1) (IARC, 1997). </a:t>
            </a:r>
            <a:r>
              <a:rPr lang="en-NZ" sz="1200" kern="1200" dirty="0" err="1">
                <a:solidFill>
                  <a:schemeClr val="tx1"/>
                </a:solidFill>
                <a:effectLst/>
                <a:latin typeface="+mn-lt"/>
                <a:ea typeface="+mn-ea"/>
                <a:cs typeface="+mn-cs"/>
              </a:rPr>
              <a:t>Cristobolite</a:t>
            </a:r>
            <a:r>
              <a:rPr lang="en-NZ" sz="1200" kern="1200" dirty="0">
                <a:solidFill>
                  <a:schemeClr val="tx1"/>
                </a:solidFill>
                <a:effectLst/>
                <a:latin typeface="+mn-lt"/>
                <a:ea typeface="+mn-ea"/>
                <a:cs typeface="+mn-cs"/>
              </a:rPr>
              <a:t> is a form of crystalline silica not fibre at this point.</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Exposure to SMF can occur during the installation and removal of SMF containing products. Demolition activities, particularly involving “aged” SMFs subjected to high temperatures over prolonged periods, can lead to exposures with different hazard profiles from the same products during manufacture and installation.</a:t>
            </a:r>
          </a:p>
          <a:p>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2016 AIOH review noted that bio-persistence of the fibres is considered an important factor in indicating the potential toxicity of fibres: “Bio-persistence is a complex interaction between fibre solubility and the natural clearance mechanisms in the lung.”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There is no direct conversion between f/mL and mg/m3. </a:t>
            </a:r>
            <a:r>
              <a:rPr lang="en-NZ" sz="1200" kern="1200" dirty="0">
                <a:solidFill>
                  <a:schemeClr val="tx1"/>
                </a:solidFill>
                <a:effectLst/>
                <a:latin typeface="+mn-lt"/>
                <a:ea typeface="+mn-ea"/>
                <a:cs typeface="+mn-cs"/>
              </a:rPr>
              <a:t>Carcinogenic SMF, e.g. Respirable Ceramic Fibre, will need to be measured using a method similar to asbestos fibres under the proposed WES change. This may cause some difficulty in comparing historical data if you have been measuring the inhalable fraction in the past.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b="1" dirty="0"/>
          </a:p>
          <a:p>
            <a:endParaRPr lang="en-NZ" dirty="0"/>
          </a:p>
        </p:txBody>
      </p:sp>
      <p:sp>
        <p:nvSpPr>
          <p:cNvPr id="4" name="Slide Number Placeholder 3"/>
          <p:cNvSpPr>
            <a:spLocks noGrp="1"/>
          </p:cNvSpPr>
          <p:nvPr>
            <p:ph type="sldNum" sz="quarter" idx="5"/>
          </p:nvPr>
        </p:nvSpPr>
        <p:spPr/>
        <p:txBody>
          <a:bodyPr/>
          <a:lstStyle/>
          <a:p>
            <a:fld id="{70DFAF34-A823-7E4A-B1A2-1EB795944DB9}" type="slidenum">
              <a:rPr lang="en-US" smtClean="0"/>
              <a:t>9</a:t>
            </a:fld>
            <a:endParaRPr lang="en-US"/>
          </a:p>
        </p:txBody>
      </p:sp>
    </p:spTree>
    <p:extLst>
      <p:ext uri="{BB962C8B-B14F-4D97-AF65-F5344CB8AC3E}">
        <p14:creationId xmlns:p14="http://schemas.microsoft.com/office/powerpoint/2010/main" val="2792512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It is likely that Methanex will have to treat all insulation </a:t>
            </a:r>
            <a:r>
              <a:rPr lang="en-NZ" sz="1200" dirty="0" err="1"/>
              <a:t>insitu</a:t>
            </a:r>
            <a:r>
              <a:rPr lang="en-NZ" sz="1200" dirty="0"/>
              <a:t> as category 2 (carcinogenic/</a:t>
            </a:r>
            <a:r>
              <a:rPr lang="en-NZ" sz="1200" dirty="0" err="1"/>
              <a:t>biopersistent</a:t>
            </a:r>
            <a:r>
              <a:rPr lang="en-NZ" sz="1200" dirty="0"/>
              <a:t>) unless we have very good records of where the </a:t>
            </a:r>
            <a:r>
              <a:rPr lang="en-NZ" sz="1200" dirty="0" err="1"/>
              <a:t>biosoluble</a:t>
            </a:r>
            <a:r>
              <a:rPr lang="en-NZ" sz="1200" dirty="0"/>
              <a:t> insulation has been retrofitted over the years.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Mineral fibres cannot be considered as a single group with a single hazard profile as they have been in the past and many </a:t>
            </a:r>
            <a:r>
              <a:rPr lang="en-NZ" sz="1200" i="1" kern="1200" dirty="0">
                <a:solidFill>
                  <a:schemeClr val="tx1"/>
                </a:solidFill>
                <a:effectLst/>
                <a:latin typeface="+mn-lt"/>
                <a:ea typeface="+mn-ea"/>
                <a:cs typeface="+mn-cs"/>
              </a:rPr>
              <a:t>have not</a:t>
            </a:r>
            <a:r>
              <a:rPr lang="en-NZ" sz="1200" kern="1200" dirty="0">
                <a:solidFill>
                  <a:schemeClr val="tx1"/>
                </a:solidFill>
                <a:effectLst/>
                <a:latin typeface="+mn-lt"/>
                <a:ea typeface="+mn-ea"/>
                <a:cs typeface="+mn-cs"/>
              </a:rPr>
              <a:t> been comprehensively tested. The latest reviews concluded that SMFs could be divided into the following categories </a:t>
            </a:r>
            <a:br>
              <a:rPr lang="en-NZ" sz="1200" kern="1200" dirty="0">
                <a:solidFill>
                  <a:schemeClr val="tx1"/>
                </a:solidFill>
                <a:effectLst/>
                <a:latin typeface="+mn-lt"/>
                <a:ea typeface="+mn-ea"/>
                <a:cs typeface="+mn-cs"/>
              </a:rPr>
            </a:br>
            <a:r>
              <a:rPr lang="en-NZ" sz="1200" kern="1200" dirty="0">
                <a:solidFill>
                  <a:schemeClr val="tx1"/>
                </a:solidFill>
                <a:effectLst/>
                <a:latin typeface="+mn-lt"/>
                <a:ea typeface="+mn-ea"/>
                <a:cs typeface="+mn-cs"/>
              </a:rPr>
              <a:t>a. those fibres classified as carcinogens</a:t>
            </a:r>
            <a:br>
              <a:rPr lang="en-NZ" sz="1200" kern="1200" dirty="0">
                <a:solidFill>
                  <a:schemeClr val="tx1"/>
                </a:solidFill>
                <a:effectLst/>
                <a:latin typeface="+mn-lt"/>
                <a:ea typeface="+mn-ea"/>
                <a:cs typeface="+mn-cs"/>
              </a:rPr>
            </a:br>
            <a:r>
              <a:rPr lang="en-NZ" sz="1200" kern="1200" dirty="0">
                <a:solidFill>
                  <a:schemeClr val="tx1"/>
                </a:solidFill>
                <a:effectLst/>
                <a:latin typeface="+mn-lt"/>
                <a:ea typeface="+mn-ea"/>
                <a:cs typeface="+mn-cs"/>
              </a:rPr>
              <a:t>b. those fibres not classifiable, and </a:t>
            </a:r>
            <a:br>
              <a:rPr lang="en-NZ" sz="1200" kern="1200" dirty="0">
                <a:solidFill>
                  <a:schemeClr val="tx1"/>
                </a:solidFill>
                <a:effectLst/>
                <a:latin typeface="+mn-lt"/>
                <a:ea typeface="+mn-ea"/>
                <a:cs typeface="+mn-cs"/>
              </a:rPr>
            </a:br>
            <a:r>
              <a:rPr lang="en-NZ" sz="1200" kern="1200" dirty="0">
                <a:solidFill>
                  <a:schemeClr val="tx1"/>
                </a:solidFill>
                <a:effectLst/>
                <a:latin typeface="+mn-lt"/>
                <a:ea typeface="+mn-ea"/>
                <a:cs typeface="+mn-cs"/>
              </a:rPr>
              <a:t>c. those fibres classified as not carcinogenic.</a:t>
            </a:r>
            <a:endParaRPr lang="en-NZ" sz="1200" b="1" kern="1200" dirty="0">
              <a:solidFill>
                <a:schemeClr val="tx1"/>
              </a:solidFill>
              <a:effectLst/>
              <a:latin typeface="+mn-lt"/>
              <a:ea typeface="+mn-ea"/>
              <a:cs typeface="+mn-cs"/>
            </a:endParaRP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Refractory ceramic fibres</a:t>
            </a:r>
            <a:r>
              <a:rPr lang="en-NZ" sz="1200" kern="1200" dirty="0">
                <a:solidFill>
                  <a:schemeClr val="tx1"/>
                </a:solidFill>
                <a:effectLst/>
                <a:latin typeface="+mn-lt"/>
                <a:ea typeface="+mn-ea"/>
                <a:cs typeface="+mn-cs"/>
              </a:rPr>
              <a:t> – particularly in the reformer. RCFs and high temperature performance blankets, boards and blocks are used primarily in industry as insulation for high-temperature applications such as furnaces, boilers and other heating equipment subjected to temperatures up to 1350°C.</a:t>
            </a:r>
            <a:r>
              <a:rPr lang="en-NZ" dirty="0">
                <a:effectLst/>
              </a:rPr>
              <a:t> </a:t>
            </a:r>
            <a:r>
              <a:rPr lang="en-NZ" sz="1200" kern="1200" dirty="0">
                <a:solidFill>
                  <a:schemeClr val="tx1"/>
                </a:solidFill>
                <a:effectLst/>
                <a:latin typeface="+mn-lt"/>
                <a:ea typeface="+mn-ea"/>
                <a:cs typeface="+mn-cs"/>
              </a:rPr>
              <a:t>The form of cristobalite found in the high temperature conversion of the High Temperature fibres has a highly disordered micro-crystalline structure. Cristobalite is classified by IARC as carcinogenic to humans (Group 1) (IARC, 1997). </a:t>
            </a:r>
            <a:r>
              <a:rPr lang="en-NZ" sz="1200" kern="1200" dirty="0" err="1">
                <a:solidFill>
                  <a:schemeClr val="tx1"/>
                </a:solidFill>
                <a:effectLst/>
                <a:latin typeface="+mn-lt"/>
                <a:ea typeface="+mn-ea"/>
                <a:cs typeface="+mn-cs"/>
              </a:rPr>
              <a:t>Cristobolite</a:t>
            </a:r>
            <a:r>
              <a:rPr lang="en-NZ" sz="1200" kern="1200" dirty="0">
                <a:solidFill>
                  <a:schemeClr val="tx1"/>
                </a:solidFill>
                <a:effectLst/>
                <a:latin typeface="+mn-lt"/>
                <a:ea typeface="+mn-ea"/>
                <a:cs typeface="+mn-cs"/>
              </a:rPr>
              <a:t> is a form of crystalline silica not fibre at this point.</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Exposure to SMF can occur during the installation and removal of SMF containing products. Demolition activities, particularly involving “aged” SMFs subjected to high temperatures over prolonged periods, can lead to exposures with different hazard profiles from the same products during manufacture and installation.</a:t>
            </a:r>
          </a:p>
          <a:p>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2016 AIOH review noted that bio-persistence of the fibres is considered an important factor in indicating the potential toxicity of fibres: “Bio-persistence is a complex interaction between fibre solubility and the natural clearance mechanisms in the lung.”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There is no direct conversion between f/mL and mg/m3. </a:t>
            </a:r>
            <a:r>
              <a:rPr lang="en-NZ" sz="1200" kern="1200" dirty="0">
                <a:solidFill>
                  <a:schemeClr val="tx1"/>
                </a:solidFill>
                <a:effectLst/>
                <a:latin typeface="+mn-lt"/>
                <a:ea typeface="+mn-ea"/>
                <a:cs typeface="+mn-cs"/>
              </a:rPr>
              <a:t>Carcinogenic SMF, e.g. Respirable Ceramic Fibre, will need to be measured using a method similar to asbestos fibres under the proposed WES change. This may cause some difficulty in comparing historical data if you have been measuring the inhalable fraction in the past.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b="1" dirty="0"/>
          </a:p>
          <a:p>
            <a:endParaRPr lang="en-NZ" dirty="0"/>
          </a:p>
        </p:txBody>
      </p:sp>
      <p:sp>
        <p:nvSpPr>
          <p:cNvPr id="4" name="Slide Number Placeholder 3"/>
          <p:cNvSpPr>
            <a:spLocks noGrp="1"/>
          </p:cNvSpPr>
          <p:nvPr>
            <p:ph type="sldNum" sz="quarter" idx="5"/>
          </p:nvPr>
        </p:nvSpPr>
        <p:spPr/>
        <p:txBody>
          <a:bodyPr/>
          <a:lstStyle/>
          <a:p>
            <a:fld id="{70DFAF34-A823-7E4A-B1A2-1EB795944DB9}" type="slidenum">
              <a:rPr lang="en-US" smtClean="0"/>
              <a:t>10</a:t>
            </a:fld>
            <a:endParaRPr lang="en-US"/>
          </a:p>
        </p:txBody>
      </p:sp>
    </p:spTree>
    <p:extLst>
      <p:ext uri="{BB962C8B-B14F-4D97-AF65-F5344CB8AC3E}">
        <p14:creationId xmlns:p14="http://schemas.microsoft.com/office/powerpoint/2010/main" val="2913750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dirty="0"/>
              <a:t>Have contacted HERA (Heavy engineering research association) 4/05/2020 to gain their insights into proposed changes to chromium (a lot of the stainless steel industry potentially affected).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dirty="0"/>
          </a:p>
          <a:p>
            <a:r>
              <a:rPr lang="en-NZ" sz="1200" kern="1200" dirty="0">
                <a:solidFill>
                  <a:schemeClr val="tx1"/>
                </a:solidFill>
                <a:effectLst/>
                <a:latin typeface="+mn-lt"/>
                <a:ea typeface="+mn-ea"/>
                <a:cs typeface="+mn-cs"/>
              </a:rPr>
              <a:t>Proposed changes will affect these contractors mainly:</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Chromium (Stainless) / Welding:</a:t>
            </a:r>
          </a:p>
          <a:p>
            <a:pPr lvl="0"/>
            <a:r>
              <a:rPr lang="en-NZ" sz="1200" kern="1200" dirty="0">
                <a:solidFill>
                  <a:schemeClr val="tx1"/>
                </a:solidFill>
                <a:effectLst/>
                <a:latin typeface="+mn-lt"/>
                <a:ea typeface="+mn-ea"/>
                <a:cs typeface="+mn-cs"/>
              </a:rPr>
              <a:t>UGL</a:t>
            </a:r>
          </a:p>
          <a:p>
            <a:pPr lvl="0"/>
            <a:r>
              <a:rPr lang="en-NZ" sz="1200" kern="1200" dirty="0">
                <a:solidFill>
                  <a:schemeClr val="tx1"/>
                </a:solidFill>
                <a:effectLst/>
                <a:latin typeface="+mn-lt"/>
                <a:ea typeface="+mn-ea"/>
                <a:cs typeface="+mn-cs"/>
              </a:rPr>
              <a:t>Warner Construction</a:t>
            </a:r>
          </a:p>
          <a:p>
            <a:pPr lvl="0"/>
            <a:r>
              <a:rPr lang="en-NZ" sz="1200" kern="1200" dirty="0" err="1">
                <a:solidFill>
                  <a:schemeClr val="tx1"/>
                </a:solidFill>
                <a:effectLst/>
                <a:latin typeface="+mn-lt"/>
                <a:ea typeface="+mn-ea"/>
                <a:cs typeface="+mn-cs"/>
              </a:rPr>
              <a:t>Energyworks</a:t>
            </a:r>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FEGL</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Synthetic Mineral Fibres</a:t>
            </a:r>
          </a:p>
          <a:p>
            <a:pPr lvl="0"/>
            <a:r>
              <a:rPr lang="en-NZ" sz="1200" kern="1200" dirty="0">
                <a:solidFill>
                  <a:schemeClr val="tx1"/>
                </a:solidFill>
                <a:effectLst/>
                <a:latin typeface="+mn-lt"/>
                <a:ea typeface="+mn-ea"/>
                <a:cs typeface="+mn-cs"/>
              </a:rPr>
              <a:t>Crow Refractory</a:t>
            </a:r>
          </a:p>
          <a:p>
            <a:pPr lvl="0"/>
            <a:r>
              <a:rPr lang="en-NZ" sz="1200" kern="1200" dirty="0">
                <a:solidFill>
                  <a:schemeClr val="tx1"/>
                </a:solidFill>
                <a:effectLst/>
                <a:latin typeface="+mn-lt"/>
                <a:ea typeface="+mn-ea"/>
                <a:cs typeface="+mn-cs"/>
              </a:rPr>
              <a:t>Vickers</a:t>
            </a:r>
          </a:p>
          <a:p>
            <a:pPr lvl="0"/>
            <a:r>
              <a:rPr lang="en-NZ" sz="1200" kern="1200" dirty="0">
                <a:solidFill>
                  <a:schemeClr val="tx1"/>
                </a:solidFill>
                <a:effectLst/>
                <a:latin typeface="+mn-lt"/>
                <a:ea typeface="+mn-ea"/>
                <a:cs typeface="+mn-cs"/>
              </a:rPr>
              <a:t>Best Insulation</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Catalyst: Copper and Zinc Oxide (and Nickel from changes in 2019)</a:t>
            </a:r>
          </a:p>
          <a:p>
            <a:pPr lvl="0"/>
            <a:r>
              <a:rPr lang="en-NZ" sz="1200" kern="1200" dirty="0">
                <a:solidFill>
                  <a:schemeClr val="tx1"/>
                </a:solidFill>
                <a:effectLst/>
                <a:latin typeface="+mn-lt"/>
                <a:ea typeface="+mn-ea"/>
                <a:cs typeface="+mn-cs"/>
              </a:rPr>
              <a:t>Contract Resources (and any associated labour hire)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NZ" dirty="0"/>
          </a:p>
          <a:p>
            <a:endParaRPr lang="en-NZ" dirty="0"/>
          </a:p>
        </p:txBody>
      </p:sp>
      <p:sp>
        <p:nvSpPr>
          <p:cNvPr id="4" name="Slide Number Placeholder 3"/>
          <p:cNvSpPr>
            <a:spLocks noGrp="1"/>
          </p:cNvSpPr>
          <p:nvPr>
            <p:ph type="sldNum" sz="quarter" idx="5"/>
          </p:nvPr>
        </p:nvSpPr>
        <p:spPr/>
        <p:txBody>
          <a:bodyPr/>
          <a:lstStyle/>
          <a:p>
            <a:fld id="{70DFAF34-A823-7E4A-B1A2-1EB795944DB9}" type="slidenum">
              <a:rPr lang="en-US" smtClean="0"/>
              <a:t>13</a:t>
            </a:fld>
            <a:endParaRPr lang="en-US"/>
          </a:p>
        </p:txBody>
      </p:sp>
    </p:spTree>
    <p:extLst>
      <p:ext uri="{BB962C8B-B14F-4D97-AF65-F5344CB8AC3E}">
        <p14:creationId xmlns:p14="http://schemas.microsoft.com/office/powerpoint/2010/main" val="1950323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Blue Backgroun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2" y="1226503"/>
            <a:ext cx="8231187" cy="1537017"/>
          </a:xfrm>
        </p:spPr>
        <p:txBody>
          <a:bodyPr/>
          <a:lstStyle>
            <a:lvl1pPr>
              <a:defRPr baseline="0"/>
            </a:lvl1pPr>
          </a:lstStyle>
          <a:p>
            <a:r>
              <a:rPr lang="en-US" dirty="0"/>
              <a:t>Presentation title</a:t>
            </a:r>
            <a:br>
              <a:rPr lang="en-US" dirty="0"/>
            </a:br>
            <a:r>
              <a:rPr lang="en-US" dirty="0"/>
              <a:t>goes here</a:t>
            </a:r>
          </a:p>
        </p:txBody>
      </p:sp>
      <p:sp>
        <p:nvSpPr>
          <p:cNvPr id="3" name="Subtitle 2"/>
          <p:cNvSpPr>
            <a:spLocks noGrp="1"/>
          </p:cNvSpPr>
          <p:nvPr>
            <p:ph type="subTitle" idx="1" hasCustomPrompt="1"/>
          </p:nvPr>
        </p:nvSpPr>
        <p:spPr>
          <a:xfrm>
            <a:off x="455613" y="2874010"/>
            <a:ext cx="8231187" cy="64643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goes here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769" y="3624580"/>
            <a:ext cx="1722698" cy="12065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Add Photo">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2" y="1226503"/>
            <a:ext cx="8231187" cy="1537017"/>
          </a:xfrm>
        </p:spPr>
        <p:txBody>
          <a:bodyPr/>
          <a:lstStyle>
            <a:lvl1pPr>
              <a:defRPr baseline="0"/>
            </a:lvl1pPr>
          </a:lstStyle>
          <a:p>
            <a:r>
              <a:rPr lang="en-US" dirty="0"/>
              <a:t>Presentation title</a:t>
            </a:r>
            <a:br>
              <a:rPr lang="en-US" dirty="0"/>
            </a:br>
            <a:r>
              <a:rPr lang="en-US" dirty="0"/>
              <a:t>goes here</a:t>
            </a:r>
          </a:p>
        </p:txBody>
      </p:sp>
      <p:sp>
        <p:nvSpPr>
          <p:cNvPr id="3" name="Subtitle 2"/>
          <p:cNvSpPr>
            <a:spLocks noGrp="1"/>
          </p:cNvSpPr>
          <p:nvPr>
            <p:ph type="subTitle" idx="1" hasCustomPrompt="1"/>
          </p:nvPr>
        </p:nvSpPr>
        <p:spPr>
          <a:xfrm>
            <a:off x="455613" y="2874010"/>
            <a:ext cx="8231186" cy="646430"/>
          </a:xfrm>
        </p:spPr>
        <p:txBody>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Right click and select ‘Format Background’ to add image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769" y="3624580"/>
            <a:ext cx="1722698" cy="1206500"/>
          </a:xfrm>
          <a:prstGeom prst="rect">
            <a:avLst/>
          </a:prstGeom>
        </p:spPr>
      </p:pic>
    </p:spTree>
    <p:extLst>
      <p:ext uri="{BB962C8B-B14F-4D97-AF65-F5344CB8AC3E}">
        <p14:creationId xmlns:p14="http://schemas.microsoft.com/office/powerpoint/2010/main" val="205211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py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a:xfrm>
            <a:off x="759243" y="4730116"/>
            <a:ext cx="3982619" cy="274477"/>
          </a:xfrm>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3" name="Subtitle 2"/>
          <p:cNvSpPr>
            <a:spLocks noGrp="1"/>
          </p:cNvSpPr>
          <p:nvPr>
            <p:ph type="subTitle" idx="1" hasCustomPrompt="1"/>
          </p:nvPr>
        </p:nvSpPr>
        <p:spPr>
          <a:xfrm>
            <a:off x="455611" y="796290"/>
            <a:ext cx="8231187"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p>
            <a:r>
              <a:rPr lang="en-CA" dirty="0"/>
              <a:t>Title and content</a:t>
            </a:r>
          </a:p>
        </p:txBody>
      </p:sp>
      <p:sp>
        <p:nvSpPr>
          <p:cNvPr id="7" name="Content Placeholder 6"/>
          <p:cNvSpPr>
            <a:spLocks noGrp="1"/>
          </p:cNvSpPr>
          <p:nvPr>
            <p:ph sz="quarter" idx="13"/>
          </p:nvPr>
        </p:nvSpPr>
        <p:spPr>
          <a:xfrm>
            <a:off x="455611" y="1352550"/>
            <a:ext cx="8231189" cy="313372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184164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solidFill>
                  <a:schemeClr val="bg1"/>
                </a:solidFill>
              </a:defRPr>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74F7B96-A387-7047-B103-9CADB6D89886}" type="slidenum">
              <a:rPr lang="en-US" smtClean="0"/>
              <a:pPr/>
              <a:t>‹#›</a:t>
            </a:fld>
            <a:endParaRPr lang="en-US" dirty="0"/>
          </a:p>
        </p:txBody>
      </p:sp>
      <p:sp>
        <p:nvSpPr>
          <p:cNvPr id="3" name="Subtitle 2"/>
          <p:cNvSpPr>
            <a:spLocks noGrp="1"/>
          </p:cNvSpPr>
          <p:nvPr>
            <p:ph type="subTitle" idx="1" hasCustomPrompt="1"/>
          </p:nvPr>
        </p:nvSpPr>
        <p:spPr>
          <a:xfrm>
            <a:off x="455611" y="2521128"/>
            <a:ext cx="8231187" cy="372111"/>
          </a:xfrm>
        </p:spPr>
        <p:txBody>
          <a:bodyPr lIns="0" tIns="0" rIns="0" bIns="0">
            <a:normAutofit/>
          </a:bodyPr>
          <a:lstStyle>
            <a:lvl1pPr marL="0" indent="0" algn="l">
              <a:buNone/>
              <a:defRPr sz="2400"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1890233"/>
            <a:ext cx="8231187" cy="741143"/>
          </a:xfrm>
        </p:spPr>
        <p:txBody>
          <a:bodyPr>
            <a:noAutofit/>
          </a:bodyPr>
          <a:lstStyle>
            <a:lvl1pPr>
              <a:defRPr sz="4000">
                <a:solidFill>
                  <a:srgbClr val="FFFFFF"/>
                </a:solidFill>
              </a:defRPr>
            </a:lvl1pPr>
          </a:lstStyle>
          <a:p>
            <a:r>
              <a:rPr lang="en-CA" dirty="0"/>
              <a:t>Section Header</a:t>
            </a:r>
          </a:p>
        </p:txBody>
      </p:sp>
    </p:spTree>
    <p:extLst>
      <p:ext uri="{BB962C8B-B14F-4D97-AF65-F5344CB8AC3E}">
        <p14:creationId xmlns:p14="http://schemas.microsoft.com/office/powerpoint/2010/main" val="175902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ropped image on left and lis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9" name="Text Placeholder 8"/>
          <p:cNvSpPr>
            <a:spLocks noGrp="1"/>
          </p:cNvSpPr>
          <p:nvPr>
            <p:ph type="body" sz="quarter" idx="14" hasCustomPrompt="1"/>
          </p:nvPr>
        </p:nvSpPr>
        <p:spPr>
          <a:xfrm>
            <a:off x="4802188" y="1363664"/>
            <a:ext cx="3884611" cy="3124200"/>
          </a:xfrm>
        </p:spPr>
        <p:txBody>
          <a:bodyPr/>
          <a:lstStyle>
            <a:lvl1pPr marL="180000" indent="-180000">
              <a:lnSpc>
                <a:spcPct val="100000"/>
              </a:lnSpc>
              <a:spcBef>
                <a:spcPts val="0"/>
              </a:spcBef>
              <a:spcAft>
                <a:spcPts val="800"/>
              </a:spcAft>
              <a:buNone/>
              <a:defRPr/>
            </a:lvl1pPr>
          </a:lstStyle>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  </a:t>
            </a:r>
          </a:p>
          <a:p>
            <a:pPr lvl="0"/>
            <a:r>
              <a:rPr lang="en-CA" dirty="0"/>
              <a:t>•	</a:t>
            </a:r>
            <a:r>
              <a:rPr lang="en-CA" dirty="0" err="1"/>
              <a:t>Etiam</a:t>
            </a:r>
            <a:r>
              <a:rPr lang="en-CA" dirty="0"/>
              <a:t> </a:t>
            </a:r>
            <a:r>
              <a:rPr lang="en-CA" dirty="0" err="1"/>
              <a:t>sed</a:t>
            </a:r>
            <a:r>
              <a:rPr lang="en-CA" dirty="0"/>
              <a:t> dui vitae </a:t>
            </a:r>
            <a:r>
              <a:rPr lang="en-CA" dirty="0" err="1"/>
              <a:t>odio</a:t>
            </a:r>
            <a:r>
              <a:rPr lang="en-CA" dirty="0"/>
              <a:t> </a:t>
            </a:r>
            <a:r>
              <a:rPr lang="en-CA" dirty="0" err="1"/>
              <a:t>cursus</a:t>
            </a:r>
            <a:r>
              <a:rPr lang="en-CA" dirty="0"/>
              <a:t> </a:t>
            </a:r>
            <a:r>
              <a:rPr lang="en-CA" dirty="0" err="1"/>
              <a:t>aliquet</a:t>
            </a:r>
            <a:r>
              <a:rPr lang="en-CA" dirty="0"/>
              <a:t> </a:t>
            </a:r>
            <a:r>
              <a:rPr lang="en-CA" dirty="0" err="1"/>
              <a:t>egestas</a:t>
            </a:r>
            <a:r>
              <a:rPr lang="en-CA" dirty="0"/>
              <a:t> vitae </a:t>
            </a:r>
            <a:r>
              <a:rPr lang="en-CA" dirty="0" err="1"/>
              <a:t>turpisconsectetur</a:t>
            </a:r>
            <a:r>
              <a:rPr lang="en-CA" dirty="0"/>
              <a:t>.  </a:t>
            </a:r>
          </a:p>
          <a:p>
            <a:pPr lvl="0"/>
            <a:r>
              <a:rPr lang="en-CA" dirty="0"/>
              <a:t>•	</a:t>
            </a:r>
            <a:r>
              <a:rPr lang="en-CA" dirty="0" err="1"/>
              <a:t>Nullam</a:t>
            </a:r>
            <a:r>
              <a:rPr lang="en-CA" dirty="0"/>
              <a:t> </a:t>
            </a:r>
            <a:r>
              <a:rPr lang="en-CA" dirty="0" err="1"/>
              <a:t>mattis</a:t>
            </a:r>
            <a:r>
              <a:rPr lang="en-CA" dirty="0"/>
              <a:t> </a:t>
            </a:r>
            <a:r>
              <a:rPr lang="en-CA" dirty="0" err="1"/>
              <a:t>risus</a:t>
            </a:r>
            <a:r>
              <a:rPr lang="en-CA" dirty="0"/>
              <a:t> </a:t>
            </a:r>
            <a:r>
              <a:rPr lang="en-CA" dirty="0" err="1"/>
              <a:t>quis</a:t>
            </a:r>
            <a:r>
              <a:rPr lang="en-CA" dirty="0"/>
              <a:t> mi </a:t>
            </a:r>
            <a:r>
              <a:rPr lang="en-CA" dirty="0" err="1"/>
              <a:t>placerat</a:t>
            </a:r>
            <a:r>
              <a:rPr lang="en-CA" dirty="0"/>
              <a:t>, </a:t>
            </a:r>
            <a:r>
              <a:rPr lang="en-CA" dirty="0" err="1"/>
              <a:t>eu</a:t>
            </a:r>
            <a:r>
              <a:rPr lang="en-CA" dirty="0"/>
              <a:t> semper mi </a:t>
            </a:r>
            <a:r>
              <a:rPr lang="en-CA" dirty="0" err="1"/>
              <a:t>aliquam</a:t>
            </a:r>
            <a:r>
              <a:rPr lang="en-CA" dirty="0"/>
              <a:t> vitae </a:t>
            </a:r>
            <a:r>
              <a:rPr lang="en-CA" dirty="0" err="1"/>
              <a:t>odio</a:t>
            </a:r>
            <a:r>
              <a:rPr lang="en-CA" dirty="0"/>
              <a:t> </a:t>
            </a:r>
            <a:r>
              <a:rPr lang="en-CA" dirty="0" err="1"/>
              <a:t>cursus</a:t>
            </a:r>
            <a:r>
              <a:rPr lang="en-CA" dirty="0"/>
              <a:t>. </a:t>
            </a:r>
          </a:p>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a:t>
            </a:r>
            <a:endParaRPr lang="en-US" dirty="0"/>
          </a:p>
        </p:txBody>
      </p:sp>
      <p:sp>
        <p:nvSpPr>
          <p:cNvPr id="7" name="Picture Placeholder 6"/>
          <p:cNvSpPr>
            <a:spLocks noGrp="1"/>
          </p:cNvSpPr>
          <p:nvPr>
            <p:ph type="pic" sz="quarter" idx="13" hasCustomPrompt="1"/>
          </p:nvPr>
        </p:nvSpPr>
        <p:spPr>
          <a:xfrm>
            <a:off x="0" y="1363664"/>
            <a:ext cx="4341813" cy="3124200"/>
          </a:xfrm>
        </p:spPr>
        <p:txBody>
          <a:bodyPr/>
          <a:lstStyle>
            <a:lvl1pPr marL="0" indent="0">
              <a:buNone/>
              <a:defRPr/>
            </a:lvl1pPr>
          </a:lstStyle>
          <a:p>
            <a:r>
              <a:rPr lang="en-US" dirty="0"/>
              <a:t>Add picture here</a:t>
            </a:r>
          </a:p>
        </p:txBody>
      </p:sp>
      <p:sp>
        <p:nvSpPr>
          <p:cNvPr id="3" name="Subtitle 2"/>
          <p:cNvSpPr>
            <a:spLocks noGrp="1"/>
          </p:cNvSpPr>
          <p:nvPr>
            <p:ph type="subTitle" idx="1" hasCustomPrompt="1"/>
          </p:nvPr>
        </p:nvSpPr>
        <p:spPr>
          <a:xfrm>
            <a:off x="455611" y="796290"/>
            <a:ext cx="8231187"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p>
            <a:r>
              <a:rPr lang="en-CA" dirty="0"/>
              <a:t>Cropped image on left and list on right</a:t>
            </a:r>
          </a:p>
        </p:txBody>
      </p:sp>
    </p:spTree>
    <p:extLst>
      <p:ext uri="{BB962C8B-B14F-4D97-AF65-F5344CB8AC3E}">
        <p14:creationId xmlns:p14="http://schemas.microsoft.com/office/powerpoint/2010/main" val="3970155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ropped image on right and li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9" name="Text Placeholder 8"/>
          <p:cNvSpPr>
            <a:spLocks noGrp="1"/>
          </p:cNvSpPr>
          <p:nvPr>
            <p:ph type="body" sz="quarter" idx="14" hasCustomPrompt="1"/>
          </p:nvPr>
        </p:nvSpPr>
        <p:spPr>
          <a:xfrm>
            <a:off x="452439" y="1363664"/>
            <a:ext cx="3884611" cy="3119436"/>
          </a:xfrm>
        </p:spPr>
        <p:txBody>
          <a:bodyPr/>
          <a:lstStyle>
            <a:lvl1pPr marL="180000" indent="-180000">
              <a:lnSpc>
                <a:spcPct val="100000"/>
              </a:lnSpc>
              <a:spcBef>
                <a:spcPts val="0"/>
              </a:spcBef>
              <a:spcAft>
                <a:spcPts val="800"/>
              </a:spcAft>
              <a:buNone/>
              <a:defRPr/>
            </a:lvl1pPr>
          </a:lstStyle>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  </a:t>
            </a:r>
          </a:p>
          <a:p>
            <a:pPr lvl="0"/>
            <a:r>
              <a:rPr lang="en-CA" dirty="0"/>
              <a:t>•	</a:t>
            </a:r>
            <a:r>
              <a:rPr lang="en-CA" dirty="0" err="1"/>
              <a:t>Etiam</a:t>
            </a:r>
            <a:r>
              <a:rPr lang="en-CA" dirty="0"/>
              <a:t> </a:t>
            </a:r>
            <a:r>
              <a:rPr lang="en-CA" dirty="0" err="1"/>
              <a:t>sed</a:t>
            </a:r>
            <a:r>
              <a:rPr lang="en-CA" dirty="0"/>
              <a:t> dui vitae </a:t>
            </a:r>
            <a:r>
              <a:rPr lang="en-CA" dirty="0" err="1"/>
              <a:t>odio</a:t>
            </a:r>
            <a:r>
              <a:rPr lang="en-CA" dirty="0"/>
              <a:t> </a:t>
            </a:r>
            <a:r>
              <a:rPr lang="en-CA" dirty="0" err="1"/>
              <a:t>cursus</a:t>
            </a:r>
            <a:r>
              <a:rPr lang="en-CA" dirty="0"/>
              <a:t> </a:t>
            </a:r>
            <a:r>
              <a:rPr lang="en-CA" dirty="0" err="1"/>
              <a:t>aliquet</a:t>
            </a:r>
            <a:r>
              <a:rPr lang="en-CA" dirty="0"/>
              <a:t> </a:t>
            </a:r>
            <a:r>
              <a:rPr lang="en-CA" dirty="0" err="1"/>
              <a:t>egestas</a:t>
            </a:r>
            <a:r>
              <a:rPr lang="en-CA" dirty="0"/>
              <a:t> vitae </a:t>
            </a:r>
            <a:r>
              <a:rPr lang="en-CA" dirty="0" err="1"/>
              <a:t>turpisconsectetur</a:t>
            </a:r>
            <a:r>
              <a:rPr lang="en-CA" dirty="0"/>
              <a:t>.  </a:t>
            </a:r>
          </a:p>
          <a:p>
            <a:pPr lvl="0"/>
            <a:r>
              <a:rPr lang="en-CA" dirty="0"/>
              <a:t>•	</a:t>
            </a:r>
            <a:r>
              <a:rPr lang="en-CA" dirty="0" err="1"/>
              <a:t>Nullam</a:t>
            </a:r>
            <a:r>
              <a:rPr lang="en-CA" dirty="0"/>
              <a:t> </a:t>
            </a:r>
            <a:r>
              <a:rPr lang="en-CA" dirty="0" err="1"/>
              <a:t>mattis</a:t>
            </a:r>
            <a:r>
              <a:rPr lang="en-CA" dirty="0"/>
              <a:t> </a:t>
            </a:r>
            <a:r>
              <a:rPr lang="en-CA" dirty="0" err="1"/>
              <a:t>risus</a:t>
            </a:r>
            <a:r>
              <a:rPr lang="en-CA" dirty="0"/>
              <a:t> </a:t>
            </a:r>
            <a:r>
              <a:rPr lang="en-CA" dirty="0" err="1"/>
              <a:t>quis</a:t>
            </a:r>
            <a:r>
              <a:rPr lang="en-CA" dirty="0"/>
              <a:t> mi </a:t>
            </a:r>
            <a:r>
              <a:rPr lang="en-CA" dirty="0" err="1"/>
              <a:t>placerat</a:t>
            </a:r>
            <a:r>
              <a:rPr lang="en-CA" dirty="0"/>
              <a:t>, </a:t>
            </a:r>
            <a:r>
              <a:rPr lang="en-CA" dirty="0" err="1"/>
              <a:t>eu</a:t>
            </a:r>
            <a:r>
              <a:rPr lang="en-CA" dirty="0"/>
              <a:t> semper mi </a:t>
            </a:r>
            <a:r>
              <a:rPr lang="en-CA" dirty="0" err="1"/>
              <a:t>aliquam</a:t>
            </a:r>
            <a:r>
              <a:rPr lang="en-CA" dirty="0"/>
              <a:t> vitae </a:t>
            </a:r>
            <a:r>
              <a:rPr lang="en-CA" dirty="0" err="1"/>
              <a:t>odio</a:t>
            </a:r>
            <a:r>
              <a:rPr lang="en-CA" dirty="0"/>
              <a:t> </a:t>
            </a:r>
            <a:r>
              <a:rPr lang="en-CA" dirty="0" err="1"/>
              <a:t>cursus</a:t>
            </a:r>
            <a:r>
              <a:rPr lang="en-CA" dirty="0"/>
              <a:t>. </a:t>
            </a:r>
          </a:p>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a:t>
            </a:r>
            <a:endParaRPr lang="en-US" dirty="0"/>
          </a:p>
        </p:txBody>
      </p:sp>
      <p:sp>
        <p:nvSpPr>
          <p:cNvPr id="7" name="Picture Placeholder 6"/>
          <p:cNvSpPr>
            <a:spLocks noGrp="1"/>
          </p:cNvSpPr>
          <p:nvPr>
            <p:ph type="pic" sz="quarter" idx="13" hasCustomPrompt="1"/>
          </p:nvPr>
        </p:nvSpPr>
        <p:spPr>
          <a:xfrm>
            <a:off x="4802187" y="1363664"/>
            <a:ext cx="4341813" cy="3124200"/>
          </a:xfrm>
        </p:spPr>
        <p:txBody>
          <a:bodyPr/>
          <a:lstStyle>
            <a:lvl1pPr marL="0" indent="0">
              <a:buNone/>
              <a:defRPr/>
            </a:lvl1pPr>
          </a:lstStyle>
          <a:p>
            <a:r>
              <a:rPr lang="en-US" dirty="0"/>
              <a:t>Add picture here</a:t>
            </a:r>
          </a:p>
        </p:txBody>
      </p:sp>
      <p:sp>
        <p:nvSpPr>
          <p:cNvPr id="3" name="Subtitle 2"/>
          <p:cNvSpPr>
            <a:spLocks noGrp="1"/>
          </p:cNvSpPr>
          <p:nvPr>
            <p:ph type="subTitle" idx="1" hasCustomPrompt="1"/>
          </p:nvPr>
        </p:nvSpPr>
        <p:spPr>
          <a:xfrm>
            <a:off x="455611" y="796290"/>
            <a:ext cx="8231187"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p>
            <a:r>
              <a:rPr lang="en-CA" dirty="0"/>
              <a:t>Cropped image on right and list on left</a:t>
            </a:r>
          </a:p>
        </p:txBody>
      </p:sp>
    </p:spTree>
    <p:extLst>
      <p:ext uri="{BB962C8B-B14F-4D97-AF65-F5344CB8AC3E}">
        <p14:creationId xmlns:p14="http://schemas.microsoft.com/office/powerpoint/2010/main" val="219161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and full image and lis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flipH="1">
            <a:off x="4571997" y="0"/>
            <a:ext cx="4572001" cy="514858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US" dirty="0"/>
              <a:t>Add picture here</a:t>
            </a:r>
          </a:p>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600"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9" name="Text Placeholder 8"/>
          <p:cNvSpPr>
            <a:spLocks noGrp="1"/>
          </p:cNvSpPr>
          <p:nvPr>
            <p:ph type="body" sz="quarter" idx="14" hasCustomPrompt="1"/>
          </p:nvPr>
        </p:nvSpPr>
        <p:spPr>
          <a:xfrm>
            <a:off x="455612" y="1347788"/>
            <a:ext cx="3879849" cy="3119756"/>
          </a:xfrm>
        </p:spPr>
        <p:txBody>
          <a:bodyPr/>
          <a:lstStyle>
            <a:lvl1pPr marL="0" indent="0">
              <a:lnSpc>
                <a:spcPct val="100000"/>
              </a:lnSpc>
              <a:spcBef>
                <a:spcPts val="0"/>
              </a:spcBef>
              <a:spcAft>
                <a:spcPts val="800"/>
              </a:spcAft>
              <a:buNone/>
              <a:defRPr b="0" i="0">
                <a:latin typeface="+mn-lt"/>
                <a:cs typeface="Calibri"/>
              </a:defRPr>
            </a:lvl1pPr>
          </a:lstStyle>
          <a:p>
            <a:pPr lvl="0"/>
            <a:r>
              <a:rPr lang="en-CA" dirty="0" err="1"/>
              <a:t>Cas</a:t>
            </a:r>
            <a:r>
              <a:rPr lang="en-CA" dirty="0"/>
              <a:t> </a:t>
            </a:r>
            <a:r>
              <a:rPr lang="en-CA" dirty="0" err="1"/>
              <a:t>imperdiet</a:t>
            </a:r>
            <a:r>
              <a:rPr lang="en-CA" dirty="0"/>
              <a:t>, </a:t>
            </a:r>
            <a:r>
              <a:rPr lang="en-CA" dirty="0" err="1"/>
              <a:t>massa</a:t>
            </a:r>
            <a:r>
              <a:rPr lang="en-CA" dirty="0"/>
              <a:t> sit </a:t>
            </a:r>
            <a:r>
              <a:rPr lang="en-CA" dirty="0" err="1"/>
              <a:t>amet</a:t>
            </a:r>
            <a:r>
              <a:rPr lang="en-CA" dirty="0"/>
              <a:t> </a:t>
            </a:r>
            <a:r>
              <a:rPr lang="en-CA" dirty="0" err="1"/>
              <a:t>fermentum</a:t>
            </a:r>
            <a:r>
              <a:rPr lang="en-CA" dirty="0"/>
              <a:t> </a:t>
            </a:r>
            <a:r>
              <a:rPr lang="en-CA" dirty="0" err="1"/>
              <a:t>bibendum</a:t>
            </a:r>
            <a:r>
              <a:rPr lang="en-CA" dirty="0"/>
              <a:t>, </a:t>
            </a:r>
            <a:r>
              <a:rPr lang="en-CA" dirty="0" err="1"/>
              <a:t>urna</a:t>
            </a:r>
            <a:r>
              <a:rPr lang="en-CA" dirty="0"/>
              <a:t> </a:t>
            </a:r>
            <a:r>
              <a:rPr lang="en-CA" dirty="0" err="1"/>
              <a:t>nisl</a:t>
            </a:r>
            <a:r>
              <a:rPr lang="en-CA" dirty="0"/>
              <a:t> </a:t>
            </a:r>
            <a:r>
              <a:rPr lang="en-CA" dirty="0" err="1"/>
              <a:t>lobortis</a:t>
            </a:r>
            <a:r>
              <a:rPr lang="en-CA" dirty="0"/>
              <a:t> </a:t>
            </a:r>
            <a:r>
              <a:rPr lang="en-CA" dirty="0" err="1"/>
              <a:t>enim</a:t>
            </a:r>
            <a:r>
              <a:rPr lang="en-CA" dirty="0"/>
              <a:t>, </a:t>
            </a:r>
            <a:r>
              <a:rPr lang="en-CA" dirty="0" err="1"/>
              <a:t>sollicitudin</a:t>
            </a:r>
            <a:r>
              <a:rPr lang="en-CA" dirty="0"/>
              <a:t> </a:t>
            </a:r>
            <a:r>
              <a:rPr lang="en-CA" dirty="0" err="1"/>
              <a:t>pretium</a:t>
            </a:r>
            <a:r>
              <a:rPr lang="en-CA" dirty="0"/>
              <a:t>.</a:t>
            </a:r>
            <a:endParaRPr lang="en-US" dirty="0"/>
          </a:p>
        </p:txBody>
      </p:sp>
      <p:sp>
        <p:nvSpPr>
          <p:cNvPr id="3" name="Subtitle 2"/>
          <p:cNvSpPr>
            <a:spLocks noGrp="1"/>
          </p:cNvSpPr>
          <p:nvPr>
            <p:ph type="subTitle" idx="1" hasCustomPrompt="1"/>
          </p:nvPr>
        </p:nvSpPr>
        <p:spPr>
          <a:xfrm>
            <a:off x="455612" y="796290"/>
            <a:ext cx="3879849"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3884611" cy="529272"/>
          </a:xfrm>
        </p:spPr>
        <p:txBody>
          <a:bodyPr/>
          <a:lstStyle/>
          <a:p>
            <a:r>
              <a:rPr lang="en-CA" dirty="0"/>
              <a:t>Copy and full image</a:t>
            </a:r>
          </a:p>
        </p:txBody>
      </p:sp>
    </p:spTree>
    <p:extLst>
      <p:ext uri="{BB962C8B-B14F-4D97-AF65-F5344CB8AC3E}">
        <p14:creationId xmlns:p14="http://schemas.microsoft.com/office/powerpoint/2010/main" val="1802441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with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dirty="0"/>
              <a:t>Document Name (Edit by selecting "Insert" &gt; "Header and Footer")</a:t>
            </a:r>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dirty="0"/>
          </a:p>
        </p:txBody>
      </p:sp>
      <p:sp>
        <p:nvSpPr>
          <p:cNvPr id="3" name="Subtitle 2"/>
          <p:cNvSpPr>
            <a:spLocks noGrp="1"/>
          </p:cNvSpPr>
          <p:nvPr>
            <p:ph type="subTitle" idx="1" hasCustomPrompt="1"/>
          </p:nvPr>
        </p:nvSpPr>
        <p:spPr>
          <a:xfrm>
            <a:off x="455612" y="796290"/>
            <a:ext cx="8231188"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lvl1pPr>
              <a:defRPr baseline="0"/>
            </a:lvl1pPr>
          </a:lstStyle>
          <a:p>
            <a:r>
              <a:rPr lang="en-CA" dirty="0"/>
              <a:t>Video title goes here</a:t>
            </a:r>
          </a:p>
        </p:txBody>
      </p:sp>
      <p:sp>
        <p:nvSpPr>
          <p:cNvPr id="11" name="Media Placeholder 12"/>
          <p:cNvSpPr>
            <a:spLocks noGrp="1"/>
          </p:cNvSpPr>
          <p:nvPr>
            <p:ph type="media" sz="quarter" idx="13" hasCustomPrompt="1"/>
          </p:nvPr>
        </p:nvSpPr>
        <p:spPr>
          <a:xfrm>
            <a:off x="1777859" y="1356043"/>
            <a:ext cx="5588282" cy="3130232"/>
          </a:xfrm>
        </p:spPr>
        <p:txBody>
          <a:bodyPr/>
          <a:lstStyle/>
          <a:p>
            <a:r>
              <a:rPr lang="en-US" dirty="0"/>
              <a:t>Add video here</a:t>
            </a:r>
          </a:p>
        </p:txBody>
      </p:sp>
    </p:spTree>
    <p:extLst>
      <p:ext uri="{BB962C8B-B14F-4D97-AF65-F5344CB8AC3E}">
        <p14:creationId xmlns:p14="http://schemas.microsoft.com/office/powerpoint/2010/main" val="3278244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without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636" y="1511300"/>
            <a:ext cx="3641364" cy="3632200"/>
          </a:xfrm>
          <a:prstGeom prst="rect">
            <a:avLst/>
          </a:prstGeom>
        </p:spPr>
      </p:pic>
      <p:sp>
        <p:nvSpPr>
          <p:cNvPr id="13" name="Media Placeholder 12"/>
          <p:cNvSpPr>
            <a:spLocks noGrp="1"/>
          </p:cNvSpPr>
          <p:nvPr>
            <p:ph type="media" sz="quarter" idx="13" hasCustomPrompt="1"/>
          </p:nvPr>
        </p:nvSpPr>
        <p:spPr>
          <a:xfrm>
            <a:off x="1163320" y="449263"/>
            <a:ext cx="6817360" cy="3834765"/>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US" dirty="0"/>
              <a:t>Add video here</a:t>
            </a:r>
          </a:p>
        </p:txBody>
      </p:sp>
      <p:sp>
        <p:nvSpPr>
          <p:cNvPr id="4" name="Footer Placeholder 4"/>
          <p:cNvSpPr>
            <a:spLocks noGrp="1"/>
          </p:cNvSpPr>
          <p:nvPr>
            <p:ph type="ftr" sz="quarter" idx="11"/>
          </p:nvPr>
        </p:nvSpPr>
        <p:spPr>
          <a:xfrm>
            <a:off x="759139" y="4730116"/>
            <a:ext cx="3982724" cy="274477"/>
          </a:xfrm>
        </p:spPr>
        <p:txBody>
          <a:bodyPr/>
          <a:lstStyle>
            <a:lvl1pPr>
              <a:defRPr sz="1100"/>
            </a:lvl1pPr>
          </a:lstStyle>
          <a:p>
            <a:r>
              <a:rPr lang="en-US" dirty="0"/>
              <a:t>Document Name (Edit by selecting "Insert" &gt; "Header and Footer")</a:t>
            </a:r>
          </a:p>
        </p:txBody>
      </p:sp>
      <p:sp>
        <p:nvSpPr>
          <p:cNvPr id="5" name="Slide Number Placeholder 5"/>
          <p:cNvSpPr>
            <a:spLocks noGrp="1"/>
          </p:cNvSpPr>
          <p:nvPr>
            <p:ph type="sldNum" sz="quarter" idx="12"/>
          </p:nvPr>
        </p:nvSpPr>
        <p:spPr>
          <a:xfrm>
            <a:off x="449263" y="4730116"/>
            <a:ext cx="240030" cy="274637"/>
          </a:xfrm>
        </p:spPr>
        <p:txBody>
          <a:bodyPr/>
          <a:lstStyle/>
          <a:p>
            <a:fld id="{F74F7B96-A387-7047-B103-9CADB6D89886}" type="slidenum">
              <a:rPr lang="en-US" smtClean="0"/>
              <a:t>‹#›</a:t>
            </a:fld>
            <a:endParaRPr lang="en-US" dirty="0"/>
          </a:p>
        </p:txBody>
      </p:sp>
    </p:spTree>
    <p:extLst>
      <p:ext uri="{BB962C8B-B14F-4D97-AF65-F5344CB8AC3E}">
        <p14:creationId xmlns:p14="http://schemas.microsoft.com/office/powerpoint/2010/main" val="281869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3" name="Subtitle 2"/>
          <p:cNvSpPr>
            <a:spLocks noGrp="1"/>
          </p:cNvSpPr>
          <p:nvPr>
            <p:ph type="subTitle" idx="1" hasCustomPrompt="1"/>
          </p:nvPr>
        </p:nvSpPr>
        <p:spPr>
          <a:xfrm>
            <a:off x="455612" y="796290"/>
            <a:ext cx="8231188"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p>
            <a:r>
              <a:rPr lang="en-CA" dirty="0"/>
              <a:t>Chart and text</a:t>
            </a:r>
          </a:p>
        </p:txBody>
      </p:sp>
      <p:sp>
        <p:nvSpPr>
          <p:cNvPr id="11" name="Chart Placeholder 10"/>
          <p:cNvSpPr>
            <a:spLocks noGrp="1"/>
          </p:cNvSpPr>
          <p:nvPr>
            <p:ph type="chart" sz="quarter" idx="16" hasCustomPrompt="1"/>
          </p:nvPr>
        </p:nvSpPr>
        <p:spPr>
          <a:xfrm>
            <a:off x="464821" y="1368745"/>
            <a:ext cx="3872230" cy="3117529"/>
          </a:xfrm>
        </p:spPr>
        <p:txBody>
          <a:bodyPr/>
          <a:lstStyle>
            <a:lvl1pPr marL="0" indent="0">
              <a:buNone/>
              <a:defRPr/>
            </a:lvl1pPr>
          </a:lstStyle>
          <a:p>
            <a:r>
              <a:rPr lang="en-US" dirty="0"/>
              <a:t>Add chart here</a:t>
            </a:r>
          </a:p>
        </p:txBody>
      </p:sp>
      <p:sp>
        <p:nvSpPr>
          <p:cNvPr id="14" name="Text Placeholder 8"/>
          <p:cNvSpPr>
            <a:spLocks noGrp="1"/>
          </p:cNvSpPr>
          <p:nvPr>
            <p:ph type="body" sz="quarter" idx="14" hasCustomPrompt="1"/>
          </p:nvPr>
        </p:nvSpPr>
        <p:spPr>
          <a:xfrm>
            <a:off x="4802188" y="1368745"/>
            <a:ext cx="3884611" cy="3117529"/>
          </a:xfrm>
        </p:spPr>
        <p:txBody>
          <a:bodyPr/>
          <a:lstStyle>
            <a:lvl1pPr marL="180000" indent="-180000">
              <a:lnSpc>
                <a:spcPct val="100000"/>
              </a:lnSpc>
              <a:spcBef>
                <a:spcPts val="0"/>
              </a:spcBef>
              <a:spcAft>
                <a:spcPts val="800"/>
              </a:spcAft>
              <a:buNone/>
              <a:defRPr/>
            </a:lvl1pPr>
          </a:lstStyle>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  </a:t>
            </a:r>
          </a:p>
          <a:p>
            <a:pPr lvl="0"/>
            <a:r>
              <a:rPr lang="en-CA" dirty="0"/>
              <a:t>•	</a:t>
            </a:r>
            <a:r>
              <a:rPr lang="en-CA" dirty="0" err="1"/>
              <a:t>Etiam</a:t>
            </a:r>
            <a:r>
              <a:rPr lang="en-CA" dirty="0"/>
              <a:t> </a:t>
            </a:r>
            <a:r>
              <a:rPr lang="en-CA" dirty="0" err="1"/>
              <a:t>sed</a:t>
            </a:r>
            <a:r>
              <a:rPr lang="en-CA" dirty="0"/>
              <a:t> dui vitae </a:t>
            </a:r>
            <a:r>
              <a:rPr lang="en-CA" dirty="0" err="1"/>
              <a:t>odio</a:t>
            </a:r>
            <a:r>
              <a:rPr lang="en-CA" dirty="0"/>
              <a:t> </a:t>
            </a:r>
            <a:r>
              <a:rPr lang="en-CA" dirty="0" err="1"/>
              <a:t>cursus</a:t>
            </a:r>
            <a:r>
              <a:rPr lang="en-CA" dirty="0"/>
              <a:t> </a:t>
            </a:r>
            <a:r>
              <a:rPr lang="en-CA" dirty="0" err="1"/>
              <a:t>aliquet</a:t>
            </a:r>
            <a:r>
              <a:rPr lang="en-CA" dirty="0"/>
              <a:t> </a:t>
            </a:r>
            <a:r>
              <a:rPr lang="en-CA" dirty="0" err="1"/>
              <a:t>egestas</a:t>
            </a:r>
            <a:r>
              <a:rPr lang="en-CA" dirty="0"/>
              <a:t> vitae </a:t>
            </a:r>
            <a:r>
              <a:rPr lang="en-CA" dirty="0" err="1"/>
              <a:t>turpisconsectetur</a:t>
            </a:r>
            <a:r>
              <a:rPr lang="en-CA" dirty="0"/>
              <a:t>.  </a:t>
            </a:r>
          </a:p>
          <a:p>
            <a:pPr lvl="0"/>
            <a:r>
              <a:rPr lang="en-CA" dirty="0"/>
              <a:t>•	</a:t>
            </a:r>
            <a:r>
              <a:rPr lang="en-CA" dirty="0" err="1"/>
              <a:t>Nullam</a:t>
            </a:r>
            <a:r>
              <a:rPr lang="en-CA" dirty="0"/>
              <a:t> </a:t>
            </a:r>
            <a:r>
              <a:rPr lang="en-CA" dirty="0" err="1"/>
              <a:t>mattis</a:t>
            </a:r>
            <a:r>
              <a:rPr lang="en-CA" dirty="0"/>
              <a:t> </a:t>
            </a:r>
            <a:r>
              <a:rPr lang="en-CA" dirty="0" err="1"/>
              <a:t>risus</a:t>
            </a:r>
            <a:r>
              <a:rPr lang="en-CA" dirty="0"/>
              <a:t> </a:t>
            </a:r>
            <a:r>
              <a:rPr lang="en-CA" dirty="0" err="1"/>
              <a:t>quis</a:t>
            </a:r>
            <a:r>
              <a:rPr lang="en-CA" dirty="0"/>
              <a:t> mi </a:t>
            </a:r>
            <a:r>
              <a:rPr lang="en-CA" dirty="0" err="1"/>
              <a:t>placerat</a:t>
            </a:r>
            <a:r>
              <a:rPr lang="en-CA" dirty="0"/>
              <a:t>, </a:t>
            </a:r>
            <a:r>
              <a:rPr lang="en-CA" dirty="0" err="1"/>
              <a:t>eu</a:t>
            </a:r>
            <a:r>
              <a:rPr lang="en-CA" dirty="0"/>
              <a:t> semper mi </a:t>
            </a:r>
            <a:r>
              <a:rPr lang="en-CA" dirty="0" err="1"/>
              <a:t>aliquam</a:t>
            </a:r>
            <a:r>
              <a:rPr lang="en-CA" dirty="0"/>
              <a:t> vitae </a:t>
            </a:r>
            <a:r>
              <a:rPr lang="en-CA" dirty="0" err="1"/>
              <a:t>odio</a:t>
            </a:r>
            <a:r>
              <a:rPr lang="en-CA" dirty="0"/>
              <a:t> </a:t>
            </a:r>
            <a:r>
              <a:rPr lang="en-CA" dirty="0" err="1"/>
              <a:t>cursus</a:t>
            </a:r>
            <a:r>
              <a:rPr lang="en-CA" dirty="0"/>
              <a:t>. </a:t>
            </a:r>
          </a:p>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a:t>
            </a:r>
            <a:endParaRPr lang="en-US" dirty="0"/>
          </a:p>
        </p:txBody>
      </p:sp>
    </p:spTree>
    <p:extLst>
      <p:ext uri="{BB962C8B-B14F-4D97-AF65-F5344CB8AC3E}">
        <p14:creationId xmlns:p14="http://schemas.microsoft.com/office/powerpoint/2010/main" val="3757657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3" name="Subtitle 2"/>
          <p:cNvSpPr>
            <a:spLocks noGrp="1"/>
          </p:cNvSpPr>
          <p:nvPr>
            <p:ph type="subTitle" idx="1" hasCustomPrompt="1"/>
          </p:nvPr>
        </p:nvSpPr>
        <p:spPr>
          <a:xfrm>
            <a:off x="455611" y="796290"/>
            <a:ext cx="8231187"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lvl1pPr>
              <a:defRPr baseline="0"/>
            </a:lvl1pPr>
          </a:lstStyle>
          <a:p>
            <a:r>
              <a:rPr lang="en-CA" dirty="0"/>
              <a:t>Two charts</a:t>
            </a:r>
          </a:p>
        </p:txBody>
      </p:sp>
      <p:sp>
        <p:nvSpPr>
          <p:cNvPr id="11" name="Chart Placeholder 10"/>
          <p:cNvSpPr>
            <a:spLocks noGrp="1"/>
          </p:cNvSpPr>
          <p:nvPr>
            <p:ph type="chart" sz="quarter" idx="16" hasCustomPrompt="1"/>
          </p:nvPr>
        </p:nvSpPr>
        <p:spPr>
          <a:xfrm>
            <a:off x="455613" y="1368745"/>
            <a:ext cx="3881438" cy="3117529"/>
          </a:xfrm>
        </p:spPr>
        <p:txBody>
          <a:bodyPr/>
          <a:lstStyle>
            <a:lvl1pPr marL="0" indent="0">
              <a:buNone/>
              <a:defRPr/>
            </a:lvl1pPr>
          </a:lstStyle>
          <a:p>
            <a:r>
              <a:rPr lang="en-US" dirty="0"/>
              <a:t>Add chart here</a:t>
            </a:r>
          </a:p>
        </p:txBody>
      </p:sp>
      <p:sp>
        <p:nvSpPr>
          <p:cNvPr id="10" name="Chart Placeholder 10"/>
          <p:cNvSpPr>
            <a:spLocks noGrp="1"/>
          </p:cNvSpPr>
          <p:nvPr>
            <p:ph type="chart" sz="quarter" idx="17" hasCustomPrompt="1"/>
          </p:nvPr>
        </p:nvSpPr>
        <p:spPr>
          <a:xfrm>
            <a:off x="4795838" y="1368745"/>
            <a:ext cx="3890962" cy="3117529"/>
          </a:xfrm>
        </p:spPr>
        <p:txBody>
          <a:bodyPr/>
          <a:lstStyle>
            <a:lvl1pPr marL="0" indent="0">
              <a:buNone/>
              <a:defRPr/>
            </a:lvl1pPr>
          </a:lstStyle>
          <a:p>
            <a:r>
              <a:rPr lang="en-US" dirty="0"/>
              <a:t>Add chart here</a:t>
            </a:r>
          </a:p>
        </p:txBody>
      </p:sp>
    </p:spTree>
    <p:extLst>
      <p:ext uri="{BB962C8B-B14F-4D97-AF65-F5344CB8AC3E}">
        <p14:creationId xmlns:p14="http://schemas.microsoft.com/office/powerpoint/2010/main" val="157598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hot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2" y="1226503"/>
            <a:ext cx="8231187" cy="1537017"/>
          </a:xfrm>
        </p:spPr>
        <p:txBody>
          <a:bodyPr/>
          <a:lstStyle>
            <a:lvl1pPr>
              <a:defRPr baseline="0"/>
            </a:lvl1pPr>
          </a:lstStyle>
          <a:p>
            <a:r>
              <a:rPr lang="en-US" dirty="0"/>
              <a:t>Presentation title</a:t>
            </a:r>
            <a:br>
              <a:rPr lang="en-US" dirty="0"/>
            </a:br>
            <a:r>
              <a:rPr lang="en-US" dirty="0"/>
              <a:t>goes here</a:t>
            </a:r>
          </a:p>
        </p:txBody>
      </p:sp>
      <p:sp>
        <p:nvSpPr>
          <p:cNvPr id="3" name="Subtitle 2"/>
          <p:cNvSpPr>
            <a:spLocks noGrp="1"/>
          </p:cNvSpPr>
          <p:nvPr>
            <p:ph type="subTitle" idx="1" hasCustomPrompt="1"/>
          </p:nvPr>
        </p:nvSpPr>
        <p:spPr>
          <a:xfrm>
            <a:off x="455613" y="2874010"/>
            <a:ext cx="8231186" cy="64643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769" y="3624580"/>
            <a:ext cx="1722698" cy="1206500"/>
          </a:xfrm>
          <a:prstGeom prst="rect">
            <a:avLst/>
          </a:prstGeom>
        </p:spPr>
      </p:pic>
    </p:spTree>
    <p:extLst>
      <p:ext uri="{BB962C8B-B14F-4D97-AF65-F5344CB8AC3E}">
        <p14:creationId xmlns:p14="http://schemas.microsoft.com/office/powerpoint/2010/main" val="3228931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and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3" name="Subtitle 2"/>
          <p:cNvSpPr>
            <a:spLocks noGrp="1"/>
          </p:cNvSpPr>
          <p:nvPr>
            <p:ph type="subTitle" idx="1" hasCustomPrompt="1"/>
          </p:nvPr>
        </p:nvSpPr>
        <p:spPr>
          <a:xfrm>
            <a:off x="455611" y="796290"/>
            <a:ext cx="8231187"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lvl1pPr>
              <a:defRPr baseline="0"/>
            </a:lvl1pPr>
          </a:lstStyle>
          <a:p>
            <a:r>
              <a:rPr lang="en-CA" dirty="0"/>
              <a:t>Chart and image</a:t>
            </a:r>
          </a:p>
        </p:txBody>
      </p:sp>
      <p:sp>
        <p:nvSpPr>
          <p:cNvPr id="11" name="Chart Placeholder 10"/>
          <p:cNvSpPr>
            <a:spLocks noGrp="1"/>
          </p:cNvSpPr>
          <p:nvPr>
            <p:ph type="chart" sz="quarter" idx="16" hasCustomPrompt="1"/>
          </p:nvPr>
        </p:nvSpPr>
        <p:spPr>
          <a:xfrm>
            <a:off x="455613" y="1368745"/>
            <a:ext cx="5321300" cy="3117529"/>
          </a:xfrm>
        </p:spPr>
        <p:txBody>
          <a:bodyPr/>
          <a:lstStyle>
            <a:lvl1pPr marL="0" indent="0">
              <a:buNone/>
              <a:defRPr/>
            </a:lvl1pPr>
          </a:lstStyle>
          <a:p>
            <a:r>
              <a:rPr lang="en-US" dirty="0"/>
              <a:t>Add chart here</a:t>
            </a:r>
          </a:p>
        </p:txBody>
      </p:sp>
      <p:sp>
        <p:nvSpPr>
          <p:cNvPr id="7" name="Picture Placeholder 6"/>
          <p:cNvSpPr>
            <a:spLocks noGrp="1"/>
          </p:cNvSpPr>
          <p:nvPr>
            <p:ph type="pic" sz="quarter" idx="18" hasCustomPrompt="1"/>
          </p:nvPr>
        </p:nvSpPr>
        <p:spPr>
          <a:xfrm>
            <a:off x="6248400" y="1368744"/>
            <a:ext cx="2895600" cy="3117529"/>
          </a:xfrm>
        </p:spPr>
        <p:txBody>
          <a:bodyPr/>
          <a:lstStyle>
            <a:lvl1pPr marL="0" indent="0">
              <a:buNone/>
              <a:defRPr baseline="0"/>
            </a:lvl1pPr>
          </a:lstStyle>
          <a:p>
            <a:r>
              <a:rPr lang="en-US" dirty="0"/>
              <a:t>Add picture here</a:t>
            </a:r>
          </a:p>
        </p:txBody>
      </p:sp>
    </p:spTree>
    <p:extLst>
      <p:ext uri="{BB962C8B-B14F-4D97-AF65-F5344CB8AC3E}">
        <p14:creationId xmlns:p14="http://schemas.microsoft.com/office/powerpoint/2010/main" val="2493160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ll quote and body copy">
    <p:spTree>
      <p:nvGrpSpPr>
        <p:cNvPr id="1" name=""/>
        <p:cNvGrpSpPr/>
        <p:nvPr/>
      </p:nvGrpSpPr>
      <p:grpSpPr>
        <a:xfrm>
          <a:off x="0" y="0"/>
          <a:ext cx="0" cy="0"/>
          <a:chOff x="0" y="0"/>
          <a:chExt cx="0" cy="0"/>
        </a:xfrm>
      </p:grpSpPr>
      <p:sp>
        <p:nvSpPr>
          <p:cNvPr id="16" name="Picture Placeholder 15"/>
          <p:cNvSpPr>
            <a:spLocks noGrp="1"/>
          </p:cNvSpPr>
          <p:nvPr>
            <p:ph type="pic" sz="quarter" idx="17" hasCustomPrompt="1"/>
          </p:nvPr>
        </p:nvSpPr>
        <p:spPr>
          <a:xfrm>
            <a:off x="0" y="1350964"/>
            <a:ext cx="9144000" cy="141604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US" dirty="0"/>
              <a:t>Add picture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3" name="Subtitle 2"/>
          <p:cNvSpPr>
            <a:spLocks noGrp="1"/>
          </p:cNvSpPr>
          <p:nvPr>
            <p:ph type="subTitle" idx="1" hasCustomPrompt="1"/>
          </p:nvPr>
        </p:nvSpPr>
        <p:spPr>
          <a:xfrm>
            <a:off x="455611" y="796290"/>
            <a:ext cx="8231187"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p>
            <a:r>
              <a:rPr lang="en-CA" dirty="0"/>
              <a:t>Pull quote and body copy</a:t>
            </a:r>
          </a:p>
        </p:txBody>
      </p:sp>
      <p:sp>
        <p:nvSpPr>
          <p:cNvPr id="14" name="Text Placeholder 8"/>
          <p:cNvSpPr>
            <a:spLocks noGrp="1"/>
          </p:cNvSpPr>
          <p:nvPr>
            <p:ph type="body" sz="quarter" idx="14" hasCustomPrompt="1"/>
          </p:nvPr>
        </p:nvSpPr>
        <p:spPr>
          <a:xfrm>
            <a:off x="4802188" y="3017161"/>
            <a:ext cx="3884611" cy="1387474"/>
          </a:xfrm>
        </p:spPr>
        <p:txBody>
          <a:bodyPr/>
          <a:lstStyle>
            <a:lvl1pPr marL="180000" indent="-180000">
              <a:lnSpc>
                <a:spcPct val="100000"/>
              </a:lnSpc>
              <a:spcBef>
                <a:spcPts val="0"/>
              </a:spcBef>
              <a:spcAft>
                <a:spcPts val="800"/>
              </a:spcAft>
              <a:buNone/>
              <a:defRPr/>
            </a:lvl1pPr>
          </a:lstStyle>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  </a:t>
            </a:r>
          </a:p>
          <a:p>
            <a:pPr lvl="0"/>
            <a:r>
              <a:rPr lang="en-CA" dirty="0"/>
              <a:t>•	</a:t>
            </a:r>
            <a:r>
              <a:rPr lang="en-CA" dirty="0" err="1"/>
              <a:t>Etiam</a:t>
            </a:r>
            <a:r>
              <a:rPr lang="en-CA" dirty="0"/>
              <a:t> </a:t>
            </a:r>
            <a:r>
              <a:rPr lang="en-CA" dirty="0" err="1"/>
              <a:t>sed</a:t>
            </a:r>
            <a:r>
              <a:rPr lang="en-CA" dirty="0"/>
              <a:t> dui vitae </a:t>
            </a:r>
            <a:r>
              <a:rPr lang="en-CA" dirty="0" err="1"/>
              <a:t>odio</a:t>
            </a:r>
            <a:r>
              <a:rPr lang="en-CA" dirty="0"/>
              <a:t> </a:t>
            </a:r>
            <a:r>
              <a:rPr lang="en-CA" dirty="0" err="1"/>
              <a:t>cursus</a:t>
            </a:r>
            <a:r>
              <a:rPr lang="en-CA" dirty="0"/>
              <a:t> </a:t>
            </a:r>
            <a:r>
              <a:rPr lang="en-CA" dirty="0" err="1"/>
              <a:t>aliquet</a:t>
            </a:r>
            <a:r>
              <a:rPr lang="en-CA" dirty="0"/>
              <a:t> </a:t>
            </a:r>
            <a:r>
              <a:rPr lang="en-CA" dirty="0" err="1"/>
              <a:t>egestas</a:t>
            </a:r>
            <a:r>
              <a:rPr lang="en-CA" dirty="0"/>
              <a:t> vitae </a:t>
            </a:r>
            <a:r>
              <a:rPr lang="en-CA" dirty="0" err="1"/>
              <a:t>turpisconsectetur</a:t>
            </a:r>
            <a:r>
              <a:rPr lang="en-CA" dirty="0"/>
              <a:t>. </a:t>
            </a:r>
          </a:p>
        </p:txBody>
      </p:sp>
      <p:sp>
        <p:nvSpPr>
          <p:cNvPr id="10" name="Text Placeholder 8"/>
          <p:cNvSpPr>
            <a:spLocks noGrp="1"/>
          </p:cNvSpPr>
          <p:nvPr>
            <p:ph type="body" sz="quarter" idx="15" hasCustomPrompt="1"/>
          </p:nvPr>
        </p:nvSpPr>
        <p:spPr>
          <a:xfrm>
            <a:off x="464820" y="3017161"/>
            <a:ext cx="3884611" cy="1387474"/>
          </a:xfrm>
        </p:spPr>
        <p:txBody>
          <a:bodyPr/>
          <a:lstStyle>
            <a:lvl1pPr marL="0" indent="0">
              <a:lnSpc>
                <a:spcPct val="100000"/>
              </a:lnSpc>
              <a:spcBef>
                <a:spcPts val="0"/>
              </a:spcBef>
              <a:spcAft>
                <a:spcPts val="800"/>
              </a:spcAft>
              <a:buFont typeface="Arial"/>
              <a:buNone/>
              <a:defRPr/>
            </a:lvl1pPr>
          </a:lstStyle>
          <a:p>
            <a:pPr lvl="0"/>
            <a:r>
              <a:rPr lang="en-CA" dirty="0" err="1"/>
              <a:t>Cras</a:t>
            </a:r>
            <a:r>
              <a:rPr lang="en-CA" dirty="0"/>
              <a:t> </a:t>
            </a:r>
            <a:r>
              <a:rPr lang="en-CA" dirty="0" err="1"/>
              <a:t>imperdiet</a:t>
            </a:r>
            <a:r>
              <a:rPr lang="en-CA" dirty="0"/>
              <a:t>, </a:t>
            </a:r>
            <a:r>
              <a:rPr lang="en-CA" dirty="0" err="1"/>
              <a:t>massa</a:t>
            </a:r>
            <a:r>
              <a:rPr lang="en-CA" dirty="0"/>
              <a:t> sit </a:t>
            </a:r>
            <a:r>
              <a:rPr lang="en-CA" dirty="0" err="1"/>
              <a:t>fermentum</a:t>
            </a:r>
            <a:r>
              <a:rPr lang="en-CA" dirty="0"/>
              <a:t> </a:t>
            </a:r>
            <a:r>
              <a:rPr lang="en-CA" dirty="0" err="1"/>
              <a:t>bibendum</a:t>
            </a:r>
            <a:r>
              <a:rPr lang="en-CA" dirty="0"/>
              <a:t>, </a:t>
            </a:r>
            <a:r>
              <a:rPr lang="en-CA" dirty="0" err="1"/>
              <a:t>urna</a:t>
            </a:r>
            <a:r>
              <a:rPr lang="en-CA" dirty="0"/>
              <a:t> </a:t>
            </a:r>
            <a:r>
              <a:rPr lang="en-CA" dirty="0" err="1"/>
              <a:t>nisl</a:t>
            </a:r>
            <a:r>
              <a:rPr lang="en-CA" dirty="0"/>
              <a:t> </a:t>
            </a:r>
            <a:r>
              <a:rPr lang="en-CA" dirty="0" err="1"/>
              <a:t>lobortis</a:t>
            </a:r>
            <a:r>
              <a:rPr lang="en-CA" dirty="0"/>
              <a:t> </a:t>
            </a:r>
            <a:r>
              <a:rPr lang="en-CA" dirty="0" err="1"/>
              <a:t>enim</a:t>
            </a:r>
            <a:r>
              <a:rPr lang="en-CA" dirty="0"/>
              <a:t>. </a:t>
            </a:r>
          </a:p>
          <a:p>
            <a:pPr lvl="0"/>
            <a:r>
              <a:rPr lang="en-CA" dirty="0" err="1"/>
              <a:t>Phasellus</a:t>
            </a:r>
            <a:r>
              <a:rPr lang="en-CA" dirty="0"/>
              <a:t> </a:t>
            </a:r>
            <a:r>
              <a:rPr lang="en-CA" dirty="0" err="1"/>
              <a:t>justo</a:t>
            </a:r>
            <a:r>
              <a:rPr lang="en-CA" dirty="0"/>
              <a:t> </a:t>
            </a:r>
            <a:r>
              <a:rPr lang="en-CA" dirty="0" err="1"/>
              <a:t>felis</a:t>
            </a:r>
            <a:r>
              <a:rPr lang="en-CA" dirty="0"/>
              <a:t>, </a:t>
            </a:r>
            <a:r>
              <a:rPr lang="en-CA" dirty="0" err="1"/>
              <a:t>aliquet</a:t>
            </a:r>
            <a:r>
              <a:rPr lang="en-CA" dirty="0"/>
              <a:t> ac </a:t>
            </a:r>
            <a:r>
              <a:rPr lang="en-CA" dirty="0" err="1"/>
              <a:t>ultricies</a:t>
            </a:r>
            <a:r>
              <a:rPr lang="en-CA" dirty="0"/>
              <a:t> at, </a:t>
            </a:r>
            <a:r>
              <a:rPr lang="en-CA" dirty="0" err="1"/>
              <a:t>tincidunt</a:t>
            </a:r>
            <a:r>
              <a:rPr lang="en-CA" dirty="0"/>
              <a:t> sit </a:t>
            </a:r>
            <a:r>
              <a:rPr lang="en-CA" dirty="0" err="1"/>
              <a:t>amet</a:t>
            </a:r>
            <a:r>
              <a:rPr lang="en-CA" dirty="0"/>
              <a:t> nisi.</a:t>
            </a:r>
          </a:p>
        </p:txBody>
      </p:sp>
      <p:sp>
        <p:nvSpPr>
          <p:cNvPr id="12" name="Text Placeholder 11"/>
          <p:cNvSpPr>
            <a:spLocks noGrp="1"/>
          </p:cNvSpPr>
          <p:nvPr>
            <p:ph type="body" sz="quarter" idx="16" hasCustomPrompt="1"/>
          </p:nvPr>
        </p:nvSpPr>
        <p:spPr>
          <a:xfrm>
            <a:off x="1179286" y="1350964"/>
            <a:ext cx="6463166" cy="1415822"/>
          </a:xfrm>
        </p:spPr>
        <p:txBody>
          <a:bodyPr anchor="ctr" anchorCtr="0"/>
          <a:lstStyle>
            <a:lvl1pPr marL="0" indent="0" algn="ctr">
              <a:lnSpc>
                <a:spcPts val="1800"/>
              </a:lnSpc>
              <a:buNone/>
              <a:defRPr b="0" i="1">
                <a:solidFill>
                  <a:schemeClr val="bg1"/>
                </a:solidFill>
                <a:latin typeface="Calibri"/>
                <a:cs typeface="Calibri"/>
              </a:defRPr>
            </a:lvl1pPr>
          </a:lstStyle>
          <a:p>
            <a:pPr lvl="0"/>
            <a:r>
              <a:rPr lang="en-CA" dirty="0"/>
              <a:t>“Methanol is an essential ingredient used to produce hundreds of everyday industrial and consumer items. It is also a clean-burning, cost-competitive alternative fuel.” </a:t>
            </a:r>
            <a:endParaRPr lang="en-US" dirty="0"/>
          </a:p>
        </p:txBody>
      </p:sp>
    </p:spTree>
    <p:extLst>
      <p:ext uri="{BB962C8B-B14F-4D97-AF65-F5344CB8AC3E}">
        <p14:creationId xmlns:p14="http://schemas.microsoft.com/office/powerpoint/2010/main" val="1682791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p Base (Left Aligned with Blue Box)">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3" name="Subtitle 2"/>
          <p:cNvSpPr>
            <a:spLocks noGrp="1"/>
          </p:cNvSpPr>
          <p:nvPr>
            <p:ph type="subTitle" idx="1" hasCustomPrompt="1"/>
          </p:nvPr>
        </p:nvSpPr>
        <p:spPr>
          <a:xfrm>
            <a:off x="455612" y="796290"/>
            <a:ext cx="8231188"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lvl1pPr>
              <a:defRPr baseline="0"/>
            </a:lvl1pPr>
          </a:lstStyle>
          <a:p>
            <a:r>
              <a:rPr lang="en-CA" dirty="0"/>
              <a:t>Map base (left with blue box)</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658" y="1477874"/>
            <a:ext cx="5825196" cy="2783602"/>
          </a:xfrm>
          <a:prstGeom prst="rect">
            <a:avLst/>
          </a:prstGeom>
        </p:spPr>
      </p:pic>
      <p:sp>
        <p:nvSpPr>
          <p:cNvPr id="9" name="Rectangle 8"/>
          <p:cNvSpPr/>
          <p:nvPr userDrawn="1"/>
        </p:nvSpPr>
        <p:spPr>
          <a:xfrm>
            <a:off x="6353175" y="1358900"/>
            <a:ext cx="2790825" cy="3124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p:nvPr>
        </p:nvSpPr>
        <p:spPr>
          <a:xfrm>
            <a:off x="6631214" y="1614487"/>
            <a:ext cx="2107974" cy="2631601"/>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55100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p Base (Left Aligned with Grey Box)">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3" name="Subtitle 2"/>
          <p:cNvSpPr>
            <a:spLocks noGrp="1"/>
          </p:cNvSpPr>
          <p:nvPr>
            <p:ph type="subTitle" idx="1" hasCustomPrompt="1"/>
          </p:nvPr>
        </p:nvSpPr>
        <p:spPr>
          <a:xfrm>
            <a:off x="455612" y="796290"/>
            <a:ext cx="8231188"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lvl1pPr>
              <a:defRPr baseline="0"/>
            </a:lvl1pPr>
          </a:lstStyle>
          <a:p>
            <a:r>
              <a:rPr lang="en-CA" dirty="0"/>
              <a:t>Map base (left with grey box)</a:t>
            </a:r>
          </a:p>
        </p:txBody>
      </p:sp>
      <p:sp>
        <p:nvSpPr>
          <p:cNvPr id="9" name="Rectangle 8"/>
          <p:cNvSpPr/>
          <p:nvPr userDrawn="1"/>
        </p:nvSpPr>
        <p:spPr>
          <a:xfrm>
            <a:off x="6353175" y="1358900"/>
            <a:ext cx="2790825" cy="3124200"/>
          </a:xfrm>
          <a:prstGeom prst="rect">
            <a:avLst/>
          </a:prstGeom>
          <a:solidFill>
            <a:srgbClr val="DADA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p:nvPr>
        </p:nvSpPr>
        <p:spPr>
          <a:xfrm>
            <a:off x="6631214" y="1614487"/>
            <a:ext cx="2107974" cy="2631601"/>
          </a:xfrm>
        </p:spPr>
        <p:txBody>
          <a:bodyPr>
            <a:normAutofit/>
          </a:bodyPr>
          <a:lstStyle>
            <a:lvl1pPr>
              <a:defRPr sz="1400">
                <a:solidFill>
                  <a:schemeClr val="accent2"/>
                </a:solidFill>
              </a:defRPr>
            </a:lvl1pPr>
            <a:lvl2pPr>
              <a:defRPr sz="1400">
                <a:solidFill>
                  <a:schemeClr val="accent2"/>
                </a:solidFill>
              </a:defRPr>
            </a:lvl2pPr>
            <a:lvl3pPr>
              <a:defRPr sz="1400">
                <a:solidFill>
                  <a:schemeClr val="accent2"/>
                </a:solidFill>
              </a:defRPr>
            </a:lvl3pPr>
            <a:lvl4pPr>
              <a:defRPr sz="1400">
                <a:solidFill>
                  <a:schemeClr val="accent2"/>
                </a:solidFill>
              </a:defRPr>
            </a:lvl4pPr>
            <a:lvl5pPr>
              <a:defRPr sz="1400">
                <a:solidFill>
                  <a:schemeClr val="accent2"/>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658" y="1477874"/>
            <a:ext cx="5825196" cy="2783602"/>
          </a:xfrm>
          <a:prstGeom prst="rect">
            <a:avLst/>
          </a:prstGeom>
        </p:spPr>
      </p:pic>
    </p:spTree>
    <p:extLst>
      <p:ext uri="{BB962C8B-B14F-4D97-AF65-F5344CB8AC3E}">
        <p14:creationId xmlns:p14="http://schemas.microsoft.com/office/powerpoint/2010/main" val="749506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p Base (Centre Aligne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3" name="Subtitle 2"/>
          <p:cNvSpPr>
            <a:spLocks noGrp="1"/>
          </p:cNvSpPr>
          <p:nvPr>
            <p:ph type="subTitle" idx="1" hasCustomPrompt="1"/>
          </p:nvPr>
        </p:nvSpPr>
        <p:spPr>
          <a:xfrm>
            <a:off x="455612" y="796290"/>
            <a:ext cx="8231188"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lvl1pPr>
              <a:defRPr baseline="0"/>
            </a:lvl1pPr>
          </a:lstStyle>
          <a:p>
            <a:r>
              <a:rPr lang="en-CA" dirty="0"/>
              <a:t>Map base (centre aligned)</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891" y="1343273"/>
            <a:ext cx="6407717" cy="3061963"/>
          </a:xfrm>
          <a:prstGeom prst="rect">
            <a:avLst/>
          </a:prstGeom>
        </p:spPr>
      </p:pic>
    </p:spTree>
    <p:extLst>
      <p:ext uri="{BB962C8B-B14F-4D97-AF65-F5344CB8AC3E}">
        <p14:creationId xmlns:p14="http://schemas.microsoft.com/office/powerpoint/2010/main" val="4897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file Page - Image/Copy/Quote">
    <p:spTree>
      <p:nvGrpSpPr>
        <p:cNvPr id="1" name=""/>
        <p:cNvGrpSpPr/>
        <p:nvPr/>
      </p:nvGrpSpPr>
      <p:grpSpPr>
        <a:xfrm>
          <a:off x="0" y="0"/>
          <a:ext cx="0" cy="0"/>
          <a:chOff x="0" y="0"/>
          <a:chExt cx="0" cy="0"/>
        </a:xfrm>
      </p:grpSpPr>
      <p:pic>
        <p:nvPicPr>
          <p:cNvPr id="13" name="Picture 12" descr="quo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9760" y="1363664"/>
            <a:ext cx="558800" cy="4191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9" name="Text Placeholder 8"/>
          <p:cNvSpPr>
            <a:spLocks noGrp="1"/>
          </p:cNvSpPr>
          <p:nvPr>
            <p:ph type="body" sz="quarter" idx="14" hasCustomPrompt="1"/>
          </p:nvPr>
        </p:nvSpPr>
        <p:spPr>
          <a:xfrm>
            <a:off x="2616199" y="1363664"/>
            <a:ext cx="3884611" cy="3124200"/>
          </a:xfrm>
        </p:spPr>
        <p:txBody>
          <a:bodyPr/>
          <a:lstStyle>
            <a:lvl1pPr marL="180000" indent="-180000">
              <a:lnSpc>
                <a:spcPct val="100000"/>
              </a:lnSpc>
              <a:spcBef>
                <a:spcPts val="0"/>
              </a:spcBef>
              <a:spcAft>
                <a:spcPts val="800"/>
              </a:spcAft>
              <a:buNone/>
              <a:defRPr/>
            </a:lvl1pPr>
          </a:lstStyle>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  </a:t>
            </a:r>
          </a:p>
          <a:p>
            <a:pPr lvl="0"/>
            <a:r>
              <a:rPr lang="en-CA" dirty="0"/>
              <a:t>•	</a:t>
            </a:r>
            <a:r>
              <a:rPr lang="en-CA" dirty="0" err="1"/>
              <a:t>Etiam</a:t>
            </a:r>
            <a:r>
              <a:rPr lang="en-CA" dirty="0"/>
              <a:t> </a:t>
            </a:r>
            <a:r>
              <a:rPr lang="en-CA" dirty="0" err="1"/>
              <a:t>sed</a:t>
            </a:r>
            <a:r>
              <a:rPr lang="en-CA" dirty="0"/>
              <a:t> dui vitae </a:t>
            </a:r>
            <a:r>
              <a:rPr lang="en-CA" dirty="0" err="1"/>
              <a:t>odio</a:t>
            </a:r>
            <a:r>
              <a:rPr lang="en-CA" dirty="0"/>
              <a:t> </a:t>
            </a:r>
            <a:r>
              <a:rPr lang="en-CA" dirty="0" err="1"/>
              <a:t>cursus</a:t>
            </a:r>
            <a:r>
              <a:rPr lang="en-CA" dirty="0"/>
              <a:t> </a:t>
            </a:r>
            <a:r>
              <a:rPr lang="en-CA" dirty="0" err="1"/>
              <a:t>aliquet</a:t>
            </a:r>
            <a:r>
              <a:rPr lang="en-CA" dirty="0"/>
              <a:t> </a:t>
            </a:r>
            <a:r>
              <a:rPr lang="en-CA" dirty="0" err="1"/>
              <a:t>egestas</a:t>
            </a:r>
            <a:r>
              <a:rPr lang="en-CA" dirty="0"/>
              <a:t> vitae </a:t>
            </a:r>
            <a:r>
              <a:rPr lang="en-CA" dirty="0" err="1"/>
              <a:t>turpisconsectetur</a:t>
            </a:r>
            <a:r>
              <a:rPr lang="en-CA" dirty="0"/>
              <a:t>.  </a:t>
            </a:r>
          </a:p>
          <a:p>
            <a:pPr lvl="0"/>
            <a:r>
              <a:rPr lang="en-CA" dirty="0"/>
              <a:t>•	</a:t>
            </a:r>
            <a:r>
              <a:rPr lang="en-CA" dirty="0" err="1"/>
              <a:t>Nullam</a:t>
            </a:r>
            <a:r>
              <a:rPr lang="en-CA" dirty="0"/>
              <a:t> </a:t>
            </a:r>
            <a:r>
              <a:rPr lang="en-CA" dirty="0" err="1"/>
              <a:t>mattis</a:t>
            </a:r>
            <a:r>
              <a:rPr lang="en-CA" dirty="0"/>
              <a:t> </a:t>
            </a:r>
            <a:r>
              <a:rPr lang="en-CA" dirty="0" err="1"/>
              <a:t>risus</a:t>
            </a:r>
            <a:r>
              <a:rPr lang="en-CA" dirty="0"/>
              <a:t> </a:t>
            </a:r>
            <a:r>
              <a:rPr lang="en-CA" dirty="0" err="1"/>
              <a:t>quis</a:t>
            </a:r>
            <a:r>
              <a:rPr lang="en-CA" dirty="0"/>
              <a:t> mi </a:t>
            </a:r>
            <a:r>
              <a:rPr lang="en-CA" dirty="0" err="1"/>
              <a:t>placerat</a:t>
            </a:r>
            <a:r>
              <a:rPr lang="en-CA" dirty="0"/>
              <a:t>, </a:t>
            </a:r>
            <a:r>
              <a:rPr lang="en-CA" dirty="0" err="1"/>
              <a:t>eu</a:t>
            </a:r>
            <a:r>
              <a:rPr lang="en-CA" dirty="0"/>
              <a:t> semper mi </a:t>
            </a:r>
            <a:r>
              <a:rPr lang="en-CA" dirty="0" err="1"/>
              <a:t>aliquam</a:t>
            </a:r>
            <a:r>
              <a:rPr lang="en-CA" dirty="0"/>
              <a:t> vitae </a:t>
            </a:r>
            <a:r>
              <a:rPr lang="en-CA" dirty="0" err="1"/>
              <a:t>odio</a:t>
            </a:r>
            <a:r>
              <a:rPr lang="en-CA" dirty="0"/>
              <a:t> </a:t>
            </a:r>
            <a:r>
              <a:rPr lang="en-CA" dirty="0" err="1"/>
              <a:t>cursus</a:t>
            </a:r>
            <a:r>
              <a:rPr lang="en-CA" dirty="0"/>
              <a:t>. </a:t>
            </a:r>
          </a:p>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a:t>
            </a:r>
            <a:endParaRPr lang="en-US" dirty="0"/>
          </a:p>
        </p:txBody>
      </p:sp>
      <p:sp>
        <p:nvSpPr>
          <p:cNvPr id="7" name="Picture Placeholder 6"/>
          <p:cNvSpPr>
            <a:spLocks noGrp="1"/>
          </p:cNvSpPr>
          <p:nvPr>
            <p:ph type="pic" sz="quarter" idx="13" hasCustomPrompt="1"/>
          </p:nvPr>
        </p:nvSpPr>
        <p:spPr>
          <a:xfrm>
            <a:off x="1" y="1363664"/>
            <a:ext cx="2179638" cy="31242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baseline="0"/>
            </a:lvl1pPr>
          </a:lstStyle>
          <a:p>
            <a:r>
              <a:rPr lang="en-US" dirty="0"/>
              <a:t>Add picture here</a:t>
            </a:r>
          </a:p>
          <a:p>
            <a:endParaRPr lang="en-US" dirty="0"/>
          </a:p>
        </p:txBody>
      </p:sp>
      <p:sp>
        <p:nvSpPr>
          <p:cNvPr id="3" name="Subtitle 2"/>
          <p:cNvSpPr>
            <a:spLocks noGrp="1"/>
          </p:cNvSpPr>
          <p:nvPr>
            <p:ph type="subTitle" idx="1" hasCustomPrompt="1"/>
          </p:nvPr>
        </p:nvSpPr>
        <p:spPr>
          <a:xfrm>
            <a:off x="455612" y="796290"/>
            <a:ext cx="8231188"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a:t>
            </a:r>
            <a:endParaRPr lang="en-US" dirty="0"/>
          </a:p>
        </p:txBody>
      </p:sp>
      <p:sp>
        <p:nvSpPr>
          <p:cNvPr id="2" name="Title 1"/>
          <p:cNvSpPr>
            <a:spLocks noGrp="1"/>
          </p:cNvSpPr>
          <p:nvPr>
            <p:ph type="ctrTitle" hasCustomPrompt="1"/>
          </p:nvPr>
        </p:nvSpPr>
        <p:spPr>
          <a:xfrm>
            <a:off x="455612" y="335916"/>
            <a:ext cx="8231187" cy="529272"/>
          </a:xfrm>
        </p:spPr>
        <p:txBody>
          <a:bodyPr/>
          <a:lstStyle/>
          <a:p>
            <a:r>
              <a:rPr lang="en-US" dirty="0"/>
              <a:t>Quarter image, half copy, quarter pull quote</a:t>
            </a:r>
            <a:endParaRPr lang="en-CA" dirty="0"/>
          </a:p>
        </p:txBody>
      </p:sp>
      <p:sp>
        <p:nvSpPr>
          <p:cNvPr id="11" name="Text Placeholder 10"/>
          <p:cNvSpPr>
            <a:spLocks noGrp="1"/>
          </p:cNvSpPr>
          <p:nvPr>
            <p:ph type="body" sz="quarter" idx="16" hasCustomPrompt="1"/>
          </p:nvPr>
        </p:nvSpPr>
        <p:spPr>
          <a:xfrm>
            <a:off x="7135813" y="1566087"/>
            <a:ext cx="1550987" cy="2303463"/>
          </a:xfrm>
        </p:spPr>
        <p:txBody>
          <a:bodyPr>
            <a:noAutofit/>
          </a:bodyPr>
          <a:lstStyle>
            <a:lvl1pPr marL="0" indent="0">
              <a:buNone/>
              <a:defRPr sz="1400">
                <a:solidFill>
                  <a:srgbClr val="00B0D3"/>
                </a:solidFill>
              </a:defRPr>
            </a:lvl1pPr>
          </a:lstStyle>
          <a:p>
            <a:pPr lvl="0"/>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Donec</a:t>
            </a:r>
            <a:r>
              <a:rPr lang="en-CA" dirty="0"/>
              <a:t> </a:t>
            </a:r>
            <a:r>
              <a:rPr lang="en-CA" dirty="0" err="1"/>
              <a:t>ornare</a:t>
            </a:r>
            <a:r>
              <a:rPr lang="en-CA" dirty="0"/>
              <a:t> </a:t>
            </a:r>
            <a:r>
              <a:rPr lang="en-CA" dirty="0" err="1"/>
              <a:t>aliquam</a:t>
            </a:r>
            <a:r>
              <a:rPr lang="en-CA" dirty="0"/>
              <a:t> </a:t>
            </a:r>
            <a:r>
              <a:rPr lang="en-CA" dirty="0" err="1"/>
              <a:t>est</a:t>
            </a:r>
            <a:r>
              <a:rPr lang="en-CA" dirty="0"/>
              <a:t> in </a:t>
            </a:r>
            <a:r>
              <a:rPr lang="en-CA" dirty="0" err="1"/>
              <a:t>pharetra</a:t>
            </a:r>
            <a:r>
              <a:rPr lang="en-CA" dirty="0"/>
              <a:t>. </a:t>
            </a:r>
            <a:r>
              <a:rPr lang="en-CA" dirty="0" err="1"/>
              <a:t>Proin</a:t>
            </a:r>
            <a:r>
              <a:rPr lang="en-CA" dirty="0"/>
              <a:t> </a:t>
            </a:r>
            <a:r>
              <a:rPr lang="en-CA" dirty="0" err="1"/>
              <a:t>auctor</a:t>
            </a:r>
            <a:r>
              <a:rPr lang="en-CA" dirty="0"/>
              <a:t> </a:t>
            </a:r>
            <a:r>
              <a:rPr lang="en-CA" dirty="0" err="1"/>
              <a:t>massa</a:t>
            </a:r>
            <a:r>
              <a:rPr lang="en-CA" dirty="0"/>
              <a:t> vitae </a:t>
            </a:r>
            <a:r>
              <a:rPr lang="en-CA" dirty="0" err="1"/>
              <a:t>ipsum</a:t>
            </a:r>
            <a:r>
              <a:rPr lang="en-CA" dirty="0"/>
              <a:t> </a:t>
            </a:r>
            <a:r>
              <a:rPr lang="en-CA" dirty="0" err="1"/>
              <a:t>scelerisque</a:t>
            </a:r>
            <a:r>
              <a:rPr lang="en-CA" dirty="0"/>
              <a:t>, </a:t>
            </a:r>
            <a:r>
              <a:rPr lang="en-CA" dirty="0" err="1"/>
              <a:t>sed</a:t>
            </a:r>
            <a:r>
              <a:rPr lang="en-CA" dirty="0"/>
              <a:t> </a:t>
            </a:r>
            <a:r>
              <a:rPr lang="en-CA" dirty="0" err="1"/>
              <a:t>sodales</a:t>
            </a:r>
            <a:r>
              <a:rPr lang="en-CA" dirty="0"/>
              <a:t> </a:t>
            </a:r>
            <a:r>
              <a:rPr lang="en-CA" dirty="0" err="1"/>
              <a:t>nibh</a:t>
            </a:r>
            <a:r>
              <a:rPr lang="en-CA" dirty="0"/>
              <a:t> </a:t>
            </a:r>
            <a:r>
              <a:rPr lang="en-CA" dirty="0" err="1"/>
              <a:t>facilisis</a:t>
            </a:r>
            <a:r>
              <a:rPr lang="en-CA" dirty="0"/>
              <a:t>. </a:t>
            </a:r>
            <a:r>
              <a:rPr lang="en-CA" dirty="0" err="1"/>
              <a:t>Donec</a:t>
            </a:r>
            <a:r>
              <a:rPr lang="en-CA" dirty="0"/>
              <a:t> </a:t>
            </a:r>
            <a:r>
              <a:rPr lang="en-CA" dirty="0" err="1"/>
              <a:t>mollis</a:t>
            </a:r>
            <a:r>
              <a:rPr lang="en-CA" dirty="0"/>
              <a:t> </a:t>
            </a:r>
            <a:r>
              <a:rPr lang="en-CA" dirty="0" err="1"/>
              <a:t>urna</a:t>
            </a:r>
            <a:r>
              <a:rPr lang="en-CA" dirty="0"/>
              <a:t> at </a:t>
            </a:r>
            <a:r>
              <a:rPr lang="en-CA" dirty="0" err="1"/>
              <a:t>hendrerit</a:t>
            </a:r>
            <a:r>
              <a:rPr lang="en-CA" dirty="0"/>
              <a:t> </a:t>
            </a:r>
            <a:r>
              <a:rPr lang="en-CA" dirty="0" err="1"/>
              <a:t>accumsan</a:t>
            </a:r>
            <a:r>
              <a:rPr lang="en-CA" dirty="0"/>
              <a:t>. </a:t>
            </a:r>
          </a:p>
        </p:txBody>
      </p:sp>
      <p:sp>
        <p:nvSpPr>
          <p:cNvPr id="18" name="Text Placeholder 17"/>
          <p:cNvSpPr>
            <a:spLocks noGrp="1"/>
          </p:cNvSpPr>
          <p:nvPr>
            <p:ph type="body" sz="quarter" idx="18" hasCustomPrompt="1"/>
          </p:nvPr>
        </p:nvSpPr>
        <p:spPr>
          <a:xfrm>
            <a:off x="7135813" y="4194175"/>
            <a:ext cx="1563687" cy="293688"/>
          </a:xfrm>
        </p:spPr>
        <p:txBody>
          <a:bodyPr>
            <a:noAutofit/>
          </a:bodyPr>
          <a:lstStyle>
            <a:lvl1pPr marL="0" indent="0" algn="r">
              <a:buNone/>
              <a:defRPr sz="1400" i="1">
                <a:solidFill>
                  <a:srgbClr val="00B0D3"/>
                </a:solidFill>
              </a:defRPr>
            </a:lvl1pPr>
            <a:lvl2pPr>
              <a:defRPr sz="1400">
                <a:solidFill>
                  <a:srgbClr val="00B0D3"/>
                </a:solidFill>
              </a:defRPr>
            </a:lvl2pPr>
            <a:lvl3pPr>
              <a:defRPr sz="1400">
                <a:solidFill>
                  <a:srgbClr val="00B0D3"/>
                </a:solidFill>
              </a:defRPr>
            </a:lvl3pPr>
            <a:lvl4pPr>
              <a:defRPr sz="1400">
                <a:solidFill>
                  <a:srgbClr val="00B0D3"/>
                </a:solidFill>
              </a:defRPr>
            </a:lvl4pPr>
            <a:lvl5pPr>
              <a:defRPr sz="1400">
                <a:solidFill>
                  <a:srgbClr val="00B0D3"/>
                </a:solidFill>
              </a:defRPr>
            </a:lvl5pPr>
          </a:lstStyle>
          <a:p>
            <a:pPr lvl="0"/>
            <a:r>
              <a:rPr lang="en-CA" dirty="0"/>
              <a:t>– Employee Name</a:t>
            </a:r>
            <a:endParaRPr lang="en-US" dirty="0"/>
          </a:p>
        </p:txBody>
      </p:sp>
    </p:spTree>
    <p:extLst>
      <p:ext uri="{BB962C8B-B14F-4D97-AF65-F5344CB8AC3E}">
        <p14:creationId xmlns:p14="http://schemas.microsoft.com/office/powerpoint/2010/main" val="3745522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file Page - Image Quote">
    <p:spTree>
      <p:nvGrpSpPr>
        <p:cNvPr id="1" name=""/>
        <p:cNvGrpSpPr/>
        <p:nvPr/>
      </p:nvGrpSpPr>
      <p:grpSpPr>
        <a:xfrm>
          <a:off x="0" y="0"/>
          <a:ext cx="0" cy="0"/>
          <a:chOff x="0" y="0"/>
          <a:chExt cx="0" cy="0"/>
        </a:xfrm>
      </p:grpSpPr>
      <p:pic>
        <p:nvPicPr>
          <p:cNvPr id="13" name="Picture 12" descr="quo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1075" y="1865757"/>
            <a:ext cx="558800" cy="4191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7" name="Picture Placeholder 6"/>
          <p:cNvSpPr>
            <a:spLocks noGrp="1"/>
          </p:cNvSpPr>
          <p:nvPr>
            <p:ph type="pic" sz="quarter" idx="13" hasCustomPrompt="1"/>
          </p:nvPr>
        </p:nvSpPr>
        <p:spPr>
          <a:xfrm>
            <a:off x="0" y="1363664"/>
            <a:ext cx="4337049" cy="3124200"/>
          </a:xfrm>
        </p:spPr>
        <p:txBody>
          <a:bodyPr/>
          <a:lstStyle>
            <a:lvl1pPr marL="0" indent="0">
              <a:buNone/>
              <a:defRPr/>
            </a:lvl1pPr>
          </a:lstStyle>
          <a:p>
            <a:r>
              <a:rPr lang="en-US" dirty="0"/>
              <a:t>Add picture here</a:t>
            </a:r>
          </a:p>
        </p:txBody>
      </p:sp>
      <p:sp>
        <p:nvSpPr>
          <p:cNvPr id="3" name="Subtitle 2"/>
          <p:cNvSpPr>
            <a:spLocks noGrp="1"/>
          </p:cNvSpPr>
          <p:nvPr>
            <p:ph type="subTitle" idx="1" hasCustomPrompt="1"/>
          </p:nvPr>
        </p:nvSpPr>
        <p:spPr>
          <a:xfrm>
            <a:off x="455611" y="796290"/>
            <a:ext cx="8231187" cy="372110"/>
          </a:xfrm>
        </p:spPr>
        <p:txBody>
          <a:bodyPr lIns="0" tIns="0" rIns="0" bIns="0"/>
          <a:lstStyle>
            <a:lvl1pPr marL="0" indent="0" algn="l">
              <a:buNone/>
              <a:defRPr i="1"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a:t>
            </a:r>
            <a:endParaRPr lang="en-US" dirty="0"/>
          </a:p>
        </p:txBody>
      </p:sp>
      <p:sp>
        <p:nvSpPr>
          <p:cNvPr id="2" name="Title 1"/>
          <p:cNvSpPr>
            <a:spLocks noGrp="1"/>
          </p:cNvSpPr>
          <p:nvPr>
            <p:ph type="ctrTitle" hasCustomPrompt="1"/>
          </p:nvPr>
        </p:nvSpPr>
        <p:spPr>
          <a:xfrm>
            <a:off x="455612" y="335916"/>
            <a:ext cx="8231187" cy="529272"/>
          </a:xfrm>
        </p:spPr>
        <p:txBody>
          <a:bodyPr/>
          <a:lstStyle/>
          <a:p>
            <a:r>
              <a:rPr lang="en-US" dirty="0"/>
              <a:t>Half image and half pull quote</a:t>
            </a:r>
            <a:endParaRPr lang="en-CA" dirty="0"/>
          </a:p>
        </p:txBody>
      </p:sp>
      <p:sp>
        <p:nvSpPr>
          <p:cNvPr id="11" name="Text Placeholder 10"/>
          <p:cNvSpPr>
            <a:spLocks noGrp="1"/>
          </p:cNvSpPr>
          <p:nvPr>
            <p:ph type="body" sz="quarter" idx="16" hasCustomPrompt="1"/>
          </p:nvPr>
        </p:nvSpPr>
        <p:spPr>
          <a:xfrm>
            <a:off x="5015023" y="2079256"/>
            <a:ext cx="3671777" cy="1145953"/>
          </a:xfrm>
        </p:spPr>
        <p:txBody>
          <a:bodyPr>
            <a:noAutofit/>
          </a:bodyPr>
          <a:lstStyle>
            <a:lvl1pPr marL="0" indent="0">
              <a:buNone/>
              <a:defRPr sz="1600">
                <a:solidFill>
                  <a:srgbClr val="00B0D3"/>
                </a:solidFill>
              </a:defRPr>
            </a:lvl1pPr>
          </a:lstStyle>
          <a:p>
            <a:pPr lvl="0"/>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Donec</a:t>
            </a:r>
            <a:r>
              <a:rPr lang="en-CA" dirty="0"/>
              <a:t> </a:t>
            </a:r>
            <a:r>
              <a:rPr lang="en-CA" dirty="0" err="1"/>
              <a:t>ornare</a:t>
            </a:r>
            <a:r>
              <a:rPr lang="en-CA" dirty="0"/>
              <a:t> </a:t>
            </a:r>
            <a:r>
              <a:rPr lang="en-CA" dirty="0" err="1"/>
              <a:t>aliquam</a:t>
            </a:r>
            <a:r>
              <a:rPr lang="en-CA" dirty="0"/>
              <a:t> </a:t>
            </a:r>
            <a:r>
              <a:rPr lang="en-CA" dirty="0" err="1"/>
              <a:t>est</a:t>
            </a:r>
            <a:r>
              <a:rPr lang="en-CA" dirty="0"/>
              <a:t> in </a:t>
            </a:r>
            <a:r>
              <a:rPr lang="en-CA" dirty="0" err="1"/>
              <a:t>pharetra</a:t>
            </a:r>
            <a:r>
              <a:rPr lang="en-CA" dirty="0"/>
              <a:t>. </a:t>
            </a:r>
            <a:r>
              <a:rPr lang="en-CA" dirty="0" err="1"/>
              <a:t>Proin</a:t>
            </a:r>
            <a:r>
              <a:rPr lang="en-CA" dirty="0"/>
              <a:t> </a:t>
            </a:r>
            <a:r>
              <a:rPr lang="en-CA" dirty="0" err="1"/>
              <a:t>auctor</a:t>
            </a:r>
            <a:r>
              <a:rPr lang="en-CA" dirty="0"/>
              <a:t> </a:t>
            </a:r>
            <a:r>
              <a:rPr lang="en-CA" dirty="0" err="1"/>
              <a:t>massa</a:t>
            </a:r>
            <a:r>
              <a:rPr lang="en-CA" dirty="0"/>
              <a:t> vitae </a:t>
            </a:r>
            <a:r>
              <a:rPr lang="en-CA" dirty="0" err="1"/>
              <a:t>ipsum</a:t>
            </a:r>
            <a:r>
              <a:rPr lang="en-CA" dirty="0"/>
              <a:t> </a:t>
            </a:r>
            <a:r>
              <a:rPr lang="en-CA" dirty="0" err="1"/>
              <a:t>scelerisque</a:t>
            </a:r>
            <a:r>
              <a:rPr lang="en-CA" dirty="0"/>
              <a:t>, </a:t>
            </a:r>
            <a:r>
              <a:rPr lang="en-CA" dirty="0" err="1"/>
              <a:t>sed</a:t>
            </a:r>
            <a:r>
              <a:rPr lang="en-CA" dirty="0"/>
              <a:t> </a:t>
            </a:r>
            <a:r>
              <a:rPr lang="en-CA" dirty="0" err="1"/>
              <a:t>sodales</a:t>
            </a:r>
            <a:r>
              <a:rPr lang="en-CA" dirty="0"/>
              <a:t> </a:t>
            </a:r>
            <a:r>
              <a:rPr lang="en-CA" dirty="0" err="1"/>
              <a:t>nibh</a:t>
            </a:r>
            <a:r>
              <a:rPr lang="en-CA" dirty="0"/>
              <a:t> </a:t>
            </a:r>
            <a:r>
              <a:rPr lang="en-CA" dirty="0" err="1"/>
              <a:t>facilisis</a:t>
            </a:r>
            <a:r>
              <a:rPr lang="en-CA" dirty="0"/>
              <a:t>. </a:t>
            </a:r>
            <a:r>
              <a:rPr lang="en-CA" dirty="0" err="1"/>
              <a:t>Donec</a:t>
            </a:r>
            <a:r>
              <a:rPr lang="en-CA" dirty="0"/>
              <a:t> </a:t>
            </a:r>
            <a:r>
              <a:rPr lang="en-CA" dirty="0" err="1"/>
              <a:t>mollis</a:t>
            </a:r>
            <a:r>
              <a:rPr lang="en-CA" dirty="0"/>
              <a:t> </a:t>
            </a:r>
            <a:r>
              <a:rPr lang="en-CA" dirty="0" err="1"/>
              <a:t>urna</a:t>
            </a:r>
            <a:r>
              <a:rPr lang="en-CA" dirty="0"/>
              <a:t> at </a:t>
            </a:r>
            <a:r>
              <a:rPr lang="en-CA" dirty="0" err="1"/>
              <a:t>hendrerit</a:t>
            </a:r>
            <a:r>
              <a:rPr lang="en-CA" dirty="0"/>
              <a:t> </a:t>
            </a:r>
            <a:r>
              <a:rPr lang="en-CA" dirty="0" err="1"/>
              <a:t>accumsan</a:t>
            </a:r>
            <a:r>
              <a:rPr lang="en-CA" dirty="0"/>
              <a:t>. </a:t>
            </a:r>
          </a:p>
        </p:txBody>
      </p:sp>
      <p:sp>
        <p:nvSpPr>
          <p:cNvPr id="14" name="Text Placeholder 17"/>
          <p:cNvSpPr>
            <a:spLocks noGrp="1"/>
          </p:cNvSpPr>
          <p:nvPr>
            <p:ph type="body" sz="quarter" idx="18" hasCustomPrompt="1"/>
          </p:nvPr>
        </p:nvSpPr>
        <p:spPr>
          <a:xfrm>
            <a:off x="7135813" y="3569083"/>
            <a:ext cx="1563687" cy="293688"/>
          </a:xfrm>
        </p:spPr>
        <p:txBody>
          <a:bodyPr>
            <a:noAutofit/>
          </a:bodyPr>
          <a:lstStyle>
            <a:lvl1pPr marL="0" indent="0" algn="r">
              <a:buNone/>
              <a:defRPr sz="1400" i="1">
                <a:solidFill>
                  <a:srgbClr val="00B0D3"/>
                </a:solidFill>
              </a:defRPr>
            </a:lvl1pPr>
            <a:lvl2pPr>
              <a:defRPr sz="1400">
                <a:solidFill>
                  <a:srgbClr val="00B0D3"/>
                </a:solidFill>
              </a:defRPr>
            </a:lvl2pPr>
            <a:lvl3pPr>
              <a:defRPr sz="1400">
                <a:solidFill>
                  <a:srgbClr val="00B0D3"/>
                </a:solidFill>
              </a:defRPr>
            </a:lvl3pPr>
            <a:lvl4pPr>
              <a:defRPr sz="1400">
                <a:solidFill>
                  <a:srgbClr val="00B0D3"/>
                </a:solidFill>
              </a:defRPr>
            </a:lvl4pPr>
            <a:lvl5pPr>
              <a:defRPr sz="1400">
                <a:solidFill>
                  <a:srgbClr val="00B0D3"/>
                </a:solidFill>
              </a:defRPr>
            </a:lvl5pPr>
          </a:lstStyle>
          <a:p>
            <a:pPr lvl="0"/>
            <a:r>
              <a:rPr lang="en-CA" dirty="0"/>
              <a:t>– Employee Name</a:t>
            </a:r>
            <a:endParaRPr lang="en-US" dirty="0"/>
          </a:p>
        </p:txBody>
      </p:sp>
    </p:spTree>
    <p:extLst>
      <p:ext uri="{BB962C8B-B14F-4D97-AF65-F5344CB8AC3E}">
        <p14:creationId xmlns:p14="http://schemas.microsoft.com/office/powerpoint/2010/main" val="2675559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3" name="Subtitle 2"/>
          <p:cNvSpPr>
            <a:spLocks noGrp="1"/>
          </p:cNvSpPr>
          <p:nvPr>
            <p:ph type="subTitle" idx="1" hasCustomPrompt="1"/>
          </p:nvPr>
        </p:nvSpPr>
        <p:spPr>
          <a:xfrm>
            <a:off x="455611" y="796290"/>
            <a:ext cx="8231187"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lvl1pPr>
              <a:defRPr baseline="0"/>
            </a:lvl1pPr>
          </a:lstStyle>
          <a:p>
            <a:r>
              <a:rPr lang="en-CA" dirty="0"/>
              <a:t>Table slide</a:t>
            </a:r>
          </a:p>
        </p:txBody>
      </p:sp>
      <p:sp>
        <p:nvSpPr>
          <p:cNvPr id="7" name="Table Placeholder 6"/>
          <p:cNvSpPr>
            <a:spLocks noGrp="1"/>
          </p:cNvSpPr>
          <p:nvPr>
            <p:ph type="tbl" sz="quarter" idx="13" hasCustomPrompt="1"/>
          </p:nvPr>
        </p:nvSpPr>
        <p:spPr>
          <a:xfrm>
            <a:off x="450850" y="1350963"/>
            <a:ext cx="8235950" cy="2931595"/>
          </a:xfrm>
        </p:spPr>
        <p:txBody>
          <a:bodyPr/>
          <a:lstStyle>
            <a:lvl1pPr marL="0" indent="0">
              <a:buNone/>
              <a:defRPr/>
            </a:lvl1pPr>
          </a:lstStyle>
          <a:p>
            <a:r>
              <a:rPr lang="en-US" dirty="0"/>
              <a:t>Add table here</a:t>
            </a:r>
          </a:p>
        </p:txBody>
      </p:sp>
      <p:sp>
        <p:nvSpPr>
          <p:cNvPr id="10" name="Text Placeholder 9"/>
          <p:cNvSpPr>
            <a:spLocks noGrp="1"/>
          </p:cNvSpPr>
          <p:nvPr>
            <p:ph type="body" sz="quarter" idx="14" hasCustomPrompt="1"/>
          </p:nvPr>
        </p:nvSpPr>
        <p:spPr>
          <a:xfrm>
            <a:off x="455612" y="4383605"/>
            <a:ext cx="6521451" cy="138112"/>
          </a:xfrm>
        </p:spPr>
        <p:txBody>
          <a:bodyPr>
            <a:normAutofit/>
          </a:bodyPr>
          <a:lstStyle>
            <a:lvl1pPr marL="0" indent="0">
              <a:buNone/>
              <a:defRPr sz="600" baseline="0"/>
            </a:lvl1pPr>
          </a:lstStyle>
          <a:p>
            <a:pPr lvl="0"/>
            <a:r>
              <a:rPr lang="en-CA" dirty="0"/>
              <a:t>Note about table</a:t>
            </a:r>
            <a:endParaRPr lang="en-US" dirty="0"/>
          </a:p>
        </p:txBody>
      </p:sp>
    </p:spTree>
    <p:extLst>
      <p:ext uri="{BB962C8B-B14F-4D97-AF65-F5344CB8AC3E}">
        <p14:creationId xmlns:p14="http://schemas.microsoft.com/office/powerpoint/2010/main" val="2274647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llquot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4F7B96-A387-7047-B103-9CADB6D89886}"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9" name="Text Placeholder 10"/>
          <p:cNvSpPr>
            <a:spLocks noGrp="1"/>
          </p:cNvSpPr>
          <p:nvPr>
            <p:ph type="body" sz="quarter" idx="16" hasCustomPrompt="1"/>
          </p:nvPr>
        </p:nvSpPr>
        <p:spPr>
          <a:xfrm>
            <a:off x="665273" y="1925675"/>
            <a:ext cx="3671777" cy="1145953"/>
          </a:xfrm>
        </p:spPr>
        <p:txBody>
          <a:bodyPr>
            <a:noAutofit/>
          </a:bodyPr>
          <a:lstStyle>
            <a:lvl1pPr marL="0" indent="0" algn="ctr">
              <a:buNone/>
              <a:defRPr sz="1800" b="1" i="1" baseline="0">
                <a:solidFill>
                  <a:srgbClr val="FFFFFF"/>
                </a:solidFill>
                <a:latin typeface="Calibri"/>
                <a:cs typeface="Calibri"/>
              </a:defRPr>
            </a:lvl1pPr>
          </a:lstStyle>
          <a:p>
            <a:pPr lvl="0"/>
            <a:r>
              <a:rPr lang="en-CA" dirty="0"/>
              <a:t>“Right click and select ‘Format Background’ to change the background image for this slide.”</a:t>
            </a:r>
          </a:p>
        </p:txBody>
      </p:sp>
    </p:spTree>
    <p:extLst>
      <p:ext uri="{BB962C8B-B14F-4D97-AF65-F5344CB8AC3E}">
        <p14:creationId xmlns:p14="http://schemas.microsoft.com/office/powerpoint/2010/main" val="3659954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2" y="335916"/>
            <a:ext cx="8231187" cy="529272"/>
          </a:xfrm>
        </p:spPr>
        <p:txBody>
          <a:bodyPr/>
          <a:lstStyle/>
          <a:p>
            <a:r>
              <a:rPr lang="en-CA" dirty="0"/>
              <a:t>Thank you!</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636" y="1511300"/>
            <a:ext cx="3641364" cy="36322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006" y="3624580"/>
            <a:ext cx="1722698" cy="1206499"/>
          </a:xfrm>
          <a:prstGeom prst="rect">
            <a:avLst/>
          </a:prstGeom>
        </p:spPr>
      </p:pic>
      <p:sp>
        <p:nvSpPr>
          <p:cNvPr id="9" name="Text Placeholder 8"/>
          <p:cNvSpPr>
            <a:spLocks noGrp="1"/>
          </p:cNvSpPr>
          <p:nvPr>
            <p:ph type="body" sz="quarter" idx="10" hasCustomPrompt="1"/>
          </p:nvPr>
        </p:nvSpPr>
        <p:spPr>
          <a:xfrm>
            <a:off x="450850" y="1362776"/>
            <a:ext cx="1728788" cy="1897875"/>
          </a:xfrm>
        </p:spPr>
        <p:txBody>
          <a:bodyPr>
            <a:normAutofit/>
          </a:bodyPr>
          <a:lstStyle>
            <a:lvl1pPr marL="0" indent="0">
              <a:buFontTx/>
              <a:buNone/>
              <a:defRPr sz="1200" baseline="0">
                <a:solidFill>
                  <a:schemeClr val="tx2"/>
                </a:solidFill>
              </a:defRPr>
            </a:lvl1pPr>
          </a:lstStyle>
          <a:p>
            <a:pPr lvl="0"/>
            <a:r>
              <a:rPr lang="en-CA" dirty="0"/>
              <a:t>Contact Information goes here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31471" y="1343273"/>
            <a:ext cx="6407717" cy="3061963"/>
          </a:xfrm>
          <a:prstGeom prst="rect">
            <a:avLst/>
          </a:prstGeom>
        </p:spPr>
      </p:pic>
    </p:spTree>
    <p:extLst>
      <p:ext uri="{BB962C8B-B14F-4D97-AF65-F5344CB8AC3E}">
        <p14:creationId xmlns:p14="http://schemas.microsoft.com/office/powerpoint/2010/main" val="403758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Phot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2" y="1226503"/>
            <a:ext cx="8231187" cy="1537017"/>
          </a:xfrm>
        </p:spPr>
        <p:txBody>
          <a:bodyPr/>
          <a:lstStyle>
            <a:lvl1pPr>
              <a:defRPr baseline="0"/>
            </a:lvl1pPr>
          </a:lstStyle>
          <a:p>
            <a:r>
              <a:rPr lang="en-US" dirty="0"/>
              <a:t>Presentation title</a:t>
            </a:r>
            <a:br>
              <a:rPr lang="en-US" dirty="0"/>
            </a:br>
            <a:r>
              <a:rPr lang="en-US" dirty="0"/>
              <a:t>goes here</a:t>
            </a:r>
          </a:p>
        </p:txBody>
      </p:sp>
      <p:sp>
        <p:nvSpPr>
          <p:cNvPr id="3" name="Subtitle 2"/>
          <p:cNvSpPr>
            <a:spLocks noGrp="1"/>
          </p:cNvSpPr>
          <p:nvPr>
            <p:ph type="subTitle" idx="1" hasCustomPrompt="1"/>
          </p:nvPr>
        </p:nvSpPr>
        <p:spPr>
          <a:xfrm>
            <a:off x="455613" y="2874010"/>
            <a:ext cx="8231186" cy="64643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769" y="3624580"/>
            <a:ext cx="1722698" cy="1206500"/>
          </a:xfrm>
          <a:prstGeom prst="rect">
            <a:avLst/>
          </a:prstGeom>
        </p:spPr>
      </p:pic>
    </p:spTree>
    <p:extLst>
      <p:ext uri="{BB962C8B-B14F-4D97-AF65-F5344CB8AC3E}">
        <p14:creationId xmlns:p14="http://schemas.microsoft.com/office/powerpoint/2010/main" val="2246881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958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328375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4485396"/>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0330075"/>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867104129"/>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2474515"/>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1047717"/>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480064"/>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30736301"/>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4032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Photo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2" y="1226503"/>
            <a:ext cx="8231187" cy="1537017"/>
          </a:xfrm>
        </p:spPr>
        <p:txBody>
          <a:bodyPr/>
          <a:lstStyle>
            <a:lvl1pPr>
              <a:defRPr baseline="0"/>
            </a:lvl1pPr>
          </a:lstStyle>
          <a:p>
            <a:r>
              <a:rPr lang="en-US" dirty="0"/>
              <a:t>Presentation title</a:t>
            </a:r>
            <a:br>
              <a:rPr lang="en-US" dirty="0"/>
            </a:br>
            <a:r>
              <a:rPr lang="en-US" dirty="0"/>
              <a:t>goes here</a:t>
            </a:r>
          </a:p>
        </p:txBody>
      </p:sp>
      <p:sp>
        <p:nvSpPr>
          <p:cNvPr id="3" name="Subtitle 2"/>
          <p:cNvSpPr>
            <a:spLocks noGrp="1"/>
          </p:cNvSpPr>
          <p:nvPr>
            <p:ph type="subTitle" idx="1" hasCustomPrompt="1"/>
          </p:nvPr>
        </p:nvSpPr>
        <p:spPr>
          <a:xfrm>
            <a:off x="455613" y="2874010"/>
            <a:ext cx="8231187" cy="64643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769" y="3624580"/>
            <a:ext cx="1722698" cy="1206500"/>
          </a:xfrm>
          <a:prstGeom prst="rect">
            <a:avLst/>
          </a:prstGeom>
        </p:spPr>
      </p:pic>
    </p:spTree>
    <p:extLst>
      <p:ext uri="{BB962C8B-B14F-4D97-AF65-F5344CB8AC3E}">
        <p14:creationId xmlns:p14="http://schemas.microsoft.com/office/powerpoint/2010/main" val="681376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0864336"/>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207047688"/>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4240038"/>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125087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2173401"/>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310858941"/>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219639"/>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py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a:xfrm>
            <a:off x="759243" y="4730116"/>
            <a:ext cx="3982619" cy="274477"/>
          </a:xfrm>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3" name="Subtitle 2"/>
          <p:cNvSpPr>
            <a:spLocks noGrp="1"/>
          </p:cNvSpPr>
          <p:nvPr>
            <p:ph type="subTitle" idx="1" hasCustomPrompt="1"/>
          </p:nvPr>
        </p:nvSpPr>
        <p:spPr>
          <a:xfrm>
            <a:off x="455611" y="796290"/>
            <a:ext cx="8231187"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p>
            <a:r>
              <a:rPr lang="en-CA" dirty="0"/>
              <a:t>Title and content</a:t>
            </a:r>
          </a:p>
        </p:txBody>
      </p:sp>
      <p:sp>
        <p:nvSpPr>
          <p:cNvPr id="7" name="Content Placeholder 6"/>
          <p:cNvSpPr>
            <a:spLocks noGrp="1"/>
          </p:cNvSpPr>
          <p:nvPr>
            <p:ph sz="quarter" idx="13"/>
          </p:nvPr>
        </p:nvSpPr>
        <p:spPr>
          <a:xfrm>
            <a:off x="455611" y="1352550"/>
            <a:ext cx="8231189" cy="313372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295028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ropped image on left and lis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9" name="Text Placeholder 8"/>
          <p:cNvSpPr>
            <a:spLocks noGrp="1"/>
          </p:cNvSpPr>
          <p:nvPr>
            <p:ph type="body" sz="quarter" idx="14" hasCustomPrompt="1"/>
          </p:nvPr>
        </p:nvSpPr>
        <p:spPr>
          <a:xfrm>
            <a:off x="4802188" y="1363664"/>
            <a:ext cx="3884611" cy="3124200"/>
          </a:xfrm>
        </p:spPr>
        <p:txBody>
          <a:bodyPr/>
          <a:lstStyle>
            <a:lvl1pPr marL="180000" indent="-180000">
              <a:lnSpc>
                <a:spcPct val="100000"/>
              </a:lnSpc>
              <a:spcBef>
                <a:spcPts val="0"/>
              </a:spcBef>
              <a:spcAft>
                <a:spcPts val="800"/>
              </a:spcAft>
              <a:buNone/>
              <a:defRPr/>
            </a:lvl1pPr>
          </a:lstStyle>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  </a:t>
            </a:r>
          </a:p>
          <a:p>
            <a:pPr lvl="0"/>
            <a:r>
              <a:rPr lang="en-CA" dirty="0"/>
              <a:t>•	</a:t>
            </a:r>
            <a:r>
              <a:rPr lang="en-CA" dirty="0" err="1"/>
              <a:t>Etiam</a:t>
            </a:r>
            <a:r>
              <a:rPr lang="en-CA" dirty="0"/>
              <a:t> </a:t>
            </a:r>
            <a:r>
              <a:rPr lang="en-CA" dirty="0" err="1"/>
              <a:t>sed</a:t>
            </a:r>
            <a:r>
              <a:rPr lang="en-CA" dirty="0"/>
              <a:t> dui vitae </a:t>
            </a:r>
            <a:r>
              <a:rPr lang="en-CA" dirty="0" err="1"/>
              <a:t>odio</a:t>
            </a:r>
            <a:r>
              <a:rPr lang="en-CA" dirty="0"/>
              <a:t> </a:t>
            </a:r>
            <a:r>
              <a:rPr lang="en-CA" dirty="0" err="1"/>
              <a:t>cursus</a:t>
            </a:r>
            <a:r>
              <a:rPr lang="en-CA" dirty="0"/>
              <a:t> </a:t>
            </a:r>
            <a:r>
              <a:rPr lang="en-CA" dirty="0" err="1"/>
              <a:t>aliquet</a:t>
            </a:r>
            <a:r>
              <a:rPr lang="en-CA" dirty="0"/>
              <a:t> </a:t>
            </a:r>
            <a:r>
              <a:rPr lang="en-CA" dirty="0" err="1"/>
              <a:t>egestas</a:t>
            </a:r>
            <a:r>
              <a:rPr lang="en-CA" dirty="0"/>
              <a:t> vitae </a:t>
            </a:r>
            <a:r>
              <a:rPr lang="en-CA" dirty="0" err="1"/>
              <a:t>turpisconsectetur</a:t>
            </a:r>
            <a:r>
              <a:rPr lang="en-CA" dirty="0"/>
              <a:t>.  </a:t>
            </a:r>
          </a:p>
          <a:p>
            <a:pPr lvl="0"/>
            <a:r>
              <a:rPr lang="en-CA" dirty="0"/>
              <a:t>•	</a:t>
            </a:r>
            <a:r>
              <a:rPr lang="en-CA" dirty="0" err="1"/>
              <a:t>Nullam</a:t>
            </a:r>
            <a:r>
              <a:rPr lang="en-CA" dirty="0"/>
              <a:t> </a:t>
            </a:r>
            <a:r>
              <a:rPr lang="en-CA" dirty="0" err="1"/>
              <a:t>mattis</a:t>
            </a:r>
            <a:r>
              <a:rPr lang="en-CA" dirty="0"/>
              <a:t> </a:t>
            </a:r>
            <a:r>
              <a:rPr lang="en-CA" dirty="0" err="1"/>
              <a:t>risus</a:t>
            </a:r>
            <a:r>
              <a:rPr lang="en-CA" dirty="0"/>
              <a:t> </a:t>
            </a:r>
            <a:r>
              <a:rPr lang="en-CA" dirty="0" err="1"/>
              <a:t>quis</a:t>
            </a:r>
            <a:r>
              <a:rPr lang="en-CA" dirty="0"/>
              <a:t> mi </a:t>
            </a:r>
            <a:r>
              <a:rPr lang="en-CA" dirty="0" err="1"/>
              <a:t>placerat</a:t>
            </a:r>
            <a:r>
              <a:rPr lang="en-CA" dirty="0"/>
              <a:t>, </a:t>
            </a:r>
            <a:r>
              <a:rPr lang="en-CA" dirty="0" err="1"/>
              <a:t>eu</a:t>
            </a:r>
            <a:r>
              <a:rPr lang="en-CA" dirty="0"/>
              <a:t> semper mi </a:t>
            </a:r>
            <a:r>
              <a:rPr lang="en-CA" dirty="0" err="1"/>
              <a:t>aliquam</a:t>
            </a:r>
            <a:r>
              <a:rPr lang="en-CA" dirty="0"/>
              <a:t> vitae </a:t>
            </a:r>
            <a:r>
              <a:rPr lang="en-CA" dirty="0" err="1"/>
              <a:t>odio</a:t>
            </a:r>
            <a:r>
              <a:rPr lang="en-CA" dirty="0"/>
              <a:t> </a:t>
            </a:r>
            <a:r>
              <a:rPr lang="en-CA" dirty="0" err="1"/>
              <a:t>cursus</a:t>
            </a:r>
            <a:r>
              <a:rPr lang="en-CA" dirty="0"/>
              <a:t>. </a:t>
            </a:r>
          </a:p>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a:t>
            </a:r>
            <a:endParaRPr lang="en-US" dirty="0"/>
          </a:p>
        </p:txBody>
      </p:sp>
      <p:sp>
        <p:nvSpPr>
          <p:cNvPr id="7" name="Picture Placeholder 6"/>
          <p:cNvSpPr>
            <a:spLocks noGrp="1"/>
          </p:cNvSpPr>
          <p:nvPr>
            <p:ph type="pic" sz="quarter" idx="13" hasCustomPrompt="1"/>
          </p:nvPr>
        </p:nvSpPr>
        <p:spPr>
          <a:xfrm>
            <a:off x="0" y="1363664"/>
            <a:ext cx="4341813" cy="3124200"/>
          </a:xfrm>
        </p:spPr>
        <p:txBody>
          <a:bodyPr/>
          <a:lstStyle>
            <a:lvl1pPr marL="0" indent="0">
              <a:buNone/>
              <a:defRPr/>
            </a:lvl1pPr>
          </a:lstStyle>
          <a:p>
            <a:r>
              <a:rPr lang="en-US" dirty="0"/>
              <a:t>Add picture here</a:t>
            </a:r>
          </a:p>
        </p:txBody>
      </p:sp>
      <p:sp>
        <p:nvSpPr>
          <p:cNvPr id="3" name="Subtitle 2"/>
          <p:cNvSpPr>
            <a:spLocks noGrp="1"/>
          </p:cNvSpPr>
          <p:nvPr>
            <p:ph type="subTitle" idx="1" hasCustomPrompt="1"/>
          </p:nvPr>
        </p:nvSpPr>
        <p:spPr>
          <a:xfrm>
            <a:off x="455611" y="796290"/>
            <a:ext cx="8231187"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p>
            <a:r>
              <a:rPr lang="en-CA" dirty="0"/>
              <a:t>Cropped image on left and list on right</a:t>
            </a:r>
          </a:p>
        </p:txBody>
      </p:sp>
    </p:spTree>
    <p:extLst>
      <p:ext uri="{BB962C8B-B14F-4D97-AF65-F5344CB8AC3E}">
        <p14:creationId xmlns:p14="http://schemas.microsoft.com/office/powerpoint/2010/main" val="2027818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ropped image on right and li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8400" y="3582190"/>
            <a:ext cx="1625599" cy="1561310"/>
          </a:xfrm>
          <a:prstGeom prst="rect">
            <a:avLst/>
          </a:prstGeom>
        </p:spPr>
      </p:pic>
      <p:sp>
        <p:nvSpPr>
          <p:cNvPr id="5" name="Footer Placeholder 4"/>
          <p:cNvSpPr>
            <a:spLocks noGrp="1"/>
          </p:cNvSpPr>
          <p:nvPr>
            <p:ph type="ftr" sz="quarter" idx="11"/>
          </p:nvPr>
        </p:nvSpPr>
        <p:spPr/>
        <p:txBody>
          <a:bodyPr/>
          <a:lstStyle>
            <a:lvl1pPr>
              <a:defRPr sz="1100"/>
            </a:lvl1pPr>
          </a:lstStyle>
          <a:p>
            <a:r>
              <a:rPr lang="en-US"/>
              <a:t>Document Name (Edit by selecting "Insert" &gt; "Header and Footer")</a:t>
            </a:r>
            <a:endParaRPr lang="en-US" dirty="0"/>
          </a:p>
        </p:txBody>
      </p:sp>
      <p:sp>
        <p:nvSpPr>
          <p:cNvPr id="6" name="Slide Number Placeholder 5"/>
          <p:cNvSpPr>
            <a:spLocks noGrp="1"/>
          </p:cNvSpPr>
          <p:nvPr>
            <p:ph type="sldNum" sz="quarter" idx="12"/>
          </p:nvPr>
        </p:nvSpPr>
        <p:spPr/>
        <p:txBody>
          <a:bodyPr/>
          <a:lstStyle/>
          <a:p>
            <a:fld id="{F74F7B96-A387-7047-B103-9CADB6D89886}" type="slidenum">
              <a:rPr lang="en-US" smtClean="0"/>
              <a:t>‹#›</a:t>
            </a:fld>
            <a:endParaRPr lang="en-US"/>
          </a:p>
        </p:txBody>
      </p:sp>
      <p:sp>
        <p:nvSpPr>
          <p:cNvPr id="9" name="Text Placeholder 8"/>
          <p:cNvSpPr>
            <a:spLocks noGrp="1"/>
          </p:cNvSpPr>
          <p:nvPr>
            <p:ph type="body" sz="quarter" idx="14" hasCustomPrompt="1"/>
          </p:nvPr>
        </p:nvSpPr>
        <p:spPr>
          <a:xfrm>
            <a:off x="452439" y="1363664"/>
            <a:ext cx="3884611" cy="3119436"/>
          </a:xfrm>
        </p:spPr>
        <p:txBody>
          <a:bodyPr/>
          <a:lstStyle>
            <a:lvl1pPr marL="180000" indent="-180000">
              <a:lnSpc>
                <a:spcPct val="100000"/>
              </a:lnSpc>
              <a:spcBef>
                <a:spcPts val="0"/>
              </a:spcBef>
              <a:spcAft>
                <a:spcPts val="800"/>
              </a:spcAft>
              <a:buNone/>
              <a:defRPr/>
            </a:lvl1pPr>
          </a:lstStyle>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  </a:t>
            </a:r>
          </a:p>
          <a:p>
            <a:pPr lvl="0"/>
            <a:r>
              <a:rPr lang="en-CA" dirty="0"/>
              <a:t>•	</a:t>
            </a:r>
            <a:r>
              <a:rPr lang="en-CA" dirty="0" err="1"/>
              <a:t>Etiam</a:t>
            </a:r>
            <a:r>
              <a:rPr lang="en-CA" dirty="0"/>
              <a:t> </a:t>
            </a:r>
            <a:r>
              <a:rPr lang="en-CA" dirty="0" err="1"/>
              <a:t>sed</a:t>
            </a:r>
            <a:r>
              <a:rPr lang="en-CA" dirty="0"/>
              <a:t> dui vitae </a:t>
            </a:r>
            <a:r>
              <a:rPr lang="en-CA" dirty="0" err="1"/>
              <a:t>odio</a:t>
            </a:r>
            <a:r>
              <a:rPr lang="en-CA" dirty="0"/>
              <a:t> </a:t>
            </a:r>
            <a:r>
              <a:rPr lang="en-CA" dirty="0" err="1"/>
              <a:t>cursus</a:t>
            </a:r>
            <a:r>
              <a:rPr lang="en-CA" dirty="0"/>
              <a:t> </a:t>
            </a:r>
            <a:r>
              <a:rPr lang="en-CA" dirty="0" err="1"/>
              <a:t>aliquet</a:t>
            </a:r>
            <a:r>
              <a:rPr lang="en-CA" dirty="0"/>
              <a:t> </a:t>
            </a:r>
            <a:r>
              <a:rPr lang="en-CA" dirty="0" err="1"/>
              <a:t>egestas</a:t>
            </a:r>
            <a:r>
              <a:rPr lang="en-CA" dirty="0"/>
              <a:t> vitae </a:t>
            </a:r>
            <a:r>
              <a:rPr lang="en-CA" dirty="0" err="1"/>
              <a:t>turpisconsectetur</a:t>
            </a:r>
            <a:r>
              <a:rPr lang="en-CA" dirty="0"/>
              <a:t>.  </a:t>
            </a:r>
          </a:p>
          <a:p>
            <a:pPr lvl="0"/>
            <a:r>
              <a:rPr lang="en-CA" dirty="0"/>
              <a:t>•	</a:t>
            </a:r>
            <a:r>
              <a:rPr lang="en-CA" dirty="0" err="1"/>
              <a:t>Nullam</a:t>
            </a:r>
            <a:r>
              <a:rPr lang="en-CA" dirty="0"/>
              <a:t> </a:t>
            </a:r>
            <a:r>
              <a:rPr lang="en-CA" dirty="0" err="1"/>
              <a:t>mattis</a:t>
            </a:r>
            <a:r>
              <a:rPr lang="en-CA" dirty="0"/>
              <a:t> </a:t>
            </a:r>
            <a:r>
              <a:rPr lang="en-CA" dirty="0" err="1"/>
              <a:t>risus</a:t>
            </a:r>
            <a:r>
              <a:rPr lang="en-CA" dirty="0"/>
              <a:t> </a:t>
            </a:r>
            <a:r>
              <a:rPr lang="en-CA" dirty="0" err="1"/>
              <a:t>quis</a:t>
            </a:r>
            <a:r>
              <a:rPr lang="en-CA" dirty="0"/>
              <a:t> mi </a:t>
            </a:r>
            <a:r>
              <a:rPr lang="en-CA" dirty="0" err="1"/>
              <a:t>placerat</a:t>
            </a:r>
            <a:r>
              <a:rPr lang="en-CA" dirty="0"/>
              <a:t>, </a:t>
            </a:r>
            <a:r>
              <a:rPr lang="en-CA" dirty="0" err="1"/>
              <a:t>eu</a:t>
            </a:r>
            <a:r>
              <a:rPr lang="en-CA" dirty="0"/>
              <a:t> semper mi </a:t>
            </a:r>
            <a:r>
              <a:rPr lang="en-CA" dirty="0" err="1"/>
              <a:t>aliquam</a:t>
            </a:r>
            <a:r>
              <a:rPr lang="en-CA" dirty="0"/>
              <a:t> vitae </a:t>
            </a:r>
            <a:r>
              <a:rPr lang="en-CA" dirty="0" err="1"/>
              <a:t>odio</a:t>
            </a:r>
            <a:r>
              <a:rPr lang="en-CA" dirty="0"/>
              <a:t> </a:t>
            </a:r>
            <a:r>
              <a:rPr lang="en-CA" dirty="0" err="1"/>
              <a:t>cursus</a:t>
            </a:r>
            <a:r>
              <a:rPr lang="en-CA" dirty="0"/>
              <a:t>. </a:t>
            </a:r>
          </a:p>
          <a:p>
            <a:pPr lvl="0"/>
            <a:r>
              <a:rPr lang="en-CA" dirty="0"/>
              <a:t>•	</a:t>
            </a:r>
            <a:r>
              <a:rPr lang="en-CA" dirty="0" err="1"/>
              <a:t>Lorem</a:t>
            </a:r>
            <a:r>
              <a:rPr lang="en-CA" dirty="0"/>
              <a:t> </a:t>
            </a:r>
            <a:r>
              <a:rPr lang="en-CA" dirty="0" err="1"/>
              <a:t>ipsum</a:t>
            </a:r>
            <a:r>
              <a:rPr lang="en-CA" dirty="0"/>
              <a:t> </a:t>
            </a:r>
            <a:r>
              <a:rPr lang="en-CA" dirty="0" err="1"/>
              <a:t>dolor</a:t>
            </a:r>
            <a:r>
              <a:rPr lang="en-CA" dirty="0"/>
              <a:t>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a:t>
            </a:r>
            <a:r>
              <a:rPr lang="en-CA" dirty="0" err="1"/>
              <a:t>aliquet</a:t>
            </a:r>
            <a:r>
              <a:rPr lang="en-CA" dirty="0"/>
              <a:t>.</a:t>
            </a:r>
            <a:endParaRPr lang="en-US" dirty="0"/>
          </a:p>
        </p:txBody>
      </p:sp>
      <p:sp>
        <p:nvSpPr>
          <p:cNvPr id="7" name="Picture Placeholder 6"/>
          <p:cNvSpPr>
            <a:spLocks noGrp="1"/>
          </p:cNvSpPr>
          <p:nvPr>
            <p:ph type="pic" sz="quarter" idx="13" hasCustomPrompt="1"/>
          </p:nvPr>
        </p:nvSpPr>
        <p:spPr>
          <a:xfrm>
            <a:off x="4802187" y="1363664"/>
            <a:ext cx="4341813" cy="3124200"/>
          </a:xfrm>
        </p:spPr>
        <p:txBody>
          <a:bodyPr/>
          <a:lstStyle>
            <a:lvl1pPr marL="0" indent="0">
              <a:buNone/>
              <a:defRPr/>
            </a:lvl1pPr>
          </a:lstStyle>
          <a:p>
            <a:r>
              <a:rPr lang="en-US" dirty="0"/>
              <a:t>Add picture here</a:t>
            </a:r>
          </a:p>
        </p:txBody>
      </p:sp>
      <p:sp>
        <p:nvSpPr>
          <p:cNvPr id="3" name="Subtitle 2"/>
          <p:cNvSpPr>
            <a:spLocks noGrp="1"/>
          </p:cNvSpPr>
          <p:nvPr>
            <p:ph type="subTitle" idx="1" hasCustomPrompt="1"/>
          </p:nvPr>
        </p:nvSpPr>
        <p:spPr>
          <a:xfrm>
            <a:off x="455611" y="796290"/>
            <a:ext cx="8231187" cy="372110"/>
          </a:xfrm>
        </p:spPr>
        <p:txBody>
          <a:bodyPr lIns="0" tIns="0" rIns="0" bIns="0"/>
          <a:lstStyle>
            <a:lvl1pPr marL="0" indent="0" algn="l">
              <a:buNone/>
              <a:defRPr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goes here </a:t>
            </a:r>
            <a:endParaRPr lang="en-US" dirty="0"/>
          </a:p>
        </p:txBody>
      </p:sp>
      <p:sp>
        <p:nvSpPr>
          <p:cNvPr id="2" name="Title 1"/>
          <p:cNvSpPr>
            <a:spLocks noGrp="1"/>
          </p:cNvSpPr>
          <p:nvPr>
            <p:ph type="ctrTitle" hasCustomPrompt="1"/>
          </p:nvPr>
        </p:nvSpPr>
        <p:spPr>
          <a:xfrm>
            <a:off x="455612" y="335916"/>
            <a:ext cx="8231187" cy="529272"/>
          </a:xfrm>
        </p:spPr>
        <p:txBody>
          <a:bodyPr/>
          <a:lstStyle/>
          <a:p>
            <a:r>
              <a:rPr lang="en-CA" dirty="0"/>
              <a:t>Cropped image on right and list on left</a:t>
            </a:r>
          </a:p>
        </p:txBody>
      </p:sp>
    </p:spTree>
    <p:extLst>
      <p:ext uri="{BB962C8B-B14F-4D97-AF65-F5344CB8AC3E}">
        <p14:creationId xmlns:p14="http://schemas.microsoft.com/office/powerpoint/2010/main" val="182725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Photo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2" y="1226503"/>
            <a:ext cx="8231187" cy="1537017"/>
          </a:xfrm>
        </p:spPr>
        <p:txBody>
          <a:bodyPr/>
          <a:lstStyle>
            <a:lvl1pPr>
              <a:defRPr baseline="0"/>
            </a:lvl1pPr>
          </a:lstStyle>
          <a:p>
            <a:r>
              <a:rPr lang="en-US" dirty="0"/>
              <a:t>Presentation title</a:t>
            </a:r>
            <a:br>
              <a:rPr lang="en-US" dirty="0"/>
            </a:br>
            <a:r>
              <a:rPr lang="en-US" dirty="0"/>
              <a:t>goes here</a:t>
            </a:r>
          </a:p>
        </p:txBody>
      </p:sp>
      <p:sp>
        <p:nvSpPr>
          <p:cNvPr id="3" name="Subtitle 2"/>
          <p:cNvSpPr>
            <a:spLocks noGrp="1"/>
          </p:cNvSpPr>
          <p:nvPr>
            <p:ph type="subTitle" idx="1" hasCustomPrompt="1"/>
          </p:nvPr>
        </p:nvSpPr>
        <p:spPr>
          <a:xfrm>
            <a:off x="455613" y="2874010"/>
            <a:ext cx="8231186" cy="64643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769" y="3624580"/>
            <a:ext cx="1722698" cy="1206500"/>
          </a:xfrm>
          <a:prstGeom prst="rect">
            <a:avLst/>
          </a:prstGeom>
        </p:spPr>
      </p:pic>
    </p:spTree>
    <p:extLst>
      <p:ext uri="{BB962C8B-B14F-4D97-AF65-F5344CB8AC3E}">
        <p14:creationId xmlns:p14="http://schemas.microsoft.com/office/powerpoint/2010/main" val="67150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Photo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2" y="1226503"/>
            <a:ext cx="8231187" cy="1537017"/>
          </a:xfrm>
        </p:spPr>
        <p:txBody>
          <a:bodyPr/>
          <a:lstStyle>
            <a:lvl1pPr>
              <a:defRPr baseline="0"/>
            </a:lvl1pPr>
          </a:lstStyle>
          <a:p>
            <a:r>
              <a:rPr lang="en-US" dirty="0"/>
              <a:t>Presentation </a:t>
            </a:r>
            <a:br>
              <a:rPr lang="en-US" dirty="0"/>
            </a:br>
            <a:r>
              <a:rPr lang="en-US" dirty="0"/>
              <a:t>title goes here</a:t>
            </a:r>
          </a:p>
        </p:txBody>
      </p:sp>
      <p:sp>
        <p:nvSpPr>
          <p:cNvPr id="3" name="Subtitle 2"/>
          <p:cNvSpPr>
            <a:spLocks noGrp="1"/>
          </p:cNvSpPr>
          <p:nvPr>
            <p:ph type="subTitle" idx="1" hasCustomPrompt="1"/>
          </p:nvPr>
        </p:nvSpPr>
        <p:spPr>
          <a:xfrm>
            <a:off x="455613" y="2874010"/>
            <a:ext cx="8231186" cy="64643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769" y="3624580"/>
            <a:ext cx="1722698" cy="1206500"/>
          </a:xfrm>
          <a:prstGeom prst="rect">
            <a:avLst/>
          </a:prstGeom>
        </p:spPr>
      </p:pic>
    </p:spTree>
    <p:extLst>
      <p:ext uri="{BB962C8B-B14F-4D97-AF65-F5344CB8AC3E}">
        <p14:creationId xmlns:p14="http://schemas.microsoft.com/office/powerpoint/2010/main" val="367860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Photo 6">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2" y="1226503"/>
            <a:ext cx="8231187" cy="1537017"/>
          </a:xfrm>
        </p:spPr>
        <p:txBody>
          <a:bodyPr/>
          <a:lstStyle>
            <a:lvl1pPr>
              <a:defRPr baseline="0"/>
            </a:lvl1pPr>
          </a:lstStyle>
          <a:p>
            <a:r>
              <a:rPr lang="en-US" dirty="0"/>
              <a:t>Presentation </a:t>
            </a:r>
            <a:br>
              <a:rPr lang="en-US" dirty="0"/>
            </a:br>
            <a:r>
              <a:rPr lang="en-US" dirty="0"/>
              <a:t>title goes here</a:t>
            </a:r>
          </a:p>
        </p:txBody>
      </p:sp>
      <p:sp>
        <p:nvSpPr>
          <p:cNvPr id="3" name="Subtitle 2"/>
          <p:cNvSpPr>
            <a:spLocks noGrp="1"/>
          </p:cNvSpPr>
          <p:nvPr>
            <p:ph type="subTitle" idx="1" hasCustomPrompt="1"/>
          </p:nvPr>
        </p:nvSpPr>
        <p:spPr>
          <a:xfrm>
            <a:off x="455613" y="2874010"/>
            <a:ext cx="8231186" cy="64643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769" y="3624580"/>
            <a:ext cx="1722698" cy="1206500"/>
          </a:xfrm>
          <a:prstGeom prst="rect">
            <a:avLst/>
          </a:prstGeom>
        </p:spPr>
      </p:pic>
    </p:spTree>
    <p:extLst>
      <p:ext uri="{BB962C8B-B14F-4D97-AF65-F5344CB8AC3E}">
        <p14:creationId xmlns:p14="http://schemas.microsoft.com/office/powerpoint/2010/main" val="391392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oto 7">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2" y="1226503"/>
            <a:ext cx="8231187" cy="1537017"/>
          </a:xfrm>
        </p:spPr>
        <p:txBody>
          <a:bodyPr/>
          <a:lstStyle>
            <a:lvl1pPr>
              <a:defRPr baseline="0"/>
            </a:lvl1pPr>
          </a:lstStyle>
          <a:p>
            <a:r>
              <a:rPr lang="en-US" dirty="0"/>
              <a:t>Presentation </a:t>
            </a:r>
            <a:br>
              <a:rPr lang="en-US" dirty="0"/>
            </a:br>
            <a:r>
              <a:rPr lang="en-US" dirty="0"/>
              <a:t>title goes here</a:t>
            </a:r>
          </a:p>
        </p:txBody>
      </p:sp>
      <p:sp>
        <p:nvSpPr>
          <p:cNvPr id="3" name="Subtitle 2"/>
          <p:cNvSpPr>
            <a:spLocks noGrp="1"/>
          </p:cNvSpPr>
          <p:nvPr>
            <p:ph type="subTitle" idx="1" hasCustomPrompt="1"/>
          </p:nvPr>
        </p:nvSpPr>
        <p:spPr>
          <a:xfrm>
            <a:off x="455613" y="2874010"/>
            <a:ext cx="8231186" cy="64643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769" y="3624580"/>
            <a:ext cx="1722698" cy="1206500"/>
          </a:xfrm>
          <a:prstGeom prst="rect">
            <a:avLst/>
          </a:prstGeom>
        </p:spPr>
      </p:pic>
    </p:spTree>
    <p:extLst>
      <p:ext uri="{BB962C8B-B14F-4D97-AF65-F5344CB8AC3E}">
        <p14:creationId xmlns:p14="http://schemas.microsoft.com/office/powerpoint/2010/main" val="3891262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Photo 8">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2" y="1226503"/>
            <a:ext cx="8231187" cy="1537017"/>
          </a:xfrm>
        </p:spPr>
        <p:txBody>
          <a:bodyPr/>
          <a:lstStyle>
            <a:lvl1pPr>
              <a:defRPr baseline="0"/>
            </a:lvl1pPr>
          </a:lstStyle>
          <a:p>
            <a:r>
              <a:rPr lang="en-US" dirty="0"/>
              <a:t>Presentation </a:t>
            </a:r>
            <a:br>
              <a:rPr lang="en-US" dirty="0"/>
            </a:br>
            <a:r>
              <a:rPr lang="en-US" dirty="0"/>
              <a:t>title goes here</a:t>
            </a:r>
          </a:p>
        </p:txBody>
      </p:sp>
      <p:sp>
        <p:nvSpPr>
          <p:cNvPr id="3" name="Subtitle 2"/>
          <p:cNvSpPr>
            <a:spLocks noGrp="1"/>
          </p:cNvSpPr>
          <p:nvPr>
            <p:ph type="subTitle" idx="1" hasCustomPrompt="1"/>
          </p:nvPr>
        </p:nvSpPr>
        <p:spPr>
          <a:xfrm>
            <a:off x="455613" y="2874010"/>
            <a:ext cx="8231186" cy="64643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769" y="3624580"/>
            <a:ext cx="1722698" cy="1206500"/>
          </a:xfrm>
          <a:prstGeom prst="rect">
            <a:avLst/>
          </a:prstGeom>
        </p:spPr>
      </p:pic>
    </p:spTree>
    <p:extLst>
      <p:ext uri="{BB962C8B-B14F-4D97-AF65-F5344CB8AC3E}">
        <p14:creationId xmlns:p14="http://schemas.microsoft.com/office/powerpoint/2010/main" val="83506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02636" y="1511300"/>
            <a:ext cx="3641364" cy="3632200"/>
          </a:xfrm>
          <a:prstGeom prst="rect">
            <a:avLst/>
          </a:prstGeom>
        </p:spPr>
      </p:pic>
      <p:sp>
        <p:nvSpPr>
          <p:cNvPr id="2" name="Title Placeholder 1"/>
          <p:cNvSpPr>
            <a:spLocks noGrp="1"/>
          </p:cNvSpPr>
          <p:nvPr>
            <p:ph type="title"/>
          </p:nvPr>
        </p:nvSpPr>
        <p:spPr>
          <a:xfrm>
            <a:off x="457200" y="594361"/>
            <a:ext cx="8229600" cy="1615440"/>
          </a:xfrm>
          <a:prstGeom prst="rect">
            <a:avLst/>
          </a:prstGeom>
        </p:spPr>
        <p:txBody>
          <a:bodyPr vert="horz" lIns="0" tIns="0" rIns="0" bIns="0" rtlCol="0" anchor="t" anchorCtr="0">
            <a:noAutofit/>
          </a:bodyPr>
          <a:lstStyle/>
          <a:p>
            <a:r>
              <a:rPr lang="en-US" dirty="0"/>
              <a:t>Presentation title</a:t>
            </a:r>
            <a:br>
              <a:rPr lang="en-US" dirty="0"/>
            </a:br>
            <a:r>
              <a:rPr lang="en-US" dirty="0"/>
              <a:t>goes here</a:t>
            </a:r>
          </a:p>
        </p:txBody>
      </p:sp>
      <p:sp>
        <p:nvSpPr>
          <p:cNvPr id="3" name="Text Placeholder 2"/>
          <p:cNvSpPr>
            <a:spLocks noGrp="1"/>
          </p:cNvSpPr>
          <p:nvPr>
            <p:ph type="body" idx="1"/>
          </p:nvPr>
        </p:nvSpPr>
        <p:spPr>
          <a:xfrm>
            <a:off x="457200" y="2550161"/>
            <a:ext cx="8229600" cy="1523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6265690"/>
      </p:ext>
    </p:extLst>
  </p:cSld>
  <p:clrMap bg1="lt1" tx1="dk1" bg2="lt2" tx2="dk2" accent1="accent1" accent2="accent2" accent3="accent3" accent4="accent4" accent5="accent5" accent6="accent6" hlink="hlink" folHlink="folHlink"/>
  <p:sldLayoutIdLst>
    <p:sldLayoutId id="2147493456" r:id="rId1"/>
    <p:sldLayoutId id="2147493480" r:id="rId2"/>
    <p:sldLayoutId id="2147493481" r:id="rId3"/>
    <p:sldLayoutId id="2147493483" r:id="rId4"/>
    <p:sldLayoutId id="2147493515" r:id="rId5"/>
    <p:sldLayoutId id="2147493482" r:id="rId6"/>
    <p:sldLayoutId id="2147493518" r:id="rId7"/>
    <p:sldLayoutId id="2147493516" r:id="rId8"/>
    <p:sldLayoutId id="2147493517" r:id="rId9"/>
    <p:sldLayoutId id="2147493484" r:id="rId10"/>
  </p:sldLayoutIdLst>
  <p:hf hdr="0" dt="0"/>
  <p:txStyles>
    <p:titleStyle>
      <a:lvl1pPr algn="l" defTabSz="457200" rtl="0" eaLnBrk="1" latinLnBrk="0" hangingPunct="1">
        <a:lnSpc>
          <a:spcPts val="6000"/>
        </a:lnSpc>
        <a:spcBef>
          <a:spcPct val="0"/>
        </a:spcBef>
        <a:buNone/>
        <a:defRPr sz="60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3374"/>
            <a:ext cx="8229600" cy="531813"/>
          </a:xfrm>
          <a:prstGeom prst="rect">
            <a:avLst/>
          </a:prstGeom>
        </p:spPr>
        <p:txBody>
          <a:bodyPr vert="horz" lIns="0" tIns="0" rIns="0" bIns="0" rtlCol="0" anchor="t" anchorCtr="0">
            <a:normAutofit/>
          </a:bodyPr>
          <a:lstStyle/>
          <a:p>
            <a:r>
              <a:rPr lang="en-CA" dirty="0"/>
              <a:t>Click to edit Master title style</a:t>
            </a:r>
            <a:endParaRPr lang="en-US" dirty="0"/>
          </a:p>
        </p:txBody>
      </p:sp>
      <p:sp>
        <p:nvSpPr>
          <p:cNvPr id="3" name="Text Placeholder 2"/>
          <p:cNvSpPr>
            <a:spLocks noGrp="1"/>
          </p:cNvSpPr>
          <p:nvPr>
            <p:ph type="body" idx="1"/>
          </p:nvPr>
        </p:nvSpPr>
        <p:spPr>
          <a:xfrm>
            <a:off x="457200" y="1363663"/>
            <a:ext cx="8229600" cy="3124200"/>
          </a:xfrm>
          <a:prstGeom prst="rect">
            <a:avLst/>
          </a:prstGeom>
        </p:spPr>
        <p:txBody>
          <a:bodyPr vert="horz" lIns="0" tIns="0" rIns="0" bIns="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4"/>
          <p:cNvSpPr>
            <a:spLocks noGrp="1"/>
          </p:cNvSpPr>
          <p:nvPr>
            <p:ph type="ftr" sz="quarter" idx="3"/>
          </p:nvPr>
        </p:nvSpPr>
        <p:spPr>
          <a:xfrm>
            <a:off x="759139" y="4730116"/>
            <a:ext cx="3982724" cy="274477"/>
          </a:xfrm>
          <a:prstGeom prst="rect">
            <a:avLst/>
          </a:prstGeom>
        </p:spPr>
        <p:txBody>
          <a:bodyPr vert="horz" lIns="0" tIns="0" rIns="0" bIns="0" rtlCol="0" anchor="t" anchorCtr="0"/>
          <a:lstStyle>
            <a:lvl1pPr algn="l">
              <a:defRPr sz="1100">
                <a:solidFill>
                  <a:srgbClr val="000000"/>
                </a:solidFill>
              </a:defRPr>
            </a:lvl1pPr>
          </a:lstStyle>
          <a:p>
            <a:r>
              <a:rPr lang="en-US"/>
              <a:t>Document Name (Edit by selecting "Insert" &gt; "Header and Footer")</a:t>
            </a:r>
            <a:endParaRPr lang="en-US" dirty="0"/>
          </a:p>
        </p:txBody>
      </p:sp>
      <p:sp>
        <p:nvSpPr>
          <p:cNvPr id="6" name="Slide Number Placeholder 5"/>
          <p:cNvSpPr>
            <a:spLocks noGrp="1"/>
          </p:cNvSpPr>
          <p:nvPr>
            <p:ph type="sldNum" sz="quarter" idx="4"/>
          </p:nvPr>
        </p:nvSpPr>
        <p:spPr>
          <a:xfrm>
            <a:off x="449263" y="4730116"/>
            <a:ext cx="240030" cy="274637"/>
          </a:xfrm>
          <a:prstGeom prst="rect">
            <a:avLst/>
          </a:prstGeom>
        </p:spPr>
        <p:txBody>
          <a:bodyPr vert="horz" lIns="0" tIns="0" rIns="0" bIns="0" rtlCol="0" anchor="t" anchorCtr="0"/>
          <a:lstStyle>
            <a:lvl1pPr algn="l">
              <a:defRPr sz="1100">
                <a:solidFill>
                  <a:srgbClr val="000000"/>
                </a:solidFill>
              </a:defRPr>
            </a:lvl1pPr>
          </a:lstStyle>
          <a:p>
            <a:fld id="{F74F7B96-A387-7047-B103-9CADB6D89886}" type="slidenum">
              <a:rPr lang="en-US" smtClean="0"/>
              <a:pPr/>
              <a:t>‹#›</a:t>
            </a:fld>
            <a:endParaRPr lang="en-US" dirty="0"/>
          </a:p>
        </p:txBody>
      </p:sp>
    </p:spTree>
    <p:extLst>
      <p:ext uri="{BB962C8B-B14F-4D97-AF65-F5344CB8AC3E}">
        <p14:creationId xmlns:p14="http://schemas.microsoft.com/office/powerpoint/2010/main" val="4099696811"/>
      </p:ext>
    </p:extLst>
  </p:cSld>
  <p:clrMap bg1="lt1" tx1="dk1" bg2="lt2" tx2="dk2" accent1="accent1" accent2="accent2" accent3="accent3" accent4="accent4" accent5="accent5" accent6="accent6" hlink="hlink" folHlink="folHlink"/>
  <p:sldLayoutIdLst>
    <p:sldLayoutId id="2147493511" r:id="rId1"/>
    <p:sldLayoutId id="2147493513" r:id="rId2"/>
    <p:sldLayoutId id="2147493487" r:id="rId3"/>
    <p:sldLayoutId id="2147493512" r:id="rId4"/>
    <p:sldLayoutId id="2147493498" r:id="rId5"/>
    <p:sldLayoutId id="2147493500" r:id="rId6"/>
    <p:sldLayoutId id="2147493499" r:id="rId7"/>
    <p:sldLayoutId id="2147493501" r:id="rId8"/>
    <p:sldLayoutId id="2147493502" r:id="rId9"/>
    <p:sldLayoutId id="2147493503" r:id="rId10"/>
    <p:sldLayoutId id="2147493504" r:id="rId11"/>
    <p:sldLayoutId id="2147493514" r:id="rId12"/>
    <p:sldLayoutId id="2147493522" r:id="rId13"/>
    <p:sldLayoutId id="2147493520" r:id="rId14"/>
    <p:sldLayoutId id="2147493506" r:id="rId15"/>
    <p:sldLayoutId id="2147493508" r:id="rId16"/>
    <p:sldLayoutId id="2147493509" r:id="rId17"/>
    <p:sldLayoutId id="2147493488" r:id="rId18"/>
    <p:sldLayoutId id="2147493510" r:id="rId19"/>
    <p:sldLayoutId id="2147493523" r:id="rId20"/>
  </p:sldLayoutIdLst>
  <p:hf hdr="0" dt="0"/>
  <p:txStyles>
    <p:titleStyle>
      <a:lvl1pPr algn="l" defTabSz="457200" rtl="0" eaLnBrk="1" latinLnBrk="0" hangingPunct="1">
        <a:spcBef>
          <a:spcPct val="0"/>
        </a:spcBef>
        <a:buNone/>
        <a:defRPr sz="3200" kern="1200">
          <a:solidFill>
            <a:schemeClr val="tx2"/>
          </a:solidFill>
          <a:latin typeface="+mj-lt"/>
          <a:ea typeface="+mj-ea"/>
          <a:cs typeface="+mj-cs"/>
        </a:defRPr>
      </a:lvl1pPr>
    </p:titleStyle>
    <p:bodyStyle>
      <a:lvl1pPr marL="177800" indent="-1778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360363" indent="-177800" algn="l" defTabSz="457200" rtl="0" eaLnBrk="1" latinLnBrk="0" hangingPunct="1">
        <a:spcBef>
          <a:spcPct val="20000"/>
        </a:spcBef>
        <a:buFont typeface="Arial"/>
        <a:buChar char="–"/>
        <a:defRPr sz="1800" kern="1200">
          <a:solidFill>
            <a:schemeClr val="tx1"/>
          </a:solidFill>
          <a:latin typeface="+mn-lt"/>
          <a:ea typeface="+mn-ea"/>
          <a:cs typeface="+mn-cs"/>
        </a:defRPr>
      </a:lvl2pPr>
      <a:lvl3pPr marL="538163" indent="-1778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715963" indent="-1778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898525" indent="-1778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5/3/2021</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2689149"/>
      </p:ext>
    </p:extLst>
  </p:cSld>
  <p:clrMap bg1="lt1" tx1="dk1" bg2="lt2" tx2="dk2" accent1="accent1" accent2="accent2" accent3="accent3" accent4="accent4" accent5="accent5" accent6="accent6" hlink="hlink" folHlink="folHlink"/>
  <p:sldLayoutIdLst>
    <p:sldLayoutId id="2147493565" r:id="rId1"/>
    <p:sldLayoutId id="2147493566" r:id="rId2"/>
    <p:sldLayoutId id="2147493567" r:id="rId3"/>
    <p:sldLayoutId id="2147493568" r:id="rId4"/>
    <p:sldLayoutId id="2147493569" r:id="rId5"/>
    <p:sldLayoutId id="2147493570" r:id="rId6"/>
    <p:sldLayoutId id="2147493571" r:id="rId7"/>
    <p:sldLayoutId id="2147493572" r:id="rId8"/>
    <p:sldLayoutId id="2147493573" r:id="rId9"/>
    <p:sldLayoutId id="2147493574" r:id="rId10"/>
    <p:sldLayoutId id="2147493575" r:id="rId11"/>
    <p:sldLayoutId id="2147493576" r:id="rId12"/>
    <p:sldLayoutId id="2147493577" r:id="rId13"/>
    <p:sldLayoutId id="2147493578" r:id="rId14"/>
    <p:sldLayoutId id="2147493579" r:id="rId15"/>
    <p:sldLayoutId id="2147493580" r:id="rId16"/>
    <p:sldLayoutId id="2147493581" r:id="rId17"/>
    <p:sldLayoutId id="2147493582" r:id="rId18"/>
    <p:sldLayoutId id="2147493583" r:id="rId19"/>
  </p:sldLayoutIdLst>
  <p:hf hd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xpixel.net/Texture-Macro-Welded-Metal-Welding-Seam-Weld-2901572" TargetMode="External"/><Relationship Id="rId2" Type="http://schemas.openxmlformats.org/officeDocument/2006/relationships/image" Target="../media/image25.jpg"/><Relationship Id="rId1" Type="http://schemas.openxmlformats.org/officeDocument/2006/relationships/slideLayout" Target="../slideLayouts/slideLayout49.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www.hasanz.org.nz/" TargetMode="External"/><Relationship Id="rId2" Type="http://schemas.openxmlformats.org/officeDocument/2006/relationships/hyperlink" Target="https://nzohs.org.nz/" TargetMode="External"/><Relationship Id="rId1" Type="http://schemas.openxmlformats.org/officeDocument/2006/relationships/slideLayout" Target="../slideLayouts/slideLayout3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hyperlink" Target="https://creativecommons.org/licenses/by/3.0/" TargetMode="External"/><Relationship Id="rId5" Type="http://schemas.openxmlformats.org/officeDocument/2006/relationships/image" Target="../media/image20.jpg"/><Relationship Id="rId4" Type="http://schemas.openxmlformats.org/officeDocument/2006/relationships/hyperlink" Target="http://flickr.com/photos/nayukim/416215060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besafe.nz/wes-work-place-exposure-standards/" TargetMode="Externa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7.xml"/><Relationship Id="rId5" Type="http://schemas.openxmlformats.org/officeDocument/2006/relationships/image" Target="../media/image20.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8CB1-2D3C-4781-A005-65CE641859E9}"/>
              </a:ext>
            </a:extLst>
          </p:cNvPr>
          <p:cNvSpPr>
            <a:spLocks noGrp="1"/>
          </p:cNvSpPr>
          <p:nvPr>
            <p:ph type="ctrTitle"/>
          </p:nvPr>
        </p:nvSpPr>
        <p:spPr>
          <a:xfrm>
            <a:off x="825498" y="661204"/>
            <a:ext cx="7493004" cy="2436848"/>
          </a:xfrm>
        </p:spPr>
        <p:txBody>
          <a:bodyPr>
            <a:normAutofit/>
          </a:bodyPr>
          <a:lstStyle/>
          <a:p>
            <a:pPr algn="l">
              <a:lnSpc>
                <a:spcPct val="90000"/>
              </a:lnSpc>
            </a:pPr>
            <a:r>
              <a:rPr lang="en-US" sz="2800" b="1" dirty="0">
                <a:solidFill>
                  <a:schemeClr val="accent2"/>
                </a:solidFill>
              </a:rPr>
              <a:t>Workplace exposure standards and biological exposure indices</a:t>
            </a:r>
            <a:endParaRPr lang="en-NZ" sz="2800" b="1" dirty="0">
              <a:solidFill>
                <a:schemeClr val="accent2"/>
              </a:solidFill>
            </a:endParaRPr>
          </a:p>
        </p:txBody>
      </p:sp>
      <p:sp>
        <p:nvSpPr>
          <p:cNvPr id="9" name="Isosceles Triangle 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9525"/>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picture containing text, clipart&#10;&#10;Description automatically generated">
            <a:extLst>
              <a:ext uri="{FF2B5EF4-FFF2-40B4-BE49-F238E27FC236}">
                <a16:creationId xmlns:a16="http://schemas.microsoft.com/office/drawing/2014/main" id="{37D0C3B7-0914-41E1-B3DA-C785A152AC2B}"/>
              </a:ext>
            </a:extLst>
          </p:cNvPr>
          <p:cNvPicPr>
            <a:picLocks noChangeAspect="1"/>
          </p:cNvPicPr>
          <p:nvPr/>
        </p:nvPicPr>
        <p:blipFill>
          <a:blip r:embed="rId2"/>
          <a:stretch>
            <a:fillRect/>
          </a:stretch>
        </p:blipFill>
        <p:spPr>
          <a:xfrm>
            <a:off x="2379" y="0"/>
            <a:ext cx="2824269" cy="1835774"/>
          </a:xfrm>
          <a:prstGeom prst="rect">
            <a:avLst/>
          </a:prstGeom>
        </p:spPr>
      </p:pic>
      <p:pic>
        <p:nvPicPr>
          <p:cNvPr id="8" name="Picture 7" descr="Logo&#10;&#10;Description automatically generated">
            <a:extLst>
              <a:ext uri="{FF2B5EF4-FFF2-40B4-BE49-F238E27FC236}">
                <a16:creationId xmlns:a16="http://schemas.microsoft.com/office/drawing/2014/main" id="{BB9415D7-D1E0-49AC-A54D-7534F3689745}"/>
              </a:ext>
            </a:extLst>
          </p:cNvPr>
          <p:cNvPicPr>
            <a:picLocks noChangeAspect="1"/>
          </p:cNvPicPr>
          <p:nvPr/>
        </p:nvPicPr>
        <p:blipFill>
          <a:blip r:embed="rId3"/>
          <a:stretch>
            <a:fillRect/>
          </a:stretch>
        </p:blipFill>
        <p:spPr>
          <a:xfrm>
            <a:off x="5620137" y="3522540"/>
            <a:ext cx="3613150" cy="1473200"/>
          </a:xfrm>
          <a:prstGeom prst="rect">
            <a:avLst/>
          </a:prstGeom>
        </p:spPr>
      </p:pic>
    </p:spTree>
    <p:extLst>
      <p:ext uri="{BB962C8B-B14F-4D97-AF65-F5344CB8AC3E}">
        <p14:creationId xmlns:p14="http://schemas.microsoft.com/office/powerpoint/2010/main" val="164563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C5326-CD46-4DF7-8BF8-C8FACF2B457A}"/>
              </a:ext>
            </a:extLst>
          </p:cNvPr>
          <p:cNvSpPr>
            <a:spLocks noGrp="1"/>
          </p:cNvSpPr>
          <p:nvPr>
            <p:ph type="sldNum" sz="quarter" idx="12"/>
          </p:nvPr>
        </p:nvSpPr>
        <p:spPr/>
        <p:txBody>
          <a:bodyPr/>
          <a:lstStyle/>
          <a:p>
            <a:fld id="{F74F7B96-A387-7047-B103-9CADB6D89886}" type="slidenum">
              <a:rPr lang="en-US" smtClean="0"/>
              <a:t>10</a:t>
            </a:fld>
            <a:endParaRPr lang="en-US"/>
          </a:p>
        </p:txBody>
      </p:sp>
      <p:sp>
        <p:nvSpPr>
          <p:cNvPr id="5" name="Title 4">
            <a:extLst>
              <a:ext uri="{FF2B5EF4-FFF2-40B4-BE49-F238E27FC236}">
                <a16:creationId xmlns:a16="http://schemas.microsoft.com/office/drawing/2014/main" id="{D2FD1FAE-F21B-4A4F-B46B-42AA461F2E2A}"/>
              </a:ext>
            </a:extLst>
          </p:cNvPr>
          <p:cNvSpPr>
            <a:spLocks noGrp="1"/>
          </p:cNvSpPr>
          <p:nvPr>
            <p:ph type="ctrTitle"/>
          </p:nvPr>
        </p:nvSpPr>
        <p:spPr>
          <a:xfrm>
            <a:off x="275138" y="167474"/>
            <a:ext cx="8231187" cy="529272"/>
          </a:xfrm>
        </p:spPr>
        <p:txBody>
          <a:bodyPr/>
          <a:lstStyle/>
          <a:p>
            <a:r>
              <a:rPr lang="en-NZ" b="1" dirty="0">
                <a:solidFill>
                  <a:schemeClr val="accent2">
                    <a:lumMod val="75000"/>
                  </a:schemeClr>
                </a:solidFill>
              </a:rPr>
              <a:t>Respirable Crystalline Silica</a:t>
            </a:r>
          </a:p>
        </p:txBody>
      </p:sp>
      <p:graphicFrame>
        <p:nvGraphicFramePr>
          <p:cNvPr id="7" name="Table 7">
            <a:extLst>
              <a:ext uri="{FF2B5EF4-FFF2-40B4-BE49-F238E27FC236}">
                <a16:creationId xmlns:a16="http://schemas.microsoft.com/office/drawing/2014/main" id="{3BBA4EB4-5D8B-4C7B-B71C-84EB332844FD}"/>
              </a:ext>
            </a:extLst>
          </p:cNvPr>
          <p:cNvGraphicFramePr>
            <a:graphicFrameLocks noGrp="1"/>
          </p:cNvGraphicFramePr>
          <p:nvPr>
            <p:ph sz="quarter" idx="13"/>
            <p:extLst>
              <p:ext uri="{D42A27DB-BD31-4B8C-83A1-F6EECF244321}">
                <p14:modId xmlns:p14="http://schemas.microsoft.com/office/powerpoint/2010/main" val="3716638910"/>
              </p:ext>
            </p:extLst>
          </p:nvPr>
        </p:nvGraphicFramePr>
        <p:xfrm>
          <a:off x="373317" y="806028"/>
          <a:ext cx="6441140" cy="3804920"/>
        </p:xfrm>
        <a:graphic>
          <a:graphicData uri="http://schemas.openxmlformats.org/drawingml/2006/table">
            <a:tbl>
              <a:tblPr firstRow="1" bandRow="1">
                <a:tableStyleId>{5940675A-B579-460E-94D1-54222C63F5DA}</a:tableStyleId>
              </a:tblPr>
              <a:tblGrid>
                <a:gridCol w="2620254">
                  <a:extLst>
                    <a:ext uri="{9D8B030D-6E8A-4147-A177-3AD203B41FA5}">
                      <a16:colId xmlns:a16="http://schemas.microsoft.com/office/drawing/2014/main" val="2909399091"/>
                    </a:ext>
                  </a:extLst>
                </a:gridCol>
                <a:gridCol w="478605">
                  <a:extLst>
                    <a:ext uri="{9D8B030D-6E8A-4147-A177-3AD203B41FA5}">
                      <a16:colId xmlns:a16="http://schemas.microsoft.com/office/drawing/2014/main" val="2847966586"/>
                    </a:ext>
                  </a:extLst>
                </a:gridCol>
                <a:gridCol w="3342281">
                  <a:extLst>
                    <a:ext uri="{9D8B030D-6E8A-4147-A177-3AD203B41FA5}">
                      <a16:colId xmlns:a16="http://schemas.microsoft.com/office/drawing/2014/main" val="1209730656"/>
                    </a:ext>
                  </a:extLst>
                </a:gridCol>
              </a:tblGrid>
              <a:tr h="247650">
                <a:tc gridSpan="2">
                  <a:txBody>
                    <a:bodyPr/>
                    <a:lstStyle/>
                    <a:p>
                      <a:pPr marL="0" lvl="0" indent="0" algn="l" defTabSz="914400">
                        <a:spcAft>
                          <a:spcPts val="0"/>
                        </a:spcAft>
                        <a:defRPr/>
                      </a:pPr>
                      <a:r>
                        <a:rPr lang="en-NZ" sz="1200" b="1" dirty="0"/>
                        <a:t>Previous WES</a:t>
                      </a:r>
                    </a:p>
                  </a:txBody>
                  <a:tcPr/>
                </a:tc>
                <a:tc hMerge="1">
                  <a:txBody>
                    <a:bodyPr/>
                    <a:lstStyle/>
                    <a:p>
                      <a:pPr marL="0" lvl="0" indent="0" algn="l" defTabSz="914400">
                        <a:spcAft>
                          <a:spcPts val="0"/>
                        </a:spcAft>
                        <a:defRPr/>
                      </a:pPr>
                      <a:endParaRPr lang="en-NZ" sz="1200" b="1" dirty="0"/>
                    </a:p>
                  </a:txBody>
                  <a:tcPr/>
                </a:tc>
                <a:tc>
                  <a:txBody>
                    <a:bodyPr/>
                    <a:lstStyle/>
                    <a:p>
                      <a:r>
                        <a:rPr lang="en-NZ" sz="1200" b="1" dirty="0"/>
                        <a:t>Current WES</a:t>
                      </a:r>
                    </a:p>
                  </a:txBody>
                  <a:tcPr/>
                </a:tc>
                <a:extLst>
                  <a:ext uri="{0D108BD9-81ED-4DB2-BD59-A6C34878D82A}">
                    <a16:rowId xmlns:a16="http://schemas.microsoft.com/office/drawing/2014/main" val="2582035870"/>
                  </a:ext>
                </a:extLst>
              </a:tr>
              <a:tr h="370840">
                <a:tc gridSpan="2">
                  <a:txBody>
                    <a:bodyPr/>
                    <a:lstStyle/>
                    <a:p>
                      <a:pPr marL="0" lvl="0" indent="0" defTabSz="914400">
                        <a:spcAft>
                          <a:spcPts val="0"/>
                        </a:spcAft>
                        <a:defRPr/>
                      </a:pPr>
                      <a:r>
                        <a:rPr lang="en-NZ" sz="1200" dirty="0"/>
                        <a:t>WES-TWA 8hr 5mg/m3 inhalable dust</a:t>
                      </a:r>
                    </a:p>
                  </a:txBody>
                  <a:tcPr/>
                </a:tc>
                <a:tc hMerge="1">
                  <a:txBody>
                    <a:bodyPr/>
                    <a:lstStyle/>
                    <a:p>
                      <a:pPr marL="0" lvl="0" indent="0" defTabSz="914400">
                        <a:spcAft>
                          <a:spcPts val="0"/>
                        </a:spcAft>
                        <a:defRPr/>
                      </a:pPr>
                      <a:endParaRPr lang="en-NZ" sz="1200" dirty="0"/>
                    </a:p>
                  </a:txBody>
                  <a:tcPr/>
                </a:tc>
                <a:tc>
                  <a:txBody>
                    <a:bodyPr/>
                    <a:lstStyle/>
                    <a:p>
                      <a:pPr fontAlgn="t"/>
                      <a:r>
                        <a:rPr lang="en-NZ" sz="1200" dirty="0"/>
                        <a:t>Interim TWA 0.05mg/m3</a:t>
                      </a:r>
                    </a:p>
                  </a:txBody>
                  <a:tcPr/>
                </a:tc>
                <a:extLst>
                  <a:ext uri="{0D108BD9-81ED-4DB2-BD59-A6C34878D82A}">
                    <a16:rowId xmlns:a16="http://schemas.microsoft.com/office/drawing/2014/main" val="2104723712"/>
                  </a:ext>
                </a:extLst>
              </a:tr>
              <a:tr h="241200">
                <a:tc gridSpan="3">
                  <a:txBody>
                    <a:bodyPr/>
                    <a:lstStyle/>
                    <a:p>
                      <a:r>
                        <a:rPr lang="en-NZ" sz="1400" b="1" dirty="0"/>
                        <a:t>Impact to businesses</a:t>
                      </a:r>
                      <a:endParaRPr lang="en-NZ" sz="1400" b="1" dirty="0">
                        <a:solidFill>
                          <a:schemeClr val="bg1"/>
                        </a:solidFill>
                      </a:endParaRPr>
                    </a:p>
                  </a:txBody>
                  <a:tcPr>
                    <a:solidFill>
                      <a:schemeClr val="accent1"/>
                    </a:solidFill>
                  </a:tcPr>
                </a:tc>
                <a:tc hMerge="1">
                  <a:txBody>
                    <a:bodyPr/>
                    <a:lstStyle/>
                    <a:p>
                      <a:endParaRPr lang="en-NZ"/>
                    </a:p>
                  </a:txBody>
                  <a:tcPr/>
                </a:tc>
                <a:tc hMerge="1">
                  <a:txBody>
                    <a:bodyPr/>
                    <a:lstStyle/>
                    <a:p>
                      <a:endParaRPr lang="en-NZ" dirty="0"/>
                    </a:p>
                  </a:txBody>
                  <a:tcPr/>
                </a:tc>
                <a:extLst>
                  <a:ext uri="{0D108BD9-81ED-4DB2-BD59-A6C34878D82A}">
                    <a16:rowId xmlns:a16="http://schemas.microsoft.com/office/drawing/2014/main" val="1356086181"/>
                  </a:ext>
                </a:extLst>
              </a:tr>
              <a:tr h="701802">
                <a:tc>
                  <a:txBody>
                    <a:bodyPr/>
                    <a:lstStyle/>
                    <a:p>
                      <a:pPr marL="0" lvl="0" indent="0" defTabSz="914400">
                        <a:spcAft>
                          <a:spcPts val="0"/>
                        </a:spcAft>
                        <a:defRPr/>
                      </a:pPr>
                      <a:r>
                        <a:rPr lang="en-NZ" sz="1200" dirty="0"/>
                        <a:t>Respirable crystalline silica is found in many man made stone products </a:t>
                      </a:r>
                      <a:r>
                        <a:rPr lang="en-NZ" sz="1200" dirty="0" err="1"/>
                        <a:t>eg</a:t>
                      </a:r>
                      <a:r>
                        <a:rPr lang="en-NZ" sz="1200" dirty="0"/>
                        <a:t> kitchen benchtops such as Corian etc. </a:t>
                      </a:r>
                    </a:p>
                    <a:p>
                      <a:pPr marL="0" lvl="0" indent="0" defTabSz="914400">
                        <a:spcAft>
                          <a:spcPts val="0"/>
                        </a:spcAft>
                        <a:defRPr/>
                      </a:pPr>
                      <a:r>
                        <a:rPr lang="en-NZ" sz="1200" b="0" dirty="0">
                          <a:solidFill>
                            <a:schemeClr val="tx1"/>
                          </a:solidFill>
                        </a:rPr>
                        <a:t>Silica is also found in concrete, </a:t>
                      </a:r>
                      <a:r>
                        <a:rPr lang="en-NZ" sz="1200" b="0" dirty="0" err="1">
                          <a:solidFill>
                            <a:schemeClr val="tx1"/>
                          </a:solidFill>
                        </a:rPr>
                        <a:t>linea</a:t>
                      </a:r>
                      <a:r>
                        <a:rPr lang="en-NZ" sz="1200" b="0" dirty="0">
                          <a:solidFill>
                            <a:schemeClr val="tx1"/>
                          </a:solidFill>
                        </a:rPr>
                        <a:t> board, ceramic and other tiles</a:t>
                      </a:r>
                    </a:p>
                  </a:txBody>
                  <a:tcPr/>
                </a:tc>
                <a:tc rowSpan="2" gridSpan="2">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1" dirty="0"/>
                        <a:t>Potential controls:</a:t>
                      </a:r>
                      <a:br>
                        <a:rPr lang="en-NZ" sz="1200" dirty="0"/>
                      </a:br>
                      <a:r>
                        <a:rPr lang="en-NZ" sz="1200" dirty="0"/>
                        <a:t>Use low silica products where possible.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Minimise cutting and grinding of these products.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Extraction and engineering controls to reduce silica in environment.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Benchtop manufacture- Occupational hygienist assessment to ensure airborne silica below WES.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Personal extraction and PPE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Personal health assessments on regular basis by occupational health professional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Register on WorkSafe RCS register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b="1" dirty="0"/>
                    </a:p>
                  </a:txBody>
                  <a:tcPr/>
                </a:tc>
                <a:tc rowSpan="2"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dirty="0"/>
                    </a:p>
                  </a:txBody>
                  <a:tcPr/>
                </a:tc>
                <a:extLst>
                  <a:ext uri="{0D108BD9-81ED-4DB2-BD59-A6C34878D82A}">
                    <a16:rowId xmlns:a16="http://schemas.microsoft.com/office/drawing/2014/main" val="4151430268"/>
                  </a:ext>
                </a:extLst>
              </a:tr>
              <a:tr h="1483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Sanding, grinding, cutting the above products produces a fine silica containing dust that can be inhaled deep into lungs.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This can cause scarring and fibrosis which is irreversible. </a:t>
                      </a:r>
                      <a:endParaRPr lang="en-NZ" sz="1200" dirty="0"/>
                    </a:p>
                  </a:txBody>
                  <a:tcPr/>
                </a:tc>
                <a:tc gridSpan="2"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b="1" dirty="0"/>
                    </a:p>
                  </a:txBody>
                  <a:tcPr/>
                </a:tc>
                <a:tc hMerge="1" vMerge="1">
                  <a:txBody>
                    <a:bodyPr/>
                    <a:lstStyle/>
                    <a:p>
                      <a:endParaRPr lang="en-NZ"/>
                    </a:p>
                  </a:txBody>
                  <a:tcPr/>
                </a:tc>
                <a:extLst>
                  <a:ext uri="{0D108BD9-81ED-4DB2-BD59-A6C34878D82A}">
                    <a16:rowId xmlns:a16="http://schemas.microsoft.com/office/drawing/2014/main" val="1445693796"/>
                  </a:ext>
                </a:extLst>
              </a:tr>
            </a:tbl>
          </a:graphicData>
        </a:graphic>
      </p:graphicFrame>
      <p:pic>
        <p:nvPicPr>
          <p:cNvPr id="6" name="Picture 5" descr="Logo&#10;&#10;Description automatically generated">
            <a:extLst>
              <a:ext uri="{FF2B5EF4-FFF2-40B4-BE49-F238E27FC236}">
                <a16:creationId xmlns:a16="http://schemas.microsoft.com/office/drawing/2014/main" id="{A0B4E3C6-8F4F-42ED-A482-5A5576F50CD9}"/>
              </a:ext>
            </a:extLst>
          </p:cNvPr>
          <p:cNvPicPr>
            <a:picLocks noChangeAspect="1"/>
          </p:cNvPicPr>
          <p:nvPr/>
        </p:nvPicPr>
        <p:blipFill>
          <a:blip r:embed="rId3"/>
          <a:stretch>
            <a:fillRect/>
          </a:stretch>
        </p:blipFill>
        <p:spPr>
          <a:xfrm>
            <a:off x="7088741" y="4303050"/>
            <a:ext cx="2061275" cy="840450"/>
          </a:xfrm>
          <a:prstGeom prst="rect">
            <a:avLst/>
          </a:prstGeom>
        </p:spPr>
      </p:pic>
    </p:spTree>
    <p:extLst>
      <p:ext uri="{BB962C8B-B14F-4D97-AF65-F5344CB8AC3E}">
        <p14:creationId xmlns:p14="http://schemas.microsoft.com/office/powerpoint/2010/main" val="324469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3" name="Straight Connector 12">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A picture containing indoor&#10;&#10;Description automatically generated">
            <a:extLst>
              <a:ext uri="{FF2B5EF4-FFF2-40B4-BE49-F238E27FC236}">
                <a16:creationId xmlns:a16="http://schemas.microsoft.com/office/drawing/2014/main" id="{78AECDF7-8214-46C9-89E9-8A490F46A82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659" r="17322" b="1"/>
          <a:stretch/>
        </p:blipFill>
        <p:spPr>
          <a:xfrm>
            <a:off x="123895" y="0"/>
            <a:ext cx="3503577" cy="3992127"/>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7" name="Title 6"/>
          <p:cNvSpPr>
            <a:spLocks noGrp="1"/>
          </p:cNvSpPr>
          <p:nvPr>
            <p:ph type="ctrTitle"/>
          </p:nvPr>
        </p:nvSpPr>
        <p:spPr>
          <a:xfrm>
            <a:off x="3119418" y="457200"/>
            <a:ext cx="3836082" cy="990600"/>
          </a:xfrm>
        </p:spPr>
        <p:txBody>
          <a:bodyPr vert="horz" lIns="91440" tIns="45720" rIns="91440" bIns="45720" rtlCol="0" anchor="t">
            <a:normAutofit/>
          </a:bodyPr>
          <a:lstStyle/>
          <a:p>
            <a:pPr defTabSz="457200">
              <a:lnSpc>
                <a:spcPct val="90000"/>
              </a:lnSpc>
            </a:pPr>
            <a:r>
              <a:rPr lang="en-US" sz="2800" b="1" dirty="0">
                <a:solidFill>
                  <a:schemeClr val="accent2">
                    <a:lumMod val="75000"/>
                  </a:schemeClr>
                </a:solidFill>
              </a:rPr>
              <a:t>Cadmium and Cadmium Compounds</a:t>
            </a:r>
          </a:p>
        </p:txBody>
      </p:sp>
      <p:sp>
        <p:nvSpPr>
          <p:cNvPr id="24"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6" name="Straight Connector 25">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665" y="3177640"/>
            <a:ext cx="2447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4"/>
          </p:nvPr>
        </p:nvSpPr>
        <p:spPr>
          <a:xfrm>
            <a:off x="3119418" y="1620441"/>
            <a:ext cx="3836082" cy="2910580"/>
          </a:xfrm>
        </p:spPr>
        <p:txBody>
          <a:bodyPr vert="horz" lIns="91440" tIns="45720" rIns="91440" bIns="45720" rtlCol="0">
            <a:normAutofit/>
          </a:bodyPr>
          <a:lstStyle/>
          <a:p>
            <a:pPr defTabSz="457200">
              <a:lnSpc>
                <a:spcPct val="90000"/>
              </a:lnSpc>
              <a:spcBef>
                <a:spcPts val="1000"/>
              </a:spcBef>
              <a:spcAft>
                <a:spcPts val="0"/>
              </a:spcAft>
              <a:buFont typeface="Wingdings 3" charset="2"/>
              <a:buChar char=""/>
            </a:pPr>
            <a:r>
              <a:rPr lang="en-US" b="1" dirty="0"/>
              <a:t>Current WES: </a:t>
            </a:r>
            <a:r>
              <a:rPr lang="en-US" dirty="0"/>
              <a:t>WES TWA 0.01mg/m3 </a:t>
            </a:r>
          </a:p>
          <a:p>
            <a:pPr defTabSz="457200">
              <a:lnSpc>
                <a:spcPct val="90000"/>
              </a:lnSpc>
              <a:spcBef>
                <a:spcPts val="1000"/>
              </a:spcBef>
              <a:spcAft>
                <a:spcPts val="0"/>
              </a:spcAft>
              <a:buFont typeface="Wingdings 3" charset="2"/>
              <a:buChar char=""/>
            </a:pPr>
            <a:r>
              <a:rPr lang="en-US" b="1" dirty="0"/>
              <a:t>Change(s) proposed: </a:t>
            </a:r>
            <a:r>
              <a:rPr lang="en-US" dirty="0"/>
              <a:t>0.004 mg/m3 proposed WES TWA</a:t>
            </a:r>
          </a:p>
          <a:p>
            <a:pPr marL="0" lvl="0" indent="0" defTabSz="457200">
              <a:lnSpc>
                <a:spcPct val="90000"/>
              </a:lnSpc>
              <a:spcBef>
                <a:spcPts val="1000"/>
              </a:spcBef>
              <a:spcAft>
                <a:spcPts val="0"/>
              </a:spcAft>
              <a:buFont typeface="Wingdings 3" charset="2"/>
              <a:buChar char=""/>
              <a:defRPr/>
            </a:pPr>
            <a:r>
              <a:rPr lang="en-US" b="1" dirty="0"/>
              <a:t>Main uses: </a:t>
            </a:r>
            <a:r>
              <a:rPr lang="en-US" dirty="0"/>
              <a:t>Cadmium is often used as a coating/plating on steel to prevent rust. Welding on some plated or painted metals can release cadmium fumes. The modern batteries can contain Nickel Cadmium cells</a:t>
            </a:r>
          </a:p>
          <a:p>
            <a:pPr marL="0" lvl="0" indent="0" defTabSz="457200">
              <a:lnSpc>
                <a:spcPct val="90000"/>
              </a:lnSpc>
              <a:spcBef>
                <a:spcPts val="1000"/>
              </a:spcBef>
              <a:spcAft>
                <a:spcPts val="0"/>
              </a:spcAft>
              <a:buFont typeface="Wingdings 3" charset="2"/>
              <a:buChar char=""/>
              <a:defRPr/>
            </a:pPr>
            <a:r>
              <a:rPr lang="en-US" b="1" dirty="0"/>
              <a:t>Recommendations:</a:t>
            </a:r>
          </a:p>
          <a:p>
            <a:pPr defTabSz="457200" fontAlgn="t">
              <a:lnSpc>
                <a:spcPct val="90000"/>
              </a:lnSpc>
              <a:spcBef>
                <a:spcPts val="1000"/>
              </a:spcBef>
              <a:spcAft>
                <a:spcPts val="0"/>
              </a:spcAft>
              <a:buFont typeface="Wingdings 3" charset="2"/>
              <a:buChar char=""/>
            </a:pPr>
            <a:r>
              <a:rPr lang="en-US" dirty="0"/>
              <a:t>Include sampling for cadmium when carrying out exposure monitoring  for welders.</a:t>
            </a:r>
          </a:p>
          <a:p>
            <a:pPr defTabSz="457200" fontAlgn="t">
              <a:lnSpc>
                <a:spcPct val="90000"/>
              </a:lnSpc>
              <a:spcBef>
                <a:spcPts val="1000"/>
              </a:spcBef>
              <a:spcAft>
                <a:spcPts val="0"/>
              </a:spcAft>
              <a:buFont typeface="Wingdings 3" charset="2"/>
              <a:buChar char=""/>
            </a:pPr>
            <a:endParaRPr lang="en-US" dirty="0"/>
          </a:p>
          <a:p>
            <a:pPr defTabSz="457200" fontAlgn="t">
              <a:lnSpc>
                <a:spcPct val="90000"/>
              </a:lnSpc>
              <a:spcBef>
                <a:spcPts val="1000"/>
              </a:spcBef>
              <a:spcAft>
                <a:spcPts val="0"/>
              </a:spcAft>
              <a:buFont typeface="Wingdings 3" charset="2"/>
              <a:buChar char=""/>
            </a:pPr>
            <a:endParaRPr lang="en-US" dirty="0"/>
          </a:p>
        </p:txBody>
      </p:sp>
      <p:pic>
        <p:nvPicPr>
          <p:cNvPr id="23" name="Picture 22" descr="Logo&#10;&#10;Description automatically generated">
            <a:extLst>
              <a:ext uri="{FF2B5EF4-FFF2-40B4-BE49-F238E27FC236}">
                <a16:creationId xmlns:a16="http://schemas.microsoft.com/office/drawing/2014/main" id="{7831F5DF-FD78-4FFE-84CC-13881D05BE44}"/>
              </a:ext>
            </a:extLst>
          </p:cNvPr>
          <p:cNvPicPr>
            <a:picLocks noChangeAspect="1"/>
          </p:cNvPicPr>
          <p:nvPr/>
        </p:nvPicPr>
        <p:blipFill>
          <a:blip r:embed="rId4"/>
          <a:stretch>
            <a:fillRect/>
          </a:stretch>
        </p:blipFill>
        <p:spPr>
          <a:xfrm>
            <a:off x="7088741" y="4303050"/>
            <a:ext cx="2061275" cy="840450"/>
          </a:xfrm>
          <a:prstGeom prst="rect">
            <a:avLst/>
          </a:prstGeom>
        </p:spPr>
      </p:pic>
    </p:spTree>
    <p:extLst>
      <p:ext uri="{BB962C8B-B14F-4D97-AF65-F5344CB8AC3E}">
        <p14:creationId xmlns:p14="http://schemas.microsoft.com/office/powerpoint/2010/main" val="303855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1749" y="294774"/>
            <a:ext cx="6447501" cy="990600"/>
          </a:xfrm>
        </p:spPr>
        <p:txBody>
          <a:bodyPr>
            <a:normAutofit/>
          </a:bodyPr>
          <a:lstStyle/>
          <a:p>
            <a:r>
              <a:rPr lang="en-NZ" b="1" dirty="0">
                <a:solidFill>
                  <a:schemeClr val="accent2">
                    <a:lumMod val="75000"/>
                  </a:schemeClr>
                </a:solidFill>
              </a:rPr>
              <a:t>What is an Occupational Hygienist? </a:t>
            </a:r>
            <a:br>
              <a:rPr lang="en-NZ" b="1" dirty="0">
                <a:solidFill>
                  <a:schemeClr val="accent2">
                    <a:lumMod val="75000"/>
                  </a:schemeClr>
                </a:solidFill>
              </a:rPr>
            </a:br>
            <a:r>
              <a:rPr lang="en-NZ" b="1" dirty="0">
                <a:solidFill>
                  <a:schemeClr val="accent2">
                    <a:lumMod val="75000"/>
                  </a:schemeClr>
                </a:solidFill>
              </a:rPr>
              <a:t>Where do I find one?</a:t>
            </a:r>
            <a:endParaRPr lang="en-US" b="1" dirty="0">
              <a:solidFill>
                <a:schemeClr val="accent2">
                  <a:lumMod val="75000"/>
                </a:schemeClr>
              </a:solidFill>
            </a:endParaRPr>
          </a:p>
        </p:txBody>
      </p:sp>
      <p:sp>
        <p:nvSpPr>
          <p:cNvPr id="10" name="Text Placeholder 9"/>
          <p:cNvSpPr>
            <a:spLocks noGrp="1"/>
          </p:cNvSpPr>
          <p:nvPr>
            <p:ph idx="1"/>
          </p:nvPr>
        </p:nvSpPr>
        <p:spPr>
          <a:xfrm>
            <a:off x="508001" y="1447800"/>
            <a:ext cx="6447501" cy="3357066"/>
          </a:xfrm>
        </p:spPr>
        <p:txBody>
          <a:bodyPr numCol="1" spcCol="450000">
            <a:noAutofit/>
          </a:bodyPr>
          <a:lstStyle/>
          <a:p>
            <a:pPr>
              <a:lnSpc>
                <a:spcPts val="1540"/>
              </a:lnSpc>
              <a:spcBef>
                <a:spcPts val="0"/>
              </a:spcBef>
              <a:tabLst>
                <a:tab pos="3857625" algn="r"/>
              </a:tabLst>
            </a:pPr>
            <a:r>
              <a:rPr lang="en-GB" sz="1200" dirty="0"/>
              <a:t>Occupational Hygienists help employers and employees to understand workplace exposure risks and how to minimize or eliminate them. </a:t>
            </a:r>
          </a:p>
          <a:p>
            <a:pPr marL="0" indent="0">
              <a:lnSpc>
                <a:spcPts val="1540"/>
              </a:lnSpc>
              <a:spcBef>
                <a:spcPts val="0"/>
              </a:spcBef>
              <a:buNone/>
              <a:tabLst>
                <a:tab pos="3857625" algn="r"/>
              </a:tabLst>
            </a:pPr>
            <a:endParaRPr lang="en-GB" sz="1200" dirty="0"/>
          </a:p>
          <a:p>
            <a:pPr lvl="1">
              <a:lnSpc>
                <a:spcPts val="1540"/>
              </a:lnSpc>
              <a:spcBef>
                <a:spcPts val="0"/>
              </a:spcBef>
              <a:tabLst>
                <a:tab pos="3857625" algn="r"/>
              </a:tabLst>
            </a:pPr>
            <a:r>
              <a:rPr lang="en-GB" sz="1050" dirty="0"/>
              <a:t>Work with the interface of people and their workplaces. </a:t>
            </a:r>
          </a:p>
          <a:p>
            <a:pPr lvl="1">
              <a:lnSpc>
                <a:spcPts val="1540"/>
              </a:lnSpc>
              <a:spcBef>
                <a:spcPts val="0"/>
              </a:spcBef>
              <a:tabLst>
                <a:tab pos="3857625" algn="r"/>
              </a:tabLst>
            </a:pPr>
            <a:r>
              <a:rPr lang="en-GB" sz="1050" dirty="0"/>
              <a:t>Work to prevent ill health from work environment by measuring and assessing environmental hazards and worker exposures.</a:t>
            </a:r>
          </a:p>
          <a:p>
            <a:pPr lvl="1">
              <a:lnSpc>
                <a:spcPts val="1540"/>
              </a:lnSpc>
              <a:spcBef>
                <a:spcPts val="0"/>
              </a:spcBef>
              <a:tabLst>
                <a:tab pos="3857625" algn="r"/>
              </a:tabLst>
            </a:pPr>
            <a:r>
              <a:rPr lang="en-GB" sz="1050" dirty="0"/>
              <a:t>Advise on control of risks to health from workplace exposure to hazards. </a:t>
            </a:r>
          </a:p>
          <a:p>
            <a:pPr lvl="1">
              <a:lnSpc>
                <a:spcPts val="1540"/>
              </a:lnSpc>
              <a:spcBef>
                <a:spcPts val="0"/>
              </a:spcBef>
              <a:tabLst>
                <a:tab pos="3857625" algn="r"/>
              </a:tabLst>
            </a:pPr>
            <a:r>
              <a:rPr lang="en-GB" sz="1050" dirty="0"/>
              <a:t>May measure the substances in the environment or levels in workers </a:t>
            </a:r>
            <a:r>
              <a:rPr lang="en-GB" sz="1050" dirty="0" err="1"/>
              <a:t>ie</a:t>
            </a:r>
            <a:r>
              <a:rPr lang="en-GB" sz="1050" dirty="0"/>
              <a:t> biological exposure monitoring. </a:t>
            </a:r>
          </a:p>
          <a:p>
            <a:pPr marL="0" indent="0">
              <a:lnSpc>
                <a:spcPts val="1540"/>
              </a:lnSpc>
              <a:spcBef>
                <a:spcPts val="0"/>
              </a:spcBef>
              <a:buNone/>
              <a:tabLst>
                <a:tab pos="3857625" algn="r"/>
              </a:tabLst>
            </a:pPr>
            <a:endParaRPr lang="en-GB" sz="1200" dirty="0">
              <a:solidFill>
                <a:srgbClr val="000000"/>
              </a:solidFill>
            </a:endParaRPr>
          </a:p>
          <a:p>
            <a:pPr>
              <a:lnSpc>
                <a:spcPts val="1540"/>
              </a:lnSpc>
              <a:spcBef>
                <a:spcPts val="0"/>
              </a:spcBef>
              <a:tabLst>
                <a:tab pos="3857625" algn="r"/>
              </a:tabLst>
            </a:pPr>
            <a:r>
              <a:rPr lang="en-GB" sz="1200" dirty="0">
                <a:solidFill>
                  <a:srgbClr val="000000"/>
                </a:solidFill>
              </a:rPr>
              <a:t>Most occupational hygienists are based in metropolitan areas. Engaging them will require both travel and consultancy costs to be met. </a:t>
            </a:r>
          </a:p>
          <a:p>
            <a:pPr>
              <a:lnSpc>
                <a:spcPts val="1540"/>
              </a:lnSpc>
              <a:spcBef>
                <a:spcPts val="0"/>
              </a:spcBef>
              <a:tabLst>
                <a:tab pos="3857625" algn="r"/>
              </a:tabLst>
            </a:pPr>
            <a:r>
              <a:rPr lang="en-GB" sz="1200" dirty="0">
                <a:solidFill>
                  <a:srgbClr val="000000"/>
                </a:solidFill>
              </a:rPr>
              <a:t>You can find a verified registered occupational hygienist:</a:t>
            </a:r>
          </a:p>
          <a:p>
            <a:pPr marL="0" indent="0">
              <a:lnSpc>
                <a:spcPts val="1540"/>
              </a:lnSpc>
              <a:spcBef>
                <a:spcPts val="0"/>
              </a:spcBef>
              <a:buNone/>
              <a:tabLst>
                <a:tab pos="3857625" algn="r"/>
              </a:tabLst>
            </a:pPr>
            <a:endParaRPr lang="en-GB" sz="1200" dirty="0">
              <a:solidFill>
                <a:srgbClr val="000000"/>
              </a:solidFill>
            </a:endParaRPr>
          </a:p>
          <a:p>
            <a:pPr lvl="1">
              <a:lnSpc>
                <a:spcPts val="1540"/>
              </a:lnSpc>
              <a:spcBef>
                <a:spcPts val="0"/>
              </a:spcBef>
              <a:tabLst>
                <a:tab pos="3857625" algn="r"/>
              </a:tabLst>
            </a:pPr>
            <a:r>
              <a:rPr lang="en-GB" sz="1800" b="1">
                <a:solidFill>
                  <a:schemeClr val="accent2">
                    <a:lumMod val="75000"/>
                  </a:schemeClr>
                </a:solidFill>
                <a:hlinkClick r:id="rId2">
                  <a:extLst>
                    <a:ext uri="{A12FA001-AC4F-418D-AE19-62706E023703}">
                      <ahyp:hlinkClr xmlns:ahyp="http://schemas.microsoft.com/office/drawing/2018/hyperlinkcolor" val="tx"/>
                    </a:ext>
                  </a:extLst>
                </a:hlinkClick>
              </a:rPr>
              <a:t>https</a:t>
            </a:r>
            <a:r>
              <a:rPr lang="en-GB" sz="1800" b="1" dirty="0">
                <a:solidFill>
                  <a:schemeClr val="accent2">
                    <a:lumMod val="75000"/>
                  </a:schemeClr>
                </a:solidFill>
                <a:hlinkClick r:id="rId2">
                  <a:extLst>
                    <a:ext uri="{A12FA001-AC4F-418D-AE19-62706E023703}">
                      <ahyp:hlinkClr xmlns:ahyp="http://schemas.microsoft.com/office/drawing/2018/hyperlinkcolor" val="tx"/>
                    </a:ext>
                  </a:extLst>
                </a:hlinkClick>
              </a:rPr>
              <a:t>://nzohs.org.</a:t>
            </a:r>
            <a:r>
              <a:rPr lang="en-GB" sz="1800" b="1">
                <a:solidFill>
                  <a:schemeClr val="accent2">
                    <a:lumMod val="75000"/>
                  </a:schemeClr>
                </a:solidFill>
                <a:hlinkClick r:id="rId2">
                  <a:extLst>
                    <a:ext uri="{A12FA001-AC4F-418D-AE19-62706E023703}">
                      <ahyp:hlinkClr xmlns:ahyp="http://schemas.microsoft.com/office/drawing/2018/hyperlinkcolor" val="tx"/>
                    </a:ext>
                  </a:extLst>
                </a:hlinkClick>
              </a:rPr>
              <a:t>nz/</a:t>
            </a:r>
            <a:endParaRPr lang="en-GB" sz="1800" b="1">
              <a:solidFill>
                <a:schemeClr val="accent2">
                  <a:lumMod val="75000"/>
                </a:schemeClr>
              </a:solidFill>
            </a:endParaRPr>
          </a:p>
          <a:p>
            <a:pPr marL="342900" lvl="1" indent="0">
              <a:lnSpc>
                <a:spcPts val="1540"/>
              </a:lnSpc>
              <a:spcBef>
                <a:spcPts val="0"/>
              </a:spcBef>
              <a:buNone/>
              <a:tabLst>
                <a:tab pos="3857625" algn="r"/>
              </a:tabLst>
            </a:pPr>
            <a:endParaRPr lang="en-GB" sz="1800" b="1" dirty="0">
              <a:solidFill>
                <a:schemeClr val="accent2">
                  <a:lumMod val="75000"/>
                </a:schemeClr>
              </a:solidFill>
            </a:endParaRPr>
          </a:p>
          <a:p>
            <a:pPr lvl="1">
              <a:lnSpc>
                <a:spcPts val="1540"/>
              </a:lnSpc>
              <a:spcBef>
                <a:spcPts val="0"/>
              </a:spcBef>
              <a:tabLst>
                <a:tab pos="3857625" algn="r"/>
              </a:tabLst>
            </a:pPr>
            <a:r>
              <a:rPr lang="en-US" sz="1800" b="1" dirty="0">
                <a:solidFill>
                  <a:schemeClr val="accent2">
                    <a:lumMod val="75000"/>
                  </a:schemeClr>
                </a:solidFill>
                <a:hlinkClick r:id="rId3">
                  <a:extLst>
                    <a:ext uri="{A12FA001-AC4F-418D-AE19-62706E023703}">
                      <ahyp:hlinkClr xmlns:ahyp="http://schemas.microsoft.com/office/drawing/2018/hyperlinkcolor" val="tx"/>
                    </a:ext>
                  </a:extLst>
                </a:hlinkClick>
              </a:rPr>
              <a:t>https://www.hasanz.org.nz/</a:t>
            </a:r>
            <a:endParaRPr lang="en-US" sz="1800" b="1" dirty="0">
              <a:solidFill>
                <a:schemeClr val="accent2">
                  <a:lumMod val="75000"/>
                </a:schemeClr>
              </a:solidFill>
            </a:endParaRPr>
          </a:p>
          <a:p>
            <a:pPr marL="342900" lvl="1" indent="0">
              <a:lnSpc>
                <a:spcPts val="1540"/>
              </a:lnSpc>
              <a:spcBef>
                <a:spcPts val="0"/>
              </a:spcBef>
              <a:buNone/>
              <a:tabLst>
                <a:tab pos="3857625" algn="r"/>
              </a:tabLst>
            </a:pPr>
            <a:r>
              <a:rPr lang="en-US" sz="1050" dirty="0">
                <a:solidFill>
                  <a:srgbClr val="000000"/>
                </a:solidFill>
              </a:rPr>
              <a:t>	</a:t>
            </a:r>
          </a:p>
        </p:txBody>
      </p:sp>
      <p:sp>
        <p:nvSpPr>
          <p:cNvPr id="13" name="Slide Number Placeholder 12"/>
          <p:cNvSpPr>
            <a:spLocks noGrp="1"/>
          </p:cNvSpPr>
          <p:nvPr>
            <p:ph type="sldNum" sz="quarter" idx="12"/>
          </p:nvPr>
        </p:nvSpPr>
        <p:spPr/>
        <p:txBody>
          <a:bodyPr/>
          <a:lstStyle/>
          <a:p>
            <a:fld id="{F74F7B96-A387-7047-B103-9CADB6D89886}" type="slidenum">
              <a:rPr lang="en-US" smtClean="0"/>
              <a:t>12</a:t>
            </a:fld>
            <a:endParaRPr lang="en-US"/>
          </a:p>
        </p:txBody>
      </p:sp>
      <p:pic>
        <p:nvPicPr>
          <p:cNvPr id="6" name="Picture 5" descr="Logo&#10;&#10;Description automatically generated">
            <a:extLst>
              <a:ext uri="{FF2B5EF4-FFF2-40B4-BE49-F238E27FC236}">
                <a16:creationId xmlns:a16="http://schemas.microsoft.com/office/drawing/2014/main" id="{E02258BE-ABBF-4BAB-ACBE-9712EBABBCAB}"/>
              </a:ext>
            </a:extLst>
          </p:cNvPr>
          <p:cNvPicPr>
            <a:picLocks noChangeAspect="1"/>
          </p:cNvPicPr>
          <p:nvPr/>
        </p:nvPicPr>
        <p:blipFill>
          <a:blip r:embed="rId4"/>
          <a:stretch>
            <a:fillRect/>
          </a:stretch>
        </p:blipFill>
        <p:spPr>
          <a:xfrm>
            <a:off x="7082725" y="4303050"/>
            <a:ext cx="2061275" cy="840450"/>
          </a:xfrm>
          <a:prstGeom prst="rect">
            <a:avLst/>
          </a:prstGeom>
        </p:spPr>
      </p:pic>
    </p:spTree>
    <p:extLst>
      <p:ext uri="{BB962C8B-B14F-4D97-AF65-F5344CB8AC3E}">
        <p14:creationId xmlns:p14="http://schemas.microsoft.com/office/powerpoint/2010/main" val="39063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1CA60C-842B-479E-9884-DE817279AE14}"/>
              </a:ext>
            </a:extLst>
          </p:cNvPr>
          <p:cNvSpPr>
            <a:spLocks noGrp="1"/>
          </p:cNvSpPr>
          <p:nvPr>
            <p:ph type="sldNum" sz="quarter" idx="12"/>
          </p:nvPr>
        </p:nvSpPr>
        <p:spPr/>
        <p:txBody>
          <a:bodyPr/>
          <a:lstStyle/>
          <a:p>
            <a:fld id="{F74F7B96-A387-7047-B103-9CADB6D89886}" type="slidenum">
              <a:rPr lang="en-US" smtClean="0"/>
              <a:t>13</a:t>
            </a:fld>
            <a:endParaRPr lang="en-US"/>
          </a:p>
        </p:txBody>
      </p:sp>
      <p:sp>
        <p:nvSpPr>
          <p:cNvPr id="5" name="Title 4">
            <a:extLst>
              <a:ext uri="{FF2B5EF4-FFF2-40B4-BE49-F238E27FC236}">
                <a16:creationId xmlns:a16="http://schemas.microsoft.com/office/drawing/2014/main" id="{D85569C9-EF5A-4775-BDF6-FC32F127EAF5}"/>
              </a:ext>
            </a:extLst>
          </p:cNvPr>
          <p:cNvSpPr>
            <a:spLocks noGrp="1"/>
          </p:cNvSpPr>
          <p:nvPr>
            <p:ph type="ctrTitle"/>
          </p:nvPr>
        </p:nvSpPr>
        <p:spPr/>
        <p:txBody>
          <a:bodyPr/>
          <a:lstStyle/>
          <a:p>
            <a:r>
              <a:rPr lang="en-NZ" b="1" dirty="0">
                <a:solidFill>
                  <a:schemeClr val="accent2">
                    <a:lumMod val="75000"/>
                  </a:schemeClr>
                </a:solidFill>
              </a:rPr>
              <a:t>Where to from here?</a:t>
            </a:r>
          </a:p>
        </p:txBody>
      </p:sp>
      <p:graphicFrame>
        <p:nvGraphicFramePr>
          <p:cNvPr id="7" name="Content Placeholder 6">
            <a:extLst>
              <a:ext uri="{FF2B5EF4-FFF2-40B4-BE49-F238E27FC236}">
                <a16:creationId xmlns:a16="http://schemas.microsoft.com/office/drawing/2014/main" id="{792ABAE4-6826-40B1-8620-6C832A7EA68A}"/>
              </a:ext>
            </a:extLst>
          </p:cNvPr>
          <p:cNvGraphicFramePr>
            <a:graphicFrameLocks noGrp="1"/>
          </p:cNvGraphicFramePr>
          <p:nvPr>
            <p:ph sz="quarter" idx="13"/>
          </p:nvPr>
        </p:nvGraphicFramePr>
        <p:xfrm>
          <a:off x="455613" y="1352550"/>
          <a:ext cx="8231187" cy="313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a:extLst>
              <a:ext uri="{FF2B5EF4-FFF2-40B4-BE49-F238E27FC236}">
                <a16:creationId xmlns:a16="http://schemas.microsoft.com/office/drawing/2014/main" id="{F9326EBF-6922-4CB0-BC12-2C1E5EEFA3F6}"/>
              </a:ext>
            </a:extLst>
          </p:cNvPr>
          <p:cNvPicPr>
            <a:picLocks noChangeAspect="1"/>
          </p:cNvPicPr>
          <p:nvPr/>
        </p:nvPicPr>
        <p:blipFill rotWithShape="1">
          <a:blip r:embed="rId8"/>
          <a:srcRect t="6579" b="3394"/>
          <a:stretch/>
        </p:blipFill>
        <p:spPr>
          <a:xfrm>
            <a:off x="7018428" y="1199989"/>
            <a:ext cx="1668371" cy="2743522"/>
          </a:xfrm>
          <a:prstGeom prst="rect">
            <a:avLst/>
          </a:prstGeom>
        </p:spPr>
      </p:pic>
      <p:graphicFrame>
        <p:nvGraphicFramePr>
          <p:cNvPr id="6" name="Table 7">
            <a:extLst>
              <a:ext uri="{FF2B5EF4-FFF2-40B4-BE49-F238E27FC236}">
                <a16:creationId xmlns:a16="http://schemas.microsoft.com/office/drawing/2014/main" id="{CF6A5466-E7A2-4771-90FF-0482329DA15A}"/>
              </a:ext>
            </a:extLst>
          </p:cNvPr>
          <p:cNvGraphicFramePr>
            <a:graphicFrameLocks noGrp="1"/>
          </p:cNvGraphicFramePr>
          <p:nvPr>
            <p:extLst>
              <p:ext uri="{D42A27DB-BD31-4B8C-83A1-F6EECF244321}">
                <p14:modId xmlns:p14="http://schemas.microsoft.com/office/powerpoint/2010/main" val="2454893114"/>
              </p:ext>
            </p:extLst>
          </p:nvPr>
        </p:nvGraphicFramePr>
        <p:xfrm>
          <a:off x="425136" y="872426"/>
          <a:ext cx="5813475" cy="4389120"/>
        </p:xfrm>
        <a:graphic>
          <a:graphicData uri="http://schemas.openxmlformats.org/drawingml/2006/table">
            <a:tbl>
              <a:tblPr firstRow="1" bandRow="1">
                <a:tableStyleId>{5940675A-B579-460E-94D1-54222C63F5DA}</a:tableStyleId>
              </a:tblPr>
              <a:tblGrid>
                <a:gridCol w="5813475">
                  <a:extLst>
                    <a:ext uri="{9D8B030D-6E8A-4147-A177-3AD203B41FA5}">
                      <a16:colId xmlns:a16="http://schemas.microsoft.com/office/drawing/2014/main" val="1169264272"/>
                    </a:ext>
                  </a:extLst>
                </a:gridCol>
              </a:tblGrid>
              <a:tr h="1912108">
                <a:tc>
                  <a:txBody>
                    <a:bodyPr/>
                    <a:lstStyle/>
                    <a:p>
                      <a:pPr lvl="1"/>
                      <a:r>
                        <a:rPr lang="en-NZ" sz="1200" b="1" dirty="0"/>
                        <a:t>Review. </a:t>
                      </a:r>
                    </a:p>
                    <a:p>
                      <a:pPr marL="514350" lvl="1" indent="-171450">
                        <a:buFont typeface="Arial" panose="020B0604020202020204" pitchFamily="34" charset="0"/>
                        <a:buChar char="•"/>
                      </a:pPr>
                      <a:r>
                        <a:rPr lang="en-NZ" sz="1200" dirty="0"/>
                        <a:t>Review current processes to identify WES substances present in your workplace. </a:t>
                      </a:r>
                    </a:p>
                    <a:p>
                      <a:pPr marL="514350" lvl="1" indent="-171450">
                        <a:buFont typeface="Arial" panose="020B0604020202020204" pitchFamily="34" charset="0"/>
                        <a:buChar char="•"/>
                      </a:pPr>
                      <a:r>
                        <a:rPr lang="en-NZ" sz="1200" dirty="0"/>
                        <a:t>Understand what controls you have in place to eliminate or minimise exposure</a:t>
                      </a:r>
                    </a:p>
                    <a:p>
                      <a:pPr marL="514350" lvl="1" indent="-171450">
                        <a:buFont typeface="Arial" panose="020B0604020202020204" pitchFamily="34" charset="0"/>
                        <a:buChar char="•"/>
                      </a:pPr>
                      <a:r>
                        <a:rPr lang="en-NZ" sz="1200" dirty="0"/>
                        <a:t>What checks do you have to ensure you are reducing exposures under WES? </a:t>
                      </a:r>
                    </a:p>
                    <a:p>
                      <a:pPr marL="514350" lvl="1" indent="-171450">
                        <a:buFont typeface="Arial" panose="020B0604020202020204" pitchFamily="34" charset="0"/>
                        <a:buChar char="•"/>
                      </a:pPr>
                      <a:r>
                        <a:rPr lang="en-NZ" sz="1200" dirty="0"/>
                        <a:t>What checks do you have to ensure worker health is being protected by these controls?</a:t>
                      </a:r>
                    </a:p>
                    <a:p>
                      <a:pPr marL="514350" lvl="1" indent="-171450">
                        <a:buFont typeface="Arial" panose="020B0604020202020204" pitchFamily="34" charset="0"/>
                        <a:buChar char="•"/>
                      </a:pPr>
                      <a:r>
                        <a:rPr lang="en-NZ" sz="1200" dirty="0"/>
                        <a:t>May require exposure monitoring and/or personal health monitoring.</a:t>
                      </a:r>
                    </a:p>
                    <a:p>
                      <a:pPr marL="514350" lvl="1" indent="-171450">
                        <a:buFont typeface="Arial" panose="020B0604020202020204" pitchFamily="34" charset="0"/>
                        <a:buChar char="•"/>
                      </a:pPr>
                      <a:endParaRPr lang="en-NZ"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6866949"/>
                  </a:ext>
                </a:extLst>
              </a:tr>
              <a:tr h="1617937">
                <a:tc>
                  <a:txBody>
                    <a:bodyPr/>
                    <a:lstStyle/>
                    <a:p>
                      <a:pPr marL="342900" marR="0" lvl="1" indent="0" algn="l" defTabSz="457200" rtl="0" eaLnBrk="1" fontAlgn="auto" latinLnBrk="0" hangingPunct="1">
                        <a:lnSpc>
                          <a:spcPct val="100000"/>
                        </a:lnSpc>
                        <a:spcBef>
                          <a:spcPts val="0"/>
                        </a:spcBef>
                        <a:spcAft>
                          <a:spcPts val="0"/>
                        </a:spcAft>
                        <a:buClrTx/>
                        <a:buSzTx/>
                        <a:buFontTx/>
                        <a:buNone/>
                        <a:tabLst/>
                        <a:defRPr/>
                      </a:pPr>
                      <a:r>
                        <a:rPr lang="en-NZ" sz="1200" b="1" dirty="0"/>
                        <a:t>Implement.</a:t>
                      </a:r>
                    </a:p>
                    <a:p>
                      <a:pPr marL="5143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0" dirty="0"/>
                        <a:t>Planned hazard controls using hierarchy of controls, </a:t>
                      </a:r>
                      <a:r>
                        <a:rPr lang="en-NZ" sz="1200" b="0" dirty="0" err="1"/>
                        <a:t>ie</a:t>
                      </a:r>
                      <a:r>
                        <a:rPr lang="en-NZ" sz="1200" b="0" dirty="0"/>
                        <a:t> substitution, engineering controls, safe work methods, PPE.</a:t>
                      </a:r>
                    </a:p>
                    <a:p>
                      <a:pPr marL="5143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b="0" dirty="0"/>
                    </a:p>
                    <a:p>
                      <a:pPr marL="3429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dirty="0"/>
                        <a:t>Check.</a:t>
                      </a:r>
                    </a:p>
                    <a:p>
                      <a:pPr marL="5143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1" dirty="0"/>
                        <a:t>Exposure monitoring by Occupational </a:t>
                      </a:r>
                      <a:r>
                        <a:rPr lang="en-NZ" sz="1200" b="1" dirty="0" err="1"/>
                        <a:t>Hygenist</a:t>
                      </a:r>
                      <a:r>
                        <a:rPr lang="en-NZ" sz="1200" b="1" dirty="0"/>
                        <a:t> to check exposure levels before and after controls</a:t>
                      </a:r>
                    </a:p>
                    <a:p>
                      <a:pPr marL="5143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1" dirty="0"/>
                        <a:t>Personal health monitoring by medical professional to check effectiveness of controls by monitoring worker health. </a:t>
                      </a:r>
                    </a:p>
                    <a:p>
                      <a:pPr lvl="1"/>
                      <a:endParaRPr lang="en-NZ" sz="1200" dirty="0"/>
                    </a:p>
                    <a:p>
                      <a:pPr lvl="1"/>
                      <a:endParaRPr lang="en-NZ" sz="1200" dirty="0"/>
                    </a:p>
                    <a:p>
                      <a:pPr lvl="1"/>
                      <a:endParaRPr lang="en-NZ"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9719827"/>
                  </a:ext>
                </a:extLst>
              </a:tr>
            </a:tbl>
          </a:graphicData>
        </a:graphic>
      </p:graphicFrame>
      <p:pic>
        <p:nvPicPr>
          <p:cNvPr id="8" name="Picture 7" descr="Logo&#10;&#10;Description automatically generated">
            <a:extLst>
              <a:ext uri="{FF2B5EF4-FFF2-40B4-BE49-F238E27FC236}">
                <a16:creationId xmlns:a16="http://schemas.microsoft.com/office/drawing/2014/main" id="{65C65CC1-BDC7-464F-AB89-9D777C8BB94D}"/>
              </a:ext>
            </a:extLst>
          </p:cNvPr>
          <p:cNvPicPr>
            <a:picLocks noChangeAspect="1"/>
          </p:cNvPicPr>
          <p:nvPr/>
        </p:nvPicPr>
        <p:blipFill>
          <a:blip r:embed="rId9"/>
          <a:stretch>
            <a:fillRect/>
          </a:stretch>
        </p:blipFill>
        <p:spPr>
          <a:xfrm>
            <a:off x="7129724" y="4303050"/>
            <a:ext cx="2061275" cy="840450"/>
          </a:xfrm>
          <a:prstGeom prst="rect">
            <a:avLst/>
          </a:prstGeom>
        </p:spPr>
      </p:pic>
    </p:spTree>
    <p:extLst>
      <p:ext uri="{BB962C8B-B14F-4D97-AF65-F5344CB8AC3E}">
        <p14:creationId xmlns:p14="http://schemas.microsoft.com/office/powerpoint/2010/main" val="155182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F74F7B96-A387-7047-B103-9CADB6D89886}" type="slidenum">
              <a:rPr lang="en-US" smtClean="0"/>
              <a:t>2</a:t>
            </a:fld>
            <a:endParaRPr lang="en-US"/>
          </a:p>
        </p:txBody>
      </p:sp>
      <p:sp>
        <p:nvSpPr>
          <p:cNvPr id="10" name="Text Placeholder 9"/>
          <p:cNvSpPr>
            <a:spLocks noGrp="1"/>
          </p:cNvSpPr>
          <p:nvPr>
            <p:ph type="subTitle" idx="1"/>
          </p:nvPr>
        </p:nvSpPr>
        <p:spPr>
          <a:xfrm>
            <a:off x="4808538" y="1333499"/>
            <a:ext cx="3878261" cy="3152775"/>
          </a:xfrm>
        </p:spPr>
        <p:txBody>
          <a:bodyPr numCol="1" spcCol="450000">
            <a:noAutofit/>
          </a:bodyPr>
          <a:lstStyle/>
          <a:p>
            <a:pPr marL="0" indent="0">
              <a:lnSpc>
                <a:spcPts val="1540"/>
              </a:lnSpc>
              <a:spcBef>
                <a:spcPts val="0"/>
              </a:spcBef>
              <a:spcAft>
                <a:spcPts val="0"/>
              </a:spcAft>
              <a:buNone/>
              <a:tabLst>
                <a:tab pos="3857625" algn="r"/>
              </a:tabLst>
            </a:pPr>
            <a:r>
              <a:rPr lang="en-US" sz="1200" dirty="0">
                <a:solidFill>
                  <a:srgbClr val="000000"/>
                </a:solidFill>
              </a:rPr>
              <a:t>	</a:t>
            </a:r>
          </a:p>
        </p:txBody>
      </p:sp>
      <p:sp>
        <p:nvSpPr>
          <p:cNvPr id="8" name="Title 7"/>
          <p:cNvSpPr>
            <a:spLocks noGrp="1"/>
          </p:cNvSpPr>
          <p:nvPr>
            <p:ph type="ctrTitle"/>
          </p:nvPr>
        </p:nvSpPr>
        <p:spPr/>
        <p:txBody>
          <a:bodyPr>
            <a:normAutofit/>
          </a:bodyPr>
          <a:lstStyle/>
          <a:p>
            <a:r>
              <a:rPr lang="en-NZ" sz="2400" b="1" dirty="0">
                <a:solidFill>
                  <a:schemeClr val="accent2">
                    <a:lumMod val="75000"/>
                  </a:schemeClr>
                </a:solidFill>
              </a:rPr>
              <a:t>What are the Workplace Exposure Standards? (WES)</a:t>
            </a:r>
            <a:endParaRPr lang="en-US" sz="2400" b="1" dirty="0">
              <a:solidFill>
                <a:schemeClr val="accent2">
                  <a:lumMod val="75000"/>
                </a:schemeClr>
              </a:solidFill>
            </a:endParaRPr>
          </a:p>
        </p:txBody>
      </p:sp>
      <p:sp>
        <p:nvSpPr>
          <p:cNvPr id="11" name="TextBox 10"/>
          <p:cNvSpPr txBox="1"/>
          <p:nvPr/>
        </p:nvSpPr>
        <p:spPr>
          <a:xfrm>
            <a:off x="449591" y="1548512"/>
            <a:ext cx="6048710" cy="3323987"/>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NZ" sz="1200" dirty="0"/>
              <a:t>A WES is the ‘expected amount’ of substance exposure that an average person can tolerate without adverse reaction (short or long term). </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WES values are calculated on </a:t>
            </a:r>
            <a:r>
              <a:rPr lang="en-NZ" sz="1200" i="1" dirty="0"/>
              <a:t>work schedules of five shifts of eight hours duration over a 40-hour work week. </a:t>
            </a:r>
            <a:r>
              <a:rPr lang="en-NZ" sz="1200" dirty="0"/>
              <a:t> </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Longer shifts or exposure over a day or a week require the WES-Time Weighted Average (TWA) to be adjusted to account for longer periods of exposure and shorter recovery times. </a:t>
            </a:r>
          </a:p>
          <a:p>
            <a:endParaRPr lang="en-NZ" sz="1200" dirty="0"/>
          </a:p>
          <a:p>
            <a:pPr marL="171450" indent="-171450">
              <a:buFont typeface="Arial" panose="020B0604020202020204" pitchFamily="34" charset="0"/>
              <a:buChar char="•"/>
            </a:pPr>
            <a:r>
              <a:rPr lang="en-NZ" sz="1200" dirty="0"/>
              <a:t>PCBUs have a legal duty to minimise worker exposure to workplace hazardous substances.</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The WES provide a guide to maximum recommendations around levels of exposure in a workplace. PCBUs must monitor the workplace exposure levels if the exposure to a substance cannot be eliminated.</a:t>
            </a:r>
          </a:p>
          <a:p>
            <a:endParaRPr lang="en-NZ" sz="1200" i="1" dirty="0"/>
          </a:p>
          <a:p>
            <a:endParaRPr lang="en-NZ" sz="1200" dirty="0"/>
          </a:p>
        </p:txBody>
      </p:sp>
      <p:pic>
        <p:nvPicPr>
          <p:cNvPr id="2" name="Picture 1">
            <a:extLst>
              <a:ext uri="{FF2B5EF4-FFF2-40B4-BE49-F238E27FC236}">
                <a16:creationId xmlns:a16="http://schemas.microsoft.com/office/drawing/2014/main" id="{38BB49FA-69D4-4A9A-9F6A-EC475A881F05}"/>
              </a:ext>
            </a:extLst>
          </p:cNvPr>
          <p:cNvPicPr>
            <a:picLocks noChangeAspect="1"/>
          </p:cNvPicPr>
          <p:nvPr/>
        </p:nvPicPr>
        <p:blipFill>
          <a:blip r:embed="rId3"/>
          <a:srcRect/>
          <a:stretch/>
        </p:blipFill>
        <p:spPr>
          <a:xfrm>
            <a:off x="6955502" y="990002"/>
            <a:ext cx="2213642" cy="3163496"/>
          </a:xfrm>
          <a:prstGeom prst="rect">
            <a:avLst/>
          </a:prstGeom>
        </p:spPr>
      </p:pic>
      <p:pic>
        <p:nvPicPr>
          <p:cNvPr id="4" name="Picture 3" descr="Logo&#10;&#10;Description automatically generated">
            <a:extLst>
              <a:ext uri="{FF2B5EF4-FFF2-40B4-BE49-F238E27FC236}">
                <a16:creationId xmlns:a16="http://schemas.microsoft.com/office/drawing/2014/main" id="{6367E616-7E1A-4023-B823-1EDAA824E5D9}"/>
              </a:ext>
            </a:extLst>
          </p:cNvPr>
          <p:cNvPicPr>
            <a:picLocks noChangeAspect="1"/>
          </p:cNvPicPr>
          <p:nvPr/>
        </p:nvPicPr>
        <p:blipFill>
          <a:blip r:embed="rId4"/>
          <a:stretch>
            <a:fillRect/>
          </a:stretch>
        </p:blipFill>
        <p:spPr>
          <a:xfrm>
            <a:off x="6681002" y="4140308"/>
            <a:ext cx="2462998" cy="1004245"/>
          </a:xfrm>
          <a:prstGeom prst="rect">
            <a:avLst/>
          </a:prstGeom>
        </p:spPr>
      </p:pic>
    </p:spTree>
    <p:extLst>
      <p:ext uri="{BB962C8B-B14F-4D97-AF65-F5344CB8AC3E}">
        <p14:creationId xmlns:p14="http://schemas.microsoft.com/office/powerpoint/2010/main" val="83754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person, weapon&#10;&#10;Description automatically generated">
            <a:extLst>
              <a:ext uri="{FF2B5EF4-FFF2-40B4-BE49-F238E27FC236}">
                <a16:creationId xmlns:a16="http://schemas.microsoft.com/office/drawing/2014/main" id="{099E9B21-DE7B-4A2E-A52E-E7FF3C04D78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48725" y="2979729"/>
            <a:ext cx="3724291" cy="2163771"/>
          </a:xfrm>
          <a:prstGeom prst="rect">
            <a:avLst/>
          </a:prstGeom>
        </p:spPr>
      </p:pic>
      <p:sp>
        <p:nvSpPr>
          <p:cNvPr id="13" name="Slide Number Placeholder 12"/>
          <p:cNvSpPr>
            <a:spLocks noGrp="1"/>
          </p:cNvSpPr>
          <p:nvPr>
            <p:ph type="sldNum" sz="quarter" idx="12"/>
          </p:nvPr>
        </p:nvSpPr>
        <p:spPr/>
        <p:txBody>
          <a:bodyPr/>
          <a:lstStyle/>
          <a:p>
            <a:fld id="{F74F7B96-A387-7047-B103-9CADB6D89886}" type="slidenum">
              <a:rPr lang="en-US" smtClean="0"/>
              <a:t>3</a:t>
            </a:fld>
            <a:endParaRPr lang="en-US"/>
          </a:p>
        </p:txBody>
      </p:sp>
      <p:sp>
        <p:nvSpPr>
          <p:cNvPr id="10" name="Text Placeholder 9"/>
          <p:cNvSpPr>
            <a:spLocks noGrp="1"/>
          </p:cNvSpPr>
          <p:nvPr>
            <p:ph type="subTitle" idx="1"/>
          </p:nvPr>
        </p:nvSpPr>
        <p:spPr>
          <a:xfrm>
            <a:off x="4808538" y="1333499"/>
            <a:ext cx="3878261" cy="3152775"/>
          </a:xfrm>
        </p:spPr>
        <p:txBody>
          <a:bodyPr numCol="1" spcCol="450000">
            <a:noAutofit/>
          </a:bodyPr>
          <a:lstStyle/>
          <a:p>
            <a:pPr marL="0" indent="0">
              <a:lnSpc>
                <a:spcPts val="1540"/>
              </a:lnSpc>
              <a:spcBef>
                <a:spcPts val="0"/>
              </a:spcBef>
              <a:spcAft>
                <a:spcPts val="0"/>
              </a:spcAft>
              <a:buNone/>
              <a:tabLst>
                <a:tab pos="3857625" algn="r"/>
              </a:tabLst>
            </a:pPr>
            <a:r>
              <a:rPr lang="en-US" sz="1200" dirty="0">
                <a:solidFill>
                  <a:srgbClr val="000000"/>
                </a:solidFill>
              </a:rPr>
              <a:t>	</a:t>
            </a:r>
          </a:p>
        </p:txBody>
      </p:sp>
      <p:sp>
        <p:nvSpPr>
          <p:cNvPr id="8" name="Title 7"/>
          <p:cNvSpPr>
            <a:spLocks noGrp="1"/>
          </p:cNvSpPr>
          <p:nvPr>
            <p:ph type="ctrTitle"/>
          </p:nvPr>
        </p:nvSpPr>
        <p:spPr>
          <a:xfrm>
            <a:off x="269122" y="338634"/>
            <a:ext cx="8231187" cy="529272"/>
          </a:xfrm>
        </p:spPr>
        <p:txBody>
          <a:bodyPr>
            <a:normAutofit fontScale="90000"/>
          </a:bodyPr>
          <a:lstStyle/>
          <a:p>
            <a:r>
              <a:rPr lang="en-NZ" b="1" dirty="0">
                <a:solidFill>
                  <a:schemeClr val="accent2">
                    <a:lumMod val="75000"/>
                  </a:schemeClr>
                </a:solidFill>
              </a:rPr>
              <a:t>Why have workplace exposure standards changed? </a:t>
            </a:r>
            <a:endParaRPr lang="en-US" b="1" dirty="0">
              <a:solidFill>
                <a:schemeClr val="accent2">
                  <a:lumMod val="75000"/>
                </a:schemeClr>
              </a:solidFill>
            </a:endParaRPr>
          </a:p>
        </p:txBody>
      </p:sp>
      <p:sp>
        <p:nvSpPr>
          <p:cNvPr id="11" name="TextBox 10"/>
          <p:cNvSpPr txBox="1"/>
          <p:nvPr/>
        </p:nvSpPr>
        <p:spPr>
          <a:xfrm>
            <a:off x="269122" y="1288751"/>
            <a:ext cx="6799546" cy="3293209"/>
          </a:xfrm>
          <a:prstGeom prst="rect">
            <a:avLst/>
          </a:prstGeom>
          <a:noFill/>
        </p:spPr>
        <p:txBody>
          <a:bodyPr wrap="square" lIns="0" tIns="0" rIns="0" bIns="0" rtlCol="0">
            <a:spAutoFit/>
          </a:bodyPr>
          <a:lstStyle/>
          <a:p>
            <a:pPr fontAlgn="base"/>
            <a:r>
              <a:rPr lang="en-NZ" sz="1200" dirty="0"/>
              <a:t>WorkSafe have reviewed ongoing research that indicates that levels of exposure previously considered safe need to be reviewed downwards. </a:t>
            </a:r>
          </a:p>
          <a:p>
            <a:pPr fontAlgn="base"/>
            <a:endParaRPr lang="en-NZ" sz="1200" dirty="0"/>
          </a:p>
          <a:p>
            <a:pPr marL="285750" indent="-285750" fontAlgn="base">
              <a:buFont typeface="Wingdings" panose="05000000000000000000" pitchFamily="2" charset="2"/>
              <a:buChar char="Ø"/>
            </a:pPr>
            <a:r>
              <a:rPr lang="en-NZ" sz="1400" b="1" i="1" dirty="0"/>
              <a:t>All proposed changes are designed to produce a better health outcome workers.</a:t>
            </a:r>
          </a:p>
          <a:p>
            <a:pPr marL="285750" indent="-285750" fontAlgn="base">
              <a:buFont typeface="Wingdings" panose="05000000000000000000" pitchFamily="2" charset="2"/>
              <a:buChar char="Ø"/>
            </a:pPr>
            <a:endParaRPr lang="en-NZ" sz="1400" b="1" i="1" dirty="0"/>
          </a:p>
          <a:p>
            <a:pPr marL="285750" indent="-285750" fontAlgn="base">
              <a:buFont typeface="Wingdings" panose="05000000000000000000" pitchFamily="2" charset="2"/>
              <a:buChar char="Ø"/>
            </a:pPr>
            <a:r>
              <a:rPr lang="en-NZ" sz="1400" b="1" i="1" dirty="0"/>
              <a:t>These changes are part of the WorkSafe strategic plan to reduce workplace related illness.</a:t>
            </a:r>
          </a:p>
          <a:p>
            <a:pPr marL="171450" indent="-171450" fontAlgn="base">
              <a:buFont typeface="Wingdings" panose="05000000000000000000" pitchFamily="2" charset="2"/>
              <a:buChar char="Ø"/>
            </a:pPr>
            <a:endParaRPr lang="en-NZ" sz="1200" dirty="0"/>
          </a:p>
          <a:p>
            <a:pPr marL="285750" indent="-285750" fontAlgn="base">
              <a:buFont typeface="Arial" panose="020B0604020202020204" pitchFamily="34" charset="0"/>
              <a:buChar char="•"/>
            </a:pPr>
            <a:endParaRPr lang="en-NZ" sz="1200" dirty="0"/>
          </a:p>
          <a:p>
            <a:endParaRPr lang="en-NZ" sz="1200" dirty="0"/>
          </a:p>
          <a:p>
            <a:endParaRPr lang="en-NZ" sz="1200" dirty="0"/>
          </a:p>
          <a:p>
            <a:endParaRPr lang="en-NZ" sz="1200" dirty="0"/>
          </a:p>
          <a:p>
            <a:endParaRPr lang="en-NZ" sz="1200" dirty="0"/>
          </a:p>
          <a:p>
            <a:endParaRPr lang="en-NZ" sz="1200" dirty="0"/>
          </a:p>
          <a:p>
            <a:endParaRPr lang="en-NZ" sz="1200" dirty="0"/>
          </a:p>
          <a:p>
            <a:endParaRPr lang="en-NZ" sz="1200" dirty="0"/>
          </a:p>
        </p:txBody>
      </p:sp>
      <p:pic>
        <p:nvPicPr>
          <p:cNvPr id="6" name="Picture 5" descr="Logo&#10;&#10;Description automatically generated">
            <a:extLst>
              <a:ext uri="{FF2B5EF4-FFF2-40B4-BE49-F238E27FC236}">
                <a16:creationId xmlns:a16="http://schemas.microsoft.com/office/drawing/2014/main" id="{EE477EA9-93D3-49C9-A956-1E14A4AAF7F5}"/>
              </a:ext>
            </a:extLst>
          </p:cNvPr>
          <p:cNvPicPr>
            <a:picLocks noChangeAspect="1"/>
          </p:cNvPicPr>
          <p:nvPr/>
        </p:nvPicPr>
        <p:blipFill>
          <a:blip r:embed="rId5"/>
          <a:stretch>
            <a:fillRect/>
          </a:stretch>
        </p:blipFill>
        <p:spPr>
          <a:xfrm>
            <a:off x="6896431" y="4224061"/>
            <a:ext cx="2255003" cy="919439"/>
          </a:xfrm>
          <a:prstGeom prst="rect">
            <a:avLst/>
          </a:prstGeom>
        </p:spPr>
      </p:pic>
      <p:sp>
        <p:nvSpPr>
          <p:cNvPr id="4" name="TextBox 3">
            <a:extLst>
              <a:ext uri="{FF2B5EF4-FFF2-40B4-BE49-F238E27FC236}">
                <a16:creationId xmlns:a16="http://schemas.microsoft.com/office/drawing/2014/main" id="{2F3EE3F1-00F8-4D81-984F-4D343009C26F}"/>
              </a:ext>
            </a:extLst>
          </p:cNvPr>
          <p:cNvSpPr txBox="1"/>
          <p:nvPr/>
        </p:nvSpPr>
        <p:spPr>
          <a:xfrm>
            <a:off x="776362" y="5747726"/>
            <a:ext cx="4523874" cy="230832"/>
          </a:xfrm>
          <a:prstGeom prst="rect">
            <a:avLst/>
          </a:prstGeom>
          <a:noFill/>
        </p:spPr>
        <p:txBody>
          <a:bodyPr wrap="square" rtlCol="0">
            <a:spAutoFit/>
          </a:bodyPr>
          <a:lstStyle/>
          <a:p>
            <a:r>
              <a:rPr lang="en-NZ" sz="900">
                <a:hlinkClick r:id="rId4" tooltip="http://flickr.com/photos/nayukim/4162150602"/>
              </a:rPr>
              <a:t>This Photo</a:t>
            </a:r>
            <a:r>
              <a:rPr lang="en-NZ" sz="900"/>
              <a:t> by Unknown Author is licensed under </a:t>
            </a:r>
            <a:r>
              <a:rPr lang="en-NZ" sz="900">
                <a:hlinkClick r:id="rId6" tooltip="https://creativecommons.org/licenses/by/3.0/"/>
              </a:rPr>
              <a:t>CC BY</a:t>
            </a:r>
            <a:endParaRPr lang="en-NZ" sz="900"/>
          </a:p>
        </p:txBody>
      </p:sp>
    </p:spTree>
    <p:extLst>
      <p:ext uri="{BB962C8B-B14F-4D97-AF65-F5344CB8AC3E}">
        <p14:creationId xmlns:p14="http://schemas.microsoft.com/office/powerpoint/2010/main" val="74582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86AF63-6316-44C9-B3A5-FA426E5FE12C}"/>
              </a:ext>
            </a:extLst>
          </p:cNvPr>
          <p:cNvSpPr>
            <a:spLocks noGrp="1"/>
          </p:cNvSpPr>
          <p:nvPr>
            <p:ph type="sldNum" sz="quarter" idx="12"/>
          </p:nvPr>
        </p:nvSpPr>
        <p:spPr/>
        <p:txBody>
          <a:bodyPr/>
          <a:lstStyle/>
          <a:p>
            <a:fld id="{F74F7B96-A387-7047-B103-9CADB6D89886}" type="slidenum">
              <a:rPr lang="en-US" smtClean="0"/>
              <a:t>4</a:t>
            </a:fld>
            <a:endParaRPr lang="en-US"/>
          </a:p>
        </p:txBody>
      </p:sp>
      <p:sp>
        <p:nvSpPr>
          <p:cNvPr id="5" name="Title 4">
            <a:extLst>
              <a:ext uri="{FF2B5EF4-FFF2-40B4-BE49-F238E27FC236}">
                <a16:creationId xmlns:a16="http://schemas.microsoft.com/office/drawing/2014/main" id="{51BD4A08-F5C9-46DF-A106-3EB069B38C08}"/>
              </a:ext>
            </a:extLst>
          </p:cNvPr>
          <p:cNvSpPr>
            <a:spLocks noGrp="1"/>
          </p:cNvSpPr>
          <p:nvPr>
            <p:ph type="ctrTitle"/>
          </p:nvPr>
        </p:nvSpPr>
        <p:spPr/>
        <p:txBody>
          <a:bodyPr/>
          <a:lstStyle/>
          <a:p>
            <a:r>
              <a:rPr lang="en-NZ" b="1" dirty="0">
                <a:solidFill>
                  <a:schemeClr val="accent2">
                    <a:lumMod val="75000"/>
                  </a:schemeClr>
                </a:solidFill>
              </a:rPr>
              <a:t>Why we need to Monitor</a:t>
            </a:r>
          </a:p>
        </p:txBody>
      </p:sp>
      <p:sp>
        <p:nvSpPr>
          <p:cNvPr id="6" name="Content Placeholder 5">
            <a:extLst>
              <a:ext uri="{FF2B5EF4-FFF2-40B4-BE49-F238E27FC236}">
                <a16:creationId xmlns:a16="http://schemas.microsoft.com/office/drawing/2014/main" id="{E6D06DDD-CDFC-4F9F-9993-1F4B36D30039}"/>
              </a:ext>
            </a:extLst>
          </p:cNvPr>
          <p:cNvSpPr>
            <a:spLocks noGrp="1"/>
          </p:cNvSpPr>
          <p:nvPr>
            <p:ph sz="quarter" idx="13"/>
          </p:nvPr>
        </p:nvSpPr>
        <p:spPr>
          <a:xfrm>
            <a:off x="388704" y="1171684"/>
            <a:ext cx="8231189" cy="3133725"/>
          </a:xfrm>
        </p:spPr>
        <p:txBody>
          <a:bodyPr/>
          <a:lstStyle/>
          <a:p>
            <a:r>
              <a:rPr lang="en-NZ" sz="1400" b="1" dirty="0"/>
              <a:t>Section 36</a:t>
            </a:r>
            <a:r>
              <a:rPr lang="en-NZ" sz="1400" dirty="0"/>
              <a:t> of </a:t>
            </a:r>
            <a:r>
              <a:rPr lang="en-NZ" sz="1400" i="1" dirty="0"/>
              <a:t>Health and Safety At Work Act 2015</a:t>
            </a:r>
            <a:r>
              <a:rPr lang="en-NZ" sz="1400" dirty="0"/>
              <a:t> requires PCBUs to ensure worker health and safety ‘so far as is reasonably practicable’.</a:t>
            </a:r>
          </a:p>
          <a:p>
            <a:endParaRPr lang="en-NZ" sz="1400" dirty="0"/>
          </a:p>
          <a:p>
            <a:r>
              <a:rPr lang="en-NZ" sz="1400" b="1" dirty="0"/>
              <a:t>Regulation 30</a:t>
            </a:r>
            <a:r>
              <a:rPr lang="en-NZ" sz="1400" dirty="0"/>
              <a:t> of </a:t>
            </a:r>
            <a:r>
              <a:rPr lang="en-NZ" sz="1400" i="1" dirty="0"/>
              <a:t>Health and Safety at Work (General Risk and Workplace Management) Regulations 2016</a:t>
            </a:r>
            <a:r>
              <a:rPr lang="en-NZ" sz="1400" dirty="0"/>
              <a:t> requires a person in charge of a businesses or undertaking (PCBU) to conduct exposure monitoring to determine the concentration of a hazardous substance.</a:t>
            </a:r>
          </a:p>
          <a:p>
            <a:endParaRPr lang="en-NZ" sz="1400" dirty="0"/>
          </a:p>
          <a:p>
            <a:r>
              <a:rPr lang="en-NZ" sz="1400" b="1" dirty="0"/>
              <a:t>Regulation 32</a:t>
            </a:r>
            <a:r>
              <a:rPr lang="en-NZ" sz="1400" dirty="0"/>
              <a:t> of the </a:t>
            </a:r>
            <a:r>
              <a:rPr lang="en-NZ" sz="1400" i="1" dirty="0"/>
              <a:t>GRWM Regulations </a:t>
            </a:r>
            <a:r>
              <a:rPr lang="en-NZ" sz="1400" dirty="0"/>
              <a:t>also requires the PCBU to make the results of exposure monitoring available to any person in the workplace.</a:t>
            </a:r>
          </a:p>
          <a:p>
            <a:endParaRPr lang="en-NZ" sz="1400" dirty="0"/>
          </a:p>
          <a:p>
            <a:r>
              <a:rPr lang="en-NZ" sz="1800" b="1" dirty="0">
                <a:solidFill>
                  <a:schemeClr val="accent2">
                    <a:lumMod val="75000"/>
                  </a:schemeClr>
                </a:solidFill>
                <a:hlinkClick r:id="rId2">
                  <a:extLst>
                    <a:ext uri="{A12FA001-AC4F-418D-AE19-62706E023703}">
                      <ahyp:hlinkClr xmlns:ahyp="http://schemas.microsoft.com/office/drawing/2018/hyperlinkcolor" val="tx"/>
                    </a:ext>
                  </a:extLst>
                </a:hlinkClick>
              </a:rPr>
              <a:t>https://besafe.nz/wes-work-place-exposure-standards/</a:t>
            </a:r>
            <a:endParaRPr lang="en-NZ" sz="1800" b="1" dirty="0">
              <a:solidFill>
                <a:schemeClr val="accent2">
                  <a:lumMod val="75000"/>
                </a:schemeClr>
              </a:solidFill>
            </a:endParaRPr>
          </a:p>
          <a:p>
            <a:endParaRPr lang="en-NZ" dirty="0"/>
          </a:p>
        </p:txBody>
      </p:sp>
      <p:pic>
        <p:nvPicPr>
          <p:cNvPr id="7" name="Picture 6" descr="Logo&#10;&#10;Description automatically generated">
            <a:extLst>
              <a:ext uri="{FF2B5EF4-FFF2-40B4-BE49-F238E27FC236}">
                <a16:creationId xmlns:a16="http://schemas.microsoft.com/office/drawing/2014/main" id="{27FDEDDF-1227-4CB9-9347-BEE2CD821826}"/>
              </a:ext>
            </a:extLst>
          </p:cNvPr>
          <p:cNvPicPr>
            <a:picLocks noChangeAspect="1"/>
          </p:cNvPicPr>
          <p:nvPr/>
        </p:nvPicPr>
        <p:blipFill>
          <a:blip r:embed="rId3"/>
          <a:stretch>
            <a:fillRect/>
          </a:stretch>
        </p:blipFill>
        <p:spPr>
          <a:xfrm>
            <a:off x="6896431" y="4224061"/>
            <a:ext cx="2255003" cy="919439"/>
          </a:xfrm>
          <a:prstGeom prst="rect">
            <a:avLst/>
          </a:prstGeom>
        </p:spPr>
      </p:pic>
    </p:spTree>
    <p:extLst>
      <p:ext uri="{BB962C8B-B14F-4D97-AF65-F5344CB8AC3E}">
        <p14:creationId xmlns:p14="http://schemas.microsoft.com/office/powerpoint/2010/main" val="403992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4F7B96-A387-7047-B103-9CADB6D89886}" type="slidenum">
              <a:rPr lang="en-US" smtClean="0"/>
              <a:t>5</a:t>
            </a:fld>
            <a:endParaRPr lang="en-US"/>
          </a:p>
        </p:txBody>
      </p:sp>
      <p:sp>
        <p:nvSpPr>
          <p:cNvPr id="7" name="Title 6"/>
          <p:cNvSpPr>
            <a:spLocks noGrp="1"/>
          </p:cNvSpPr>
          <p:nvPr>
            <p:ph type="ctrTitle"/>
          </p:nvPr>
        </p:nvSpPr>
        <p:spPr>
          <a:xfrm>
            <a:off x="275139" y="131832"/>
            <a:ext cx="8231187" cy="529272"/>
          </a:xfrm>
        </p:spPr>
        <p:txBody>
          <a:bodyPr>
            <a:normAutofit/>
          </a:bodyPr>
          <a:lstStyle/>
          <a:p>
            <a:r>
              <a:rPr lang="en-NZ" b="1" dirty="0">
                <a:solidFill>
                  <a:schemeClr val="accent2">
                    <a:lumMod val="75000"/>
                  </a:schemeClr>
                </a:solidFill>
              </a:rPr>
              <a:t>Recent Changes </a:t>
            </a:r>
            <a:endParaRPr lang="en-US" b="1" dirty="0">
              <a:solidFill>
                <a:schemeClr val="accent2">
                  <a:lumMod val="75000"/>
                </a:schemeClr>
              </a:solidFill>
            </a:endParaRPr>
          </a:p>
        </p:txBody>
      </p:sp>
      <p:graphicFrame>
        <p:nvGraphicFramePr>
          <p:cNvPr id="14" name="Table 13">
            <a:extLst>
              <a:ext uri="{FF2B5EF4-FFF2-40B4-BE49-F238E27FC236}">
                <a16:creationId xmlns:a16="http://schemas.microsoft.com/office/drawing/2014/main" id="{BABB1962-F1CC-46DD-92D4-56299588BD77}"/>
              </a:ext>
            </a:extLst>
          </p:cNvPr>
          <p:cNvGraphicFramePr>
            <a:graphicFrameLocks noGrp="1"/>
          </p:cNvGraphicFramePr>
          <p:nvPr>
            <p:extLst>
              <p:ext uri="{D42A27DB-BD31-4B8C-83A1-F6EECF244321}">
                <p14:modId xmlns:p14="http://schemas.microsoft.com/office/powerpoint/2010/main" val="2509363018"/>
              </p:ext>
            </p:extLst>
          </p:nvPr>
        </p:nvGraphicFramePr>
        <p:xfrm>
          <a:off x="409074" y="775090"/>
          <a:ext cx="8277725" cy="3527960"/>
        </p:xfrm>
        <a:graphic>
          <a:graphicData uri="http://schemas.openxmlformats.org/drawingml/2006/table">
            <a:tbl>
              <a:tblPr firstRow="1" bandRow="1">
                <a:tableStyleId>{5940675A-B579-460E-94D1-54222C63F5DA}</a:tableStyleId>
              </a:tblPr>
              <a:tblGrid>
                <a:gridCol w="3861173">
                  <a:extLst>
                    <a:ext uri="{9D8B030D-6E8A-4147-A177-3AD203B41FA5}">
                      <a16:colId xmlns:a16="http://schemas.microsoft.com/office/drawing/2014/main" val="841462947"/>
                    </a:ext>
                  </a:extLst>
                </a:gridCol>
                <a:gridCol w="1691640">
                  <a:extLst>
                    <a:ext uri="{9D8B030D-6E8A-4147-A177-3AD203B41FA5}">
                      <a16:colId xmlns:a16="http://schemas.microsoft.com/office/drawing/2014/main" val="1969661717"/>
                    </a:ext>
                  </a:extLst>
                </a:gridCol>
                <a:gridCol w="1453896">
                  <a:extLst>
                    <a:ext uri="{9D8B030D-6E8A-4147-A177-3AD203B41FA5}">
                      <a16:colId xmlns:a16="http://schemas.microsoft.com/office/drawing/2014/main" val="2024380120"/>
                    </a:ext>
                  </a:extLst>
                </a:gridCol>
                <a:gridCol w="1271016">
                  <a:extLst>
                    <a:ext uri="{9D8B030D-6E8A-4147-A177-3AD203B41FA5}">
                      <a16:colId xmlns:a16="http://schemas.microsoft.com/office/drawing/2014/main" val="2475943663"/>
                    </a:ext>
                  </a:extLst>
                </a:gridCol>
              </a:tblGrid>
              <a:tr h="356181">
                <a:tc>
                  <a:txBody>
                    <a:bodyPr/>
                    <a:lstStyle/>
                    <a:p>
                      <a:pPr algn="ctr"/>
                      <a:r>
                        <a:rPr lang="en-NZ" sz="1200" b="0" dirty="0">
                          <a:solidFill>
                            <a:schemeClr val="tx1"/>
                          </a:solidFill>
                        </a:rPr>
                        <a:t>Substance</a:t>
                      </a:r>
                    </a:p>
                  </a:txBody>
                  <a:tcPr anchor="ctr">
                    <a:solidFill>
                      <a:schemeClr val="bg1"/>
                    </a:solidFill>
                  </a:tcPr>
                </a:tc>
                <a:tc>
                  <a:txBody>
                    <a:bodyPr/>
                    <a:lstStyle/>
                    <a:p>
                      <a:pPr algn="ctr"/>
                      <a:r>
                        <a:rPr lang="en-NZ" sz="1200" b="0" dirty="0">
                          <a:solidFill>
                            <a:schemeClr val="tx1"/>
                          </a:solidFill>
                        </a:rPr>
                        <a:t>Previous</a:t>
                      </a:r>
                      <a:br>
                        <a:rPr lang="en-NZ" sz="1200" b="0" dirty="0">
                          <a:solidFill>
                            <a:schemeClr val="tx1"/>
                          </a:solidFill>
                        </a:rPr>
                      </a:br>
                      <a:r>
                        <a:rPr lang="en-NZ" sz="800" b="0" dirty="0">
                          <a:solidFill>
                            <a:schemeClr val="tx1"/>
                          </a:solidFill>
                        </a:rPr>
                        <a:t>TWA 8HR</a:t>
                      </a:r>
                    </a:p>
                  </a:txBody>
                  <a:tcPr anchor="ctr">
                    <a:solidFill>
                      <a:schemeClr val="bg1"/>
                    </a:solidFill>
                  </a:tcPr>
                </a:tc>
                <a:tc>
                  <a:txBody>
                    <a:bodyPr/>
                    <a:lstStyle/>
                    <a:p>
                      <a:pPr algn="ctr"/>
                      <a:r>
                        <a:rPr lang="en-NZ" sz="1200" b="0" dirty="0">
                          <a:solidFill>
                            <a:schemeClr val="tx1"/>
                          </a:solidFill>
                        </a:rPr>
                        <a:t>Current</a:t>
                      </a:r>
                      <a:br>
                        <a:rPr lang="en-NZ" sz="1200" b="0" dirty="0">
                          <a:solidFill>
                            <a:schemeClr val="tx1"/>
                          </a:solidFill>
                        </a:rPr>
                      </a:br>
                      <a:r>
                        <a:rPr lang="en-NZ" sz="800" b="0" dirty="0">
                          <a:solidFill>
                            <a:schemeClr val="tx1"/>
                          </a:solidFill>
                        </a:rPr>
                        <a:t>TWA 8HR</a:t>
                      </a:r>
                    </a:p>
                  </a:txBody>
                  <a:tcPr anchor="ctr">
                    <a:solidFill>
                      <a:schemeClr val="bg1"/>
                    </a:solidFill>
                  </a:tcPr>
                </a:tc>
                <a:tc>
                  <a:txBody>
                    <a:bodyPr/>
                    <a:lstStyle/>
                    <a:p>
                      <a:pPr algn="ctr"/>
                      <a:r>
                        <a:rPr lang="en-NZ" sz="1200" b="0" dirty="0">
                          <a:solidFill>
                            <a:schemeClr val="tx1"/>
                          </a:solidFill>
                        </a:rPr>
                        <a:t>% change</a:t>
                      </a:r>
                    </a:p>
                  </a:txBody>
                  <a:tcPr anchor="ctr">
                    <a:solidFill>
                      <a:schemeClr val="bg1"/>
                    </a:solidFill>
                  </a:tcPr>
                </a:tc>
                <a:extLst>
                  <a:ext uri="{0D108BD9-81ED-4DB2-BD59-A6C34878D82A}">
                    <a16:rowId xmlns:a16="http://schemas.microsoft.com/office/drawing/2014/main" val="568599808"/>
                  </a:ext>
                </a:extLst>
              </a:tr>
              <a:tr h="316760">
                <a:tc>
                  <a:txBody>
                    <a:bodyPr/>
                    <a:lstStyle/>
                    <a:p>
                      <a:pPr algn="l"/>
                      <a:r>
                        <a:rPr lang="en-NZ" sz="1200" b="0" dirty="0">
                          <a:solidFill>
                            <a:schemeClr val="bg1"/>
                          </a:solidFill>
                        </a:rPr>
                        <a:t>Zinc Oxide (respirable dust)</a:t>
                      </a:r>
                    </a:p>
                  </a:txBody>
                  <a:tcPr anchor="ctr">
                    <a:solidFill>
                      <a:schemeClr val="accent1"/>
                    </a:solidFill>
                  </a:tcPr>
                </a:tc>
                <a:tc>
                  <a:txBody>
                    <a:bodyPr/>
                    <a:lstStyle/>
                    <a:p>
                      <a:pPr algn="ctr"/>
                      <a:r>
                        <a:rPr lang="en-NZ" sz="1200" dirty="0">
                          <a:solidFill>
                            <a:schemeClr val="bg1"/>
                          </a:solidFill>
                        </a:rPr>
                        <a:t>10mg/m3 </a:t>
                      </a:r>
                      <a:endParaRPr lang="en-NZ" sz="1200" b="0" dirty="0">
                        <a:solidFill>
                          <a:schemeClr val="bg1"/>
                        </a:solidFill>
                      </a:endParaRPr>
                    </a:p>
                  </a:txBody>
                  <a:tcPr anchor="ctr">
                    <a:solidFill>
                      <a:schemeClr val="accent1"/>
                    </a:solidFill>
                  </a:tcPr>
                </a:tc>
                <a:tc>
                  <a:txBody>
                    <a:bodyPr/>
                    <a:lstStyle/>
                    <a:p>
                      <a:pPr algn="ctr"/>
                      <a:r>
                        <a:rPr lang="en-NZ" sz="1200" dirty="0">
                          <a:solidFill>
                            <a:schemeClr val="bg1"/>
                          </a:solidFill>
                        </a:rPr>
                        <a:t>0.1mg/m3 </a:t>
                      </a:r>
                      <a:endParaRPr lang="en-NZ" sz="1200" b="0" dirty="0">
                        <a:solidFill>
                          <a:schemeClr val="bg1"/>
                        </a:solidFill>
                      </a:endParaRPr>
                    </a:p>
                  </a:txBody>
                  <a:tcPr anchor="ctr">
                    <a:solidFill>
                      <a:schemeClr val="accent1"/>
                    </a:solidFill>
                  </a:tcPr>
                </a:tc>
                <a:tc>
                  <a:txBody>
                    <a:bodyPr/>
                    <a:lstStyle/>
                    <a:p>
                      <a:pPr algn="ctr"/>
                      <a:r>
                        <a:rPr lang="en-NZ" sz="1200" b="0" dirty="0">
                          <a:solidFill>
                            <a:schemeClr val="bg1"/>
                          </a:solidFill>
                        </a:rPr>
                        <a:t>-99%</a:t>
                      </a:r>
                    </a:p>
                  </a:txBody>
                  <a:tcPr anchor="ctr">
                    <a:solidFill>
                      <a:schemeClr val="accent1"/>
                    </a:solidFill>
                  </a:tcPr>
                </a:tc>
                <a:extLst>
                  <a:ext uri="{0D108BD9-81ED-4DB2-BD59-A6C34878D82A}">
                    <a16:rowId xmlns:a16="http://schemas.microsoft.com/office/drawing/2014/main" val="3833090316"/>
                  </a:ext>
                </a:extLst>
              </a:tr>
              <a:tr h="316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Copper (respirable dust)</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dirty="0">
                          <a:solidFill>
                            <a:schemeClr val="bg1"/>
                          </a:solidFill>
                        </a:rPr>
                        <a:t>NEW</a:t>
                      </a:r>
                      <a:endParaRPr lang="en-NZ" sz="1200" b="0" dirty="0">
                        <a:solidFill>
                          <a:schemeClr val="bg1"/>
                        </a:solidFill>
                      </a:endParaRP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dirty="0">
                          <a:solidFill>
                            <a:schemeClr val="bg1"/>
                          </a:solidFill>
                        </a:rPr>
                        <a:t>0.01mg/m3</a:t>
                      </a:r>
                      <a:endParaRPr lang="en-NZ" sz="1200" b="0" dirty="0">
                        <a:solidFill>
                          <a:schemeClr val="bg1"/>
                        </a:solidFill>
                      </a:endParaRP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NEW</a:t>
                      </a:r>
                    </a:p>
                  </a:txBody>
                  <a:tcPr anchor="ctr">
                    <a:solidFill>
                      <a:schemeClr val="accent1"/>
                    </a:solidFill>
                  </a:tcPr>
                </a:tc>
                <a:extLst>
                  <a:ext uri="{0D108BD9-81ED-4DB2-BD59-A6C34878D82A}">
                    <a16:rowId xmlns:a16="http://schemas.microsoft.com/office/drawing/2014/main" val="3374469295"/>
                  </a:ext>
                </a:extLst>
              </a:tr>
              <a:tr h="316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Chromium VI compounds</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dirty="0">
                          <a:solidFill>
                            <a:schemeClr val="bg1"/>
                          </a:solidFill>
                        </a:rPr>
                        <a:t>0.01mg/m3</a:t>
                      </a:r>
                      <a:endParaRPr lang="en-NZ" sz="1200" b="0" dirty="0">
                        <a:solidFill>
                          <a:schemeClr val="bg1"/>
                        </a:solidFill>
                      </a:endParaRP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0.00002mg/m3</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-99.8%</a:t>
                      </a:r>
                    </a:p>
                  </a:txBody>
                  <a:tcPr anchor="ctr">
                    <a:solidFill>
                      <a:schemeClr val="accent1"/>
                    </a:solidFill>
                  </a:tcPr>
                </a:tc>
                <a:extLst>
                  <a:ext uri="{0D108BD9-81ED-4DB2-BD59-A6C34878D82A}">
                    <a16:rowId xmlns:a16="http://schemas.microsoft.com/office/drawing/2014/main" val="1239108117"/>
                  </a:ext>
                </a:extLst>
              </a:tr>
              <a:tr h="316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Synthetic Mineral Fibres (non carcinogenic) (inhalable dust)</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5mg/m3</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dirty="0">
                          <a:solidFill>
                            <a:schemeClr val="bg1"/>
                          </a:solidFill>
                        </a:rPr>
                        <a:t>2mg/m3 </a:t>
                      </a:r>
                      <a:endParaRPr lang="en-NZ" sz="1200" b="0" dirty="0">
                        <a:solidFill>
                          <a:schemeClr val="bg1"/>
                        </a:solidFill>
                      </a:endParaRP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-60%</a:t>
                      </a:r>
                    </a:p>
                  </a:txBody>
                  <a:tcPr anchor="ctr">
                    <a:solidFill>
                      <a:schemeClr val="accent1"/>
                    </a:solidFill>
                  </a:tcPr>
                </a:tc>
                <a:extLst>
                  <a:ext uri="{0D108BD9-81ED-4DB2-BD59-A6C34878D82A}">
                    <a16:rowId xmlns:a16="http://schemas.microsoft.com/office/drawing/2014/main" val="750409898"/>
                  </a:ext>
                </a:extLst>
              </a:tr>
              <a:tr h="316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Synthetic Mineral Fibres (carcinogenic) (inhalable dust)</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NEW</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0.3f/l</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NEW</a:t>
                      </a:r>
                    </a:p>
                  </a:txBody>
                  <a:tcPr anchor="ctr">
                    <a:solidFill>
                      <a:schemeClr val="accent1"/>
                    </a:solidFill>
                  </a:tcPr>
                </a:tc>
                <a:extLst>
                  <a:ext uri="{0D108BD9-81ED-4DB2-BD59-A6C34878D82A}">
                    <a16:rowId xmlns:a16="http://schemas.microsoft.com/office/drawing/2014/main" val="3020797342"/>
                  </a:ext>
                </a:extLst>
              </a:tr>
              <a:tr h="316760">
                <a:tc>
                  <a:txBody>
                    <a:bodyPr/>
                    <a:lstStyle/>
                    <a:p>
                      <a:pPr algn="l"/>
                      <a:r>
                        <a:rPr lang="en-GB" sz="1200" b="0" dirty="0">
                          <a:solidFill>
                            <a:schemeClr val="bg1"/>
                          </a:solidFill>
                        </a:rPr>
                        <a:t>R</a:t>
                      </a:r>
                      <a:r>
                        <a:rPr lang="en-NZ" sz="1200" b="0" dirty="0" err="1">
                          <a:solidFill>
                            <a:schemeClr val="bg1"/>
                          </a:solidFill>
                        </a:rPr>
                        <a:t>espirable</a:t>
                      </a:r>
                      <a:r>
                        <a:rPr lang="en-NZ" sz="1200" b="0" dirty="0">
                          <a:solidFill>
                            <a:schemeClr val="bg1"/>
                          </a:solidFill>
                        </a:rPr>
                        <a:t> Crystalline Silica</a:t>
                      </a:r>
                    </a:p>
                  </a:txBody>
                  <a:tcPr anchor="ctr">
                    <a:solidFill>
                      <a:srgbClr val="85C5DE"/>
                    </a:solidFill>
                  </a:tcPr>
                </a:tc>
                <a:tc>
                  <a:txBody>
                    <a:bodyPr/>
                    <a:lstStyle/>
                    <a:p>
                      <a:pPr algn="ctr"/>
                      <a:r>
                        <a:rPr lang="en-NZ" sz="1200" kern="1200" dirty="0">
                          <a:solidFill>
                            <a:schemeClr val="bg1"/>
                          </a:solidFill>
                          <a:latin typeface="+mn-lt"/>
                          <a:ea typeface="+mn-ea"/>
                          <a:cs typeface="+mn-cs"/>
                        </a:rPr>
                        <a:t>0.05 mg/m3 </a:t>
                      </a:r>
                      <a:endParaRPr lang="en-NZ" sz="1200" b="0" dirty="0">
                        <a:solidFill>
                          <a:schemeClr val="bg1"/>
                        </a:solidFill>
                      </a:endParaRPr>
                    </a:p>
                  </a:txBody>
                  <a:tcPr anchor="ctr">
                    <a:solidFill>
                      <a:srgbClr val="85C5DE"/>
                    </a:solidFill>
                  </a:tcPr>
                </a:tc>
                <a:tc>
                  <a:txBody>
                    <a:bodyPr/>
                    <a:lstStyle/>
                    <a:p>
                      <a:pPr algn="ctr"/>
                      <a:r>
                        <a:rPr lang="en-NZ" sz="1200" kern="1200" dirty="0">
                          <a:solidFill>
                            <a:schemeClr val="bg1"/>
                          </a:solidFill>
                          <a:latin typeface="+mn-lt"/>
                          <a:ea typeface="+mn-ea"/>
                          <a:cs typeface="+mn-cs"/>
                        </a:rPr>
                        <a:t>0.001mg/m3 </a:t>
                      </a:r>
                      <a:endParaRPr lang="en-NZ" sz="1200" b="0" dirty="0">
                        <a:solidFill>
                          <a:schemeClr val="bg1"/>
                        </a:solidFill>
                      </a:endParaRPr>
                    </a:p>
                  </a:txBody>
                  <a:tcPr anchor="ctr">
                    <a:solidFill>
                      <a:srgbClr val="85C5DE"/>
                    </a:solidFill>
                  </a:tcPr>
                </a:tc>
                <a:tc>
                  <a:txBody>
                    <a:bodyPr/>
                    <a:lstStyle/>
                    <a:p>
                      <a:pPr algn="ctr"/>
                      <a:r>
                        <a:rPr lang="en-NZ" sz="1200" b="0" dirty="0">
                          <a:solidFill>
                            <a:schemeClr val="bg1"/>
                          </a:solidFill>
                        </a:rPr>
                        <a:t>-98%</a:t>
                      </a:r>
                    </a:p>
                  </a:txBody>
                  <a:tcPr anchor="ctr">
                    <a:solidFill>
                      <a:srgbClr val="85C5DE"/>
                    </a:solidFill>
                  </a:tcPr>
                </a:tc>
                <a:extLst>
                  <a:ext uri="{0D108BD9-81ED-4DB2-BD59-A6C34878D82A}">
                    <a16:rowId xmlns:a16="http://schemas.microsoft.com/office/drawing/2014/main" val="4048376564"/>
                  </a:ext>
                </a:extLst>
              </a:tr>
              <a:tr h="316760">
                <a:tc>
                  <a:txBody>
                    <a:bodyPr/>
                    <a:lstStyle/>
                    <a:p>
                      <a:pPr algn="l"/>
                      <a:r>
                        <a:rPr lang="en-NZ" sz="1200" b="0" dirty="0">
                          <a:solidFill>
                            <a:schemeClr val="bg1"/>
                          </a:solidFill>
                        </a:rPr>
                        <a:t>Benzene</a:t>
                      </a:r>
                    </a:p>
                  </a:txBody>
                  <a:tcPr anchor="ctr">
                    <a:solidFill>
                      <a:srgbClr val="85C5DE"/>
                    </a:solidFill>
                  </a:tcPr>
                </a:tc>
                <a:tc>
                  <a:txBody>
                    <a:bodyPr/>
                    <a:lstStyle/>
                    <a:p>
                      <a:pPr algn="ctr"/>
                      <a:r>
                        <a:rPr lang="en-NZ" sz="1200" dirty="0">
                          <a:solidFill>
                            <a:schemeClr val="bg1"/>
                          </a:solidFill>
                        </a:rPr>
                        <a:t>1ppm +skin notation </a:t>
                      </a:r>
                      <a:endParaRPr lang="en-NZ" sz="1200" b="0" dirty="0">
                        <a:solidFill>
                          <a:schemeClr val="bg1"/>
                        </a:solidFill>
                      </a:endParaRPr>
                    </a:p>
                  </a:txBody>
                  <a:tcPr anchor="ctr">
                    <a:solidFill>
                      <a:srgbClr val="85C5DE"/>
                    </a:solidFill>
                  </a:tcPr>
                </a:tc>
                <a:tc>
                  <a:txBody>
                    <a:bodyPr/>
                    <a:lstStyle/>
                    <a:p>
                      <a:pPr algn="ctr"/>
                      <a:r>
                        <a:rPr lang="en-NZ" sz="1200" dirty="0">
                          <a:solidFill>
                            <a:schemeClr val="bg1"/>
                          </a:solidFill>
                        </a:rPr>
                        <a:t>0.05ppm </a:t>
                      </a:r>
                      <a:endParaRPr lang="en-NZ" sz="1200" b="0" dirty="0">
                        <a:solidFill>
                          <a:schemeClr val="bg1"/>
                        </a:solidFill>
                      </a:endParaRPr>
                    </a:p>
                  </a:txBody>
                  <a:tcPr anchor="ctr">
                    <a:solidFill>
                      <a:srgbClr val="85C5DE"/>
                    </a:solidFill>
                  </a:tcPr>
                </a:tc>
                <a:tc>
                  <a:txBody>
                    <a:bodyPr/>
                    <a:lstStyle/>
                    <a:p>
                      <a:pPr algn="ctr"/>
                      <a:r>
                        <a:rPr lang="en-NZ" sz="1200" b="0" dirty="0">
                          <a:solidFill>
                            <a:schemeClr val="bg1"/>
                          </a:solidFill>
                        </a:rPr>
                        <a:t>-95%</a:t>
                      </a:r>
                    </a:p>
                  </a:txBody>
                  <a:tcPr anchor="ctr">
                    <a:solidFill>
                      <a:srgbClr val="85C5DE"/>
                    </a:solidFill>
                  </a:tcPr>
                </a:tc>
                <a:extLst>
                  <a:ext uri="{0D108BD9-81ED-4DB2-BD59-A6C34878D82A}">
                    <a16:rowId xmlns:a16="http://schemas.microsoft.com/office/drawing/2014/main" val="2820893523"/>
                  </a:ext>
                </a:extLst>
              </a:tr>
              <a:tr h="316760">
                <a:tc>
                  <a:txBody>
                    <a:bodyPr/>
                    <a:lstStyle/>
                    <a:p>
                      <a:pPr algn="l"/>
                      <a:r>
                        <a:rPr lang="en-NZ" sz="1200" b="0" dirty="0">
                          <a:solidFill>
                            <a:schemeClr val="bg1"/>
                          </a:solidFill>
                        </a:rPr>
                        <a:t>Cadmium and Compounds (Cr)</a:t>
                      </a:r>
                    </a:p>
                  </a:txBody>
                  <a:tcPr anchor="ctr">
                    <a:solidFill>
                      <a:srgbClr val="85C5D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dirty="0">
                          <a:solidFill>
                            <a:schemeClr val="bg1"/>
                          </a:solidFill>
                        </a:rPr>
                        <a:t>0.01mg/m3 </a:t>
                      </a:r>
                    </a:p>
                  </a:txBody>
                  <a:tcPr anchor="ctr">
                    <a:solidFill>
                      <a:srgbClr val="85C5DE"/>
                    </a:solidFill>
                  </a:tcPr>
                </a:tc>
                <a:tc>
                  <a:txBody>
                    <a:bodyPr/>
                    <a:lstStyle/>
                    <a:p>
                      <a:pPr algn="ctr"/>
                      <a:r>
                        <a:rPr lang="en-NZ" sz="1200" dirty="0">
                          <a:solidFill>
                            <a:schemeClr val="bg1"/>
                          </a:solidFill>
                        </a:rPr>
                        <a:t>0.004 mg/m3 </a:t>
                      </a:r>
                      <a:endParaRPr lang="en-NZ" sz="1200" b="0" dirty="0">
                        <a:solidFill>
                          <a:schemeClr val="bg1"/>
                        </a:solidFill>
                      </a:endParaRPr>
                    </a:p>
                  </a:txBody>
                  <a:tcPr anchor="ctr">
                    <a:solidFill>
                      <a:srgbClr val="85C5DE"/>
                    </a:solidFill>
                  </a:tcPr>
                </a:tc>
                <a:tc>
                  <a:txBody>
                    <a:bodyPr/>
                    <a:lstStyle/>
                    <a:p>
                      <a:pPr algn="ctr"/>
                      <a:r>
                        <a:rPr lang="en-NZ" sz="1200" b="0" dirty="0">
                          <a:solidFill>
                            <a:schemeClr val="bg1"/>
                          </a:solidFill>
                        </a:rPr>
                        <a:t>-60%</a:t>
                      </a:r>
                    </a:p>
                  </a:txBody>
                  <a:tcPr anchor="ctr">
                    <a:solidFill>
                      <a:srgbClr val="85C5DE"/>
                    </a:solidFill>
                  </a:tcPr>
                </a:tc>
                <a:extLst>
                  <a:ext uri="{0D108BD9-81ED-4DB2-BD59-A6C34878D82A}">
                    <a16:rowId xmlns:a16="http://schemas.microsoft.com/office/drawing/2014/main" val="323626703"/>
                  </a:ext>
                </a:extLst>
              </a:tr>
              <a:tr h="316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Formaldehyde</a:t>
                      </a:r>
                    </a:p>
                  </a:txBody>
                  <a:tcPr anchor="ctr">
                    <a:solidFill>
                      <a:srgbClr val="85C5D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dirty="0">
                          <a:solidFill>
                            <a:schemeClr val="bg1"/>
                          </a:solidFill>
                        </a:rPr>
                        <a:t>0.5ppm </a:t>
                      </a:r>
                      <a:endParaRPr lang="en-NZ" sz="1200" b="0" dirty="0">
                        <a:solidFill>
                          <a:schemeClr val="bg1"/>
                        </a:solidFill>
                      </a:endParaRPr>
                    </a:p>
                  </a:txBody>
                  <a:tcPr anchor="ctr">
                    <a:solidFill>
                      <a:srgbClr val="85C5D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Ceiling limit 1ppm</a:t>
                      </a:r>
                    </a:p>
                  </a:txBody>
                  <a:tcPr anchor="ctr">
                    <a:solidFill>
                      <a:srgbClr val="85C5D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NZ" sz="1200" b="0" dirty="0">
                        <a:solidFill>
                          <a:schemeClr val="bg1"/>
                        </a:solidFill>
                      </a:endParaRPr>
                    </a:p>
                  </a:txBody>
                  <a:tcPr anchor="ctr">
                    <a:solidFill>
                      <a:srgbClr val="85C5DE"/>
                    </a:solidFill>
                  </a:tcPr>
                </a:tc>
                <a:extLst>
                  <a:ext uri="{0D108BD9-81ED-4DB2-BD59-A6C34878D82A}">
                    <a16:rowId xmlns:a16="http://schemas.microsoft.com/office/drawing/2014/main" val="167412738"/>
                  </a:ext>
                </a:extLst>
              </a:tr>
            </a:tbl>
          </a:graphicData>
        </a:graphic>
      </p:graphicFrame>
      <p:pic>
        <p:nvPicPr>
          <p:cNvPr id="5" name="Picture 4" descr="Logo&#10;&#10;Description automatically generated">
            <a:extLst>
              <a:ext uri="{FF2B5EF4-FFF2-40B4-BE49-F238E27FC236}">
                <a16:creationId xmlns:a16="http://schemas.microsoft.com/office/drawing/2014/main" id="{5EC5E7A5-266E-4A66-BB11-6445BB128998}"/>
              </a:ext>
            </a:extLst>
          </p:cNvPr>
          <p:cNvPicPr>
            <a:picLocks noChangeAspect="1"/>
          </p:cNvPicPr>
          <p:nvPr/>
        </p:nvPicPr>
        <p:blipFill>
          <a:blip r:embed="rId3"/>
          <a:stretch>
            <a:fillRect/>
          </a:stretch>
        </p:blipFill>
        <p:spPr>
          <a:xfrm>
            <a:off x="7090475" y="4303050"/>
            <a:ext cx="2061275" cy="840450"/>
          </a:xfrm>
          <a:prstGeom prst="rect">
            <a:avLst/>
          </a:prstGeom>
        </p:spPr>
      </p:pic>
    </p:spTree>
    <p:extLst>
      <p:ext uri="{BB962C8B-B14F-4D97-AF65-F5344CB8AC3E}">
        <p14:creationId xmlns:p14="http://schemas.microsoft.com/office/powerpoint/2010/main" val="186703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27500" y="4531022"/>
            <a:ext cx="512504" cy="273844"/>
          </a:xfrm>
        </p:spPr>
        <p:txBody>
          <a:bodyPr/>
          <a:lstStyle/>
          <a:p>
            <a:fld id="{F74F7B96-A387-7047-B103-9CADB6D89886}" type="slidenum">
              <a:rPr lang="en-US" smtClean="0"/>
              <a:t>6</a:t>
            </a:fld>
            <a:endParaRPr lang="en-US"/>
          </a:p>
        </p:txBody>
      </p:sp>
      <p:sp>
        <p:nvSpPr>
          <p:cNvPr id="7" name="Title 6"/>
          <p:cNvSpPr>
            <a:spLocks noGrp="1"/>
          </p:cNvSpPr>
          <p:nvPr>
            <p:ph type="ctrTitle"/>
          </p:nvPr>
        </p:nvSpPr>
        <p:spPr>
          <a:xfrm>
            <a:off x="69013" y="264636"/>
            <a:ext cx="8231187" cy="529272"/>
          </a:xfrm>
        </p:spPr>
        <p:txBody>
          <a:bodyPr>
            <a:normAutofit fontScale="90000"/>
          </a:bodyPr>
          <a:lstStyle/>
          <a:p>
            <a:r>
              <a:rPr lang="en-NZ" b="1" dirty="0">
                <a:solidFill>
                  <a:schemeClr val="accent2">
                    <a:lumMod val="75000"/>
                  </a:schemeClr>
                </a:solidFill>
              </a:rPr>
              <a:t>Processes where workplace exposure </a:t>
            </a:r>
            <a:br>
              <a:rPr lang="en-NZ" b="1" dirty="0">
                <a:solidFill>
                  <a:schemeClr val="accent2">
                    <a:lumMod val="75000"/>
                  </a:schemeClr>
                </a:solidFill>
              </a:rPr>
            </a:br>
            <a:r>
              <a:rPr lang="en-NZ" b="1" dirty="0">
                <a:solidFill>
                  <a:schemeClr val="accent2">
                    <a:lumMod val="75000"/>
                  </a:schemeClr>
                </a:solidFill>
              </a:rPr>
              <a:t>levels have dropped- requiring increased controls</a:t>
            </a:r>
            <a:br>
              <a:rPr lang="en-NZ" dirty="0"/>
            </a:br>
            <a:endParaRPr lang="en-US" dirty="0"/>
          </a:p>
        </p:txBody>
      </p:sp>
      <p:graphicFrame>
        <p:nvGraphicFramePr>
          <p:cNvPr id="14" name="Table 13">
            <a:extLst>
              <a:ext uri="{FF2B5EF4-FFF2-40B4-BE49-F238E27FC236}">
                <a16:creationId xmlns:a16="http://schemas.microsoft.com/office/drawing/2014/main" id="{BABB1962-F1CC-46DD-92D4-56299588BD77}"/>
              </a:ext>
            </a:extLst>
          </p:cNvPr>
          <p:cNvGraphicFramePr>
            <a:graphicFrameLocks noGrp="1"/>
          </p:cNvGraphicFramePr>
          <p:nvPr>
            <p:extLst>
              <p:ext uri="{D42A27DB-BD31-4B8C-83A1-F6EECF244321}">
                <p14:modId xmlns:p14="http://schemas.microsoft.com/office/powerpoint/2010/main" val="2436047043"/>
              </p:ext>
            </p:extLst>
          </p:nvPr>
        </p:nvGraphicFramePr>
        <p:xfrm>
          <a:off x="449263" y="1153885"/>
          <a:ext cx="8292401" cy="3294921"/>
        </p:xfrm>
        <a:graphic>
          <a:graphicData uri="http://schemas.openxmlformats.org/drawingml/2006/table">
            <a:tbl>
              <a:tblPr firstRow="1" bandRow="1">
                <a:tableStyleId>{5940675A-B579-460E-94D1-54222C63F5DA}</a:tableStyleId>
              </a:tblPr>
              <a:tblGrid>
                <a:gridCol w="1902051">
                  <a:extLst>
                    <a:ext uri="{9D8B030D-6E8A-4147-A177-3AD203B41FA5}">
                      <a16:colId xmlns:a16="http://schemas.microsoft.com/office/drawing/2014/main" val="841462947"/>
                    </a:ext>
                  </a:extLst>
                </a:gridCol>
                <a:gridCol w="6390350">
                  <a:extLst>
                    <a:ext uri="{9D8B030D-6E8A-4147-A177-3AD203B41FA5}">
                      <a16:colId xmlns:a16="http://schemas.microsoft.com/office/drawing/2014/main" val="1969661717"/>
                    </a:ext>
                  </a:extLst>
                </a:gridCol>
              </a:tblGrid>
              <a:tr h="597809">
                <a:tc>
                  <a:txBody>
                    <a:bodyPr/>
                    <a:lstStyle/>
                    <a:p>
                      <a:pPr algn="l"/>
                      <a:r>
                        <a:rPr lang="en-NZ" sz="1200" b="0" dirty="0">
                          <a:solidFill>
                            <a:schemeClr val="bg1"/>
                          </a:solidFill>
                        </a:rPr>
                        <a:t>Benzene</a:t>
                      </a:r>
                    </a:p>
                  </a:txBody>
                  <a:tcPr anchor="ctr">
                    <a:solidFill>
                      <a:schemeClr val="accent1"/>
                    </a:solidFill>
                  </a:tcPr>
                </a:tc>
                <a:tc>
                  <a:txBody>
                    <a:bodyPr/>
                    <a:lstStyle/>
                    <a:p>
                      <a:pPr algn="ctr"/>
                      <a:r>
                        <a:rPr lang="en-US" sz="1100" b="0" i="0" kern="1200" dirty="0">
                          <a:solidFill>
                            <a:schemeClr val="tx1"/>
                          </a:solidFill>
                          <a:effectLst/>
                          <a:latin typeface="+mn-lt"/>
                          <a:ea typeface="+mn-ea"/>
                          <a:cs typeface="+mn-cs"/>
                        </a:rPr>
                        <a:t>Naturally found in crude oil, and in some types of lubricants, rubbers, dyes, detergents, drugs, explosives and </a:t>
                      </a:r>
                      <a:r>
                        <a:rPr lang="en-US" sz="1100" b="0" i="0" u="none" kern="1200" dirty="0">
                          <a:solidFill>
                            <a:schemeClr val="tx1"/>
                          </a:solidFill>
                          <a:effectLst/>
                          <a:latin typeface="+mn-lt"/>
                          <a:ea typeface="+mn-ea"/>
                          <a:cs typeface="+mn-cs"/>
                        </a:rPr>
                        <a:t>pesticides</a:t>
                      </a:r>
                      <a:endParaRPr lang="en-NZ" sz="1100" b="0" u="none" dirty="0">
                        <a:solidFill>
                          <a:schemeClr val="tx1"/>
                        </a:solidFill>
                      </a:endParaRPr>
                    </a:p>
                  </a:txBody>
                  <a:tcPr anchor="ctr">
                    <a:noFill/>
                  </a:tcPr>
                </a:tc>
                <a:extLst>
                  <a:ext uri="{0D108BD9-81ED-4DB2-BD59-A6C34878D82A}">
                    <a16:rowId xmlns:a16="http://schemas.microsoft.com/office/drawing/2014/main" val="3833090316"/>
                  </a:ext>
                </a:extLst>
              </a:tr>
              <a:tr h="5978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Chromium VI compounds</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tx1"/>
                          </a:solidFill>
                        </a:rPr>
                        <a:t>Stainless steel welding, buffing/grinding/welding</a:t>
                      </a:r>
                    </a:p>
                  </a:txBody>
                  <a:tcPr anchor="ctr">
                    <a:noFill/>
                  </a:tcPr>
                </a:tc>
                <a:extLst>
                  <a:ext uri="{0D108BD9-81ED-4DB2-BD59-A6C34878D82A}">
                    <a16:rowId xmlns:a16="http://schemas.microsoft.com/office/drawing/2014/main" val="1239108117"/>
                  </a:ext>
                </a:extLst>
              </a:tr>
              <a:tr h="6785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Synthetic Mineral Fibres (non carcinogenic) </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tx1"/>
                          </a:solidFill>
                        </a:rPr>
                        <a:t>Pipe insulation (rock wool)- common across construction and manufacturing industries.</a:t>
                      </a:r>
                    </a:p>
                  </a:txBody>
                  <a:tcPr anchor="ctr">
                    <a:noFill/>
                  </a:tcPr>
                </a:tc>
                <a:extLst>
                  <a:ext uri="{0D108BD9-81ED-4DB2-BD59-A6C34878D82A}">
                    <a16:rowId xmlns:a16="http://schemas.microsoft.com/office/drawing/2014/main" val="750409898"/>
                  </a:ext>
                </a:extLst>
              </a:tr>
              <a:tr h="4826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dirty="0">
                          <a:solidFill>
                            <a:schemeClr val="bg1"/>
                          </a:solidFill>
                        </a:rPr>
                        <a:t>Synthetic Mineral Fibres (carcinogenic) </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NZ" sz="1200" b="0"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NZ" sz="1200" b="0" dirty="0">
                          <a:solidFill>
                            <a:schemeClr val="tx1"/>
                          </a:solidFill>
                        </a:rPr>
                        <a:t>Pipe insulation (rock wool), refractory ceramic fibre (RCF) products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NZ" sz="1200" b="0"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NZ" sz="1200" b="0" dirty="0">
                        <a:solidFill>
                          <a:schemeClr val="tx1"/>
                        </a:solidFill>
                      </a:endParaRPr>
                    </a:p>
                  </a:txBody>
                  <a:tcPr anchor="ctr">
                    <a:noFill/>
                  </a:tcPr>
                </a:tc>
                <a:extLst>
                  <a:ext uri="{0D108BD9-81ED-4DB2-BD59-A6C34878D82A}">
                    <a16:rowId xmlns:a16="http://schemas.microsoft.com/office/drawing/2014/main" val="3020797342"/>
                  </a:ext>
                </a:extLst>
              </a:tr>
              <a:tr h="5978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dirty="0">
                          <a:solidFill>
                            <a:schemeClr val="bg1"/>
                          </a:solidFill>
                        </a:rPr>
                        <a:t>Respirable Crystalline Silica</a:t>
                      </a:r>
                      <a:endParaRPr lang="en-NZ" sz="1200" b="0" dirty="0">
                        <a:solidFill>
                          <a:schemeClr val="bg1"/>
                        </a:solidFill>
                      </a:endParaRP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Manufactured stone benchtops, some concrete products</a:t>
                      </a:r>
                      <a:endParaRPr lang="en-NZ" sz="1200" b="0" dirty="0">
                        <a:solidFill>
                          <a:schemeClr val="tx1"/>
                        </a:solidFill>
                      </a:endParaRPr>
                    </a:p>
                  </a:txBody>
                  <a:tcPr anchor="ctr">
                    <a:noFill/>
                  </a:tcPr>
                </a:tc>
                <a:extLst>
                  <a:ext uri="{0D108BD9-81ED-4DB2-BD59-A6C34878D82A}">
                    <a16:rowId xmlns:a16="http://schemas.microsoft.com/office/drawing/2014/main" val="4262341103"/>
                  </a:ext>
                </a:extLst>
              </a:tr>
            </a:tbl>
          </a:graphicData>
        </a:graphic>
      </p:graphicFrame>
      <p:pic>
        <p:nvPicPr>
          <p:cNvPr id="2" name="Picture 1">
            <a:extLst>
              <a:ext uri="{FF2B5EF4-FFF2-40B4-BE49-F238E27FC236}">
                <a16:creationId xmlns:a16="http://schemas.microsoft.com/office/drawing/2014/main" id="{1710C452-0840-4614-B4CE-F59DAD0DB908}"/>
              </a:ext>
            </a:extLst>
          </p:cNvPr>
          <p:cNvPicPr>
            <a:picLocks noChangeAspect="1"/>
          </p:cNvPicPr>
          <p:nvPr/>
        </p:nvPicPr>
        <p:blipFill>
          <a:blip r:embed="rId3"/>
          <a:stretch>
            <a:fillRect/>
          </a:stretch>
        </p:blipFill>
        <p:spPr>
          <a:xfrm>
            <a:off x="7325058" y="185947"/>
            <a:ext cx="1416606" cy="909381"/>
          </a:xfrm>
          <a:prstGeom prst="rect">
            <a:avLst/>
          </a:prstGeom>
        </p:spPr>
      </p:pic>
      <p:pic>
        <p:nvPicPr>
          <p:cNvPr id="6" name="Picture 5" descr="Logo&#10;&#10;Description automatically generated">
            <a:extLst>
              <a:ext uri="{FF2B5EF4-FFF2-40B4-BE49-F238E27FC236}">
                <a16:creationId xmlns:a16="http://schemas.microsoft.com/office/drawing/2014/main" id="{87E9A5D7-BF48-45AC-9259-673D469DDB3F}"/>
              </a:ext>
            </a:extLst>
          </p:cNvPr>
          <p:cNvPicPr>
            <a:picLocks noChangeAspect="1"/>
          </p:cNvPicPr>
          <p:nvPr/>
        </p:nvPicPr>
        <p:blipFill>
          <a:blip r:embed="rId4"/>
          <a:stretch>
            <a:fillRect/>
          </a:stretch>
        </p:blipFill>
        <p:spPr>
          <a:xfrm>
            <a:off x="7105973" y="4303050"/>
            <a:ext cx="2061275" cy="840450"/>
          </a:xfrm>
          <a:prstGeom prst="rect">
            <a:avLst/>
          </a:prstGeom>
        </p:spPr>
      </p:pic>
    </p:spTree>
    <p:extLst>
      <p:ext uri="{BB962C8B-B14F-4D97-AF65-F5344CB8AC3E}">
        <p14:creationId xmlns:p14="http://schemas.microsoft.com/office/powerpoint/2010/main" val="74260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C5326-CD46-4DF7-8BF8-C8FACF2B457A}"/>
              </a:ext>
            </a:extLst>
          </p:cNvPr>
          <p:cNvSpPr>
            <a:spLocks noGrp="1"/>
          </p:cNvSpPr>
          <p:nvPr>
            <p:ph type="sldNum" sz="quarter" idx="12"/>
          </p:nvPr>
        </p:nvSpPr>
        <p:spPr/>
        <p:txBody>
          <a:bodyPr/>
          <a:lstStyle/>
          <a:p>
            <a:fld id="{F74F7B96-A387-7047-B103-9CADB6D89886}" type="slidenum">
              <a:rPr lang="en-US" smtClean="0"/>
              <a:t>7</a:t>
            </a:fld>
            <a:endParaRPr lang="en-US"/>
          </a:p>
        </p:txBody>
      </p:sp>
      <p:sp>
        <p:nvSpPr>
          <p:cNvPr id="5" name="Title 4">
            <a:extLst>
              <a:ext uri="{FF2B5EF4-FFF2-40B4-BE49-F238E27FC236}">
                <a16:creationId xmlns:a16="http://schemas.microsoft.com/office/drawing/2014/main" id="{D2FD1FAE-F21B-4A4F-B46B-42AA461F2E2A}"/>
              </a:ext>
            </a:extLst>
          </p:cNvPr>
          <p:cNvSpPr>
            <a:spLocks noGrp="1"/>
          </p:cNvSpPr>
          <p:nvPr>
            <p:ph type="ctrTitle"/>
          </p:nvPr>
        </p:nvSpPr>
        <p:spPr>
          <a:xfrm>
            <a:off x="263107" y="239482"/>
            <a:ext cx="8231187" cy="529272"/>
          </a:xfrm>
        </p:spPr>
        <p:txBody>
          <a:bodyPr/>
          <a:lstStyle/>
          <a:p>
            <a:r>
              <a:rPr lang="en-NZ" b="1" dirty="0">
                <a:solidFill>
                  <a:schemeClr val="accent2">
                    <a:lumMod val="75000"/>
                  </a:schemeClr>
                </a:solidFill>
              </a:rPr>
              <a:t>Chromium VI Compounds</a:t>
            </a:r>
          </a:p>
        </p:txBody>
      </p:sp>
      <p:graphicFrame>
        <p:nvGraphicFramePr>
          <p:cNvPr id="7" name="Table 7">
            <a:extLst>
              <a:ext uri="{FF2B5EF4-FFF2-40B4-BE49-F238E27FC236}">
                <a16:creationId xmlns:a16="http://schemas.microsoft.com/office/drawing/2014/main" id="{3BBA4EB4-5D8B-4C7B-B71C-84EB332844FD}"/>
              </a:ext>
            </a:extLst>
          </p:cNvPr>
          <p:cNvGraphicFramePr>
            <a:graphicFrameLocks noGrp="1"/>
          </p:cNvGraphicFramePr>
          <p:nvPr>
            <p:ph sz="quarter" idx="13"/>
            <p:extLst>
              <p:ext uri="{D42A27DB-BD31-4B8C-83A1-F6EECF244321}">
                <p14:modId xmlns:p14="http://schemas.microsoft.com/office/powerpoint/2010/main" val="1475597043"/>
              </p:ext>
            </p:extLst>
          </p:nvPr>
        </p:nvGraphicFramePr>
        <p:xfrm>
          <a:off x="373317" y="1041654"/>
          <a:ext cx="6155500" cy="3505200"/>
        </p:xfrm>
        <a:graphic>
          <a:graphicData uri="http://schemas.openxmlformats.org/drawingml/2006/table">
            <a:tbl>
              <a:tblPr firstRow="1" bandRow="1">
                <a:tableStyleId>{5940675A-B579-460E-94D1-54222C63F5DA}</a:tableStyleId>
              </a:tblPr>
              <a:tblGrid>
                <a:gridCol w="2278443">
                  <a:extLst>
                    <a:ext uri="{9D8B030D-6E8A-4147-A177-3AD203B41FA5}">
                      <a16:colId xmlns:a16="http://schemas.microsoft.com/office/drawing/2014/main" val="2909399091"/>
                    </a:ext>
                  </a:extLst>
                </a:gridCol>
                <a:gridCol w="820416">
                  <a:extLst>
                    <a:ext uri="{9D8B030D-6E8A-4147-A177-3AD203B41FA5}">
                      <a16:colId xmlns:a16="http://schemas.microsoft.com/office/drawing/2014/main" val="2847966586"/>
                    </a:ext>
                  </a:extLst>
                </a:gridCol>
                <a:gridCol w="3056641">
                  <a:extLst>
                    <a:ext uri="{9D8B030D-6E8A-4147-A177-3AD203B41FA5}">
                      <a16:colId xmlns:a16="http://schemas.microsoft.com/office/drawing/2014/main" val="1209730656"/>
                    </a:ext>
                  </a:extLst>
                </a:gridCol>
              </a:tblGrid>
              <a:tr h="247650">
                <a:tc gridSpan="2">
                  <a:txBody>
                    <a:bodyPr/>
                    <a:lstStyle/>
                    <a:p>
                      <a:pPr marL="0" lvl="0" indent="0" algn="l" defTabSz="914400">
                        <a:spcAft>
                          <a:spcPts val="0"/>
                        </a:spcAft>
                        <a:defRPr/>
                      </a:pPr>
                      <a:r>
                        <a:rPr lang="en-NZ" sz="1200" b="1" dirty="0"/>
                        <a:t>Previous WES</a:t>
                      </a:r>
                    </a:p>
                  </a:txBody>
                  <a:tcPr/>
                </a:tc>
                <a:tc hMerge="1">
                  <a:txBody>
                    <a:bodyPr/>
                    <a:lstStyle/>
                    <a:p>
                      <a:pPr marL="0" lvl="0" indent="0" algn="l" defTabSz="914400">
                        <a:spcAft>
                          <a:spcPts val="0"/>
                        </a:spcAft>
                        <a:defRPr/>
                      </a:pPr>
                      <a:endParaRPr lang="en-NZ" sz="1200" dirty="0"/>
                    </a:p>
                  </a:txBody>
                  <a:tcPr/>
                </a:tc>
                <a:tc>
                  <a:txBody>
                    <a:bodyPr/>
                    <a:lstStyle/>
                    <a:p>
                      <a:r>
                        <a:rPr lang="en-NZ" sz="1200" b="1" dirty="0"/>
                        <a:t>Current WES</a:t>
                      </a:r>
                    </a:p>
                  </a:txBody>
                  <a:tcPr/>
                </a:tc>
                <a:extLst>
                  <a:ext uri="{0D108BD9-81ED-4DB2-BD59-A6C34878D82A}">
                    <a16:rowId xmlns:a16="http://schemas.microsoft.com/office/drawing/2014/main" val="2582035870"/>
                  </a:ext>
                </a:extLst>
              </a:tr>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dirty="0"/>
                        <a:t>WES-TWA 8hr TWA  </a:t>
                      </a:r>
                      <a:r>
                        <a:rPr lang="en-NZ" sz="1200" dirty="0">
                          <a:solidFill>
                            <a:srgbClr val="FF0000"/>
                          </a:solidFill>
                        </a:rPr>
                        <a:t>0.01mg/m3 (</a:t>
                      </a:r>
                      <a:r>
                        <a:rPr lang="en-NZ" sz="1200" dirty="0"/>
                        <a:t>inhalable)</a:t>
                      </a:r>
                      <a:br>
                        <a:rPr lang="en-NZ" sz="1200" dirty="0"/>
                      </a:br>
                      <a:r>
                        <a:rPr lang="en-NZ" sz="1200" dirty="0"/>
                        <a:t>BEI -30 </a:t>
                      </a:r>
                      <a:r>
                        <a:rPr lang="el-GR" sz="1200" dirty="0"/>
                        <a:t>μ</a:t>
                      </a:r>
                      <a:r>
                        <a:rPr lang="en-NZ" sz="1200" dirty="0"/>
                        <a:t>g total chromium/L of urine (end of shift at end of work week)</a:t>
                      </a: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dirty="0"/>
                        <a:t>WES-TWA for all chromium(VI) compounds of </a:t>
                      </a:r>
                      <a:r>
                        <a:rPr lang="en-NZ" sz="1200" dirty="0">
                          <a:solidFill>
                            <a:srgbClr val="FF0000"/>
                          </a:solidFill>
                        </a:rPr>
                        <a:t>0.00002mg/m3</a:t>
                      </a:r>
                      <a:r>
                        <a:rPr lang="en-NZ" sz="1200" dirty="0"/>
                        <a:t>, as Cr(VI) (inhalable)</a:t>
                      </a:r>
                    </a:p>
                  </a:txBody>
                  <a:tcPr/>
                </a:tc>
                <a:extLst>
                  <a:ext uri="{0D108BD9-81ED-4DB2-BD59-A6C34878D82A}">
                    <a16:rowId xmlns:a16="http://schemas.microsoft.com/office/drawing/2014/main" val="2104723712"/>
                  </a:ext>
                </a:extLst>
              </a:tr>
              <a:tr h="241200">
                <a:tc gridSpan="3">
                  <a:txBody>
                    <a:bodyPr/>
                    <a:lstStyle/>
                    <a:p>
                      <a:r>
                        <a:rPr lang="en-NZ" sz="1400" b="1" dirty="0"/>
                        <a:t>Impact to businesses</a:t>
                      </a:r>
                      <a:endParaRPr lang="en-NZ" sz="1400" b="1" dirty="0">
                        <a:solidFill>
                          <a:schemeClr val="bg1"/>
                        </a:solidFill>
                      </a:endParaRPr>
                    </a:p>
                  </a:txBody>
                  <a:tcPr>
                    <a:solidFill>
                      <a:schemeClr val="accent1"/>
                    </a:solidFill>
                  </a:tcPr>
                </a:tc>
                <a:tc hMerge="1">
                  <a:txBody>
                    <a:bodyPr/>
                    <a:lstStyle/>
                    <a:p>
                      <a:endParaRPr lang="en-NZ"/>
                    </a:p>
                  </a:txBody>
                  <a:tcPr/>
                </a:tc>
                <a:tc hMerge="1">
                  <a:txBody>
                    <a:bodyPr/>
                    <a:lstStyle/>
                    <a:p>
                      <a:endParaRPr lang="en-NZ" dirty="0"/>
                    </a:p>
                  </a:txBody>
                  <a:tcPr/>
                </a:tc>
                <a:extLst>
                  <a:ext uri="{0D108BD9-81ED-4DB2-BD59-A6C34878D82A}">
                    <a16:rowId xmlns:a16="http://schemas.microsoft.com/office/drawing/2014/main" val="1356086181"/>
                  </a:ext>
                </a:extLst>
              </a:tr>
              <a:tr h="741680">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NZ" sz="1200" dirty="0"/>
                        <a:t>Common stainless steel contains  </a:t>
                      </a:r>
                    </a:p>
                    <a:p>
                      <a:pPr marL="0" marR="0" lvl="0" indent="0" algn="ctr" defTabSz="457200" rtl="0" eaLnBrk="1" fontAlgn="t" latinLnBrk="0" hangingPunct="1">
                        <a:lnSpc>
                          <a:spcPct val="100000"/>
                        </a:lnSpc>
                        <a:spcBef>
                          <a:spcPts val="0"/>
                        </a:spcBef>
                        <a:spcAft>
                          <a:spcPts val="0"/>
                        </a:spcAft>
                        <a:buClrTx/>
                        <a:buSzTx/>
                        <a:buFontTx/>
                        <a:buNone/>
                        <a:tabLst/>
                        <a:defRPr/>
                      </a:pPr>
                      <a:r>
                        <a:rPr lang="en-NZ" sz="2000" dirty="0"/>
                        <a:t>18%</a:t>
                      </a:r>
                      <a:r>
                        <a:rPr lang="en-NZ" sz="2000" b="1" kern="1200" dirty="0">
                          <a:solidFill>
                            <a:schemeClr val="tx1"/>
                          </a:solidFill>
                          <a:latin typeface="+mn-lt"/>
                          <a:ea typeface="+mn-ea"/>
                          <a:cs typeface="+mn-cs"/>
                        </a:rPr>
                        <a:t> </a:t>
                      </a:r>
                      <a:r>
                        <a:rPr lang="en-NZ" sz="2000" dirty="0"/>
                        <a:t>Chromium</a:t>
                      </a:r>
                    </a:p>
                  </a:txBody>
                  <a:tcPr/>
                </a:tc>
                <a:tc rowSpan="3"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b="1" dirty="0"/>
                    </a:p>
                    <a:p>
                      <a:pPr marL="0" lvl="0" indent="0" defTabSz="914400">
                        <a:spcAft>
                          <a:spcPts val="0"/>
                        </a:spcAft>
                        <a:defRPr/>
                      </a:pPr>
                      <a:r>
                        <a:rPr lang="en-NZ" sz="1200" dirty="0"/>
                        <a:t>Review controls around stainless steel welding and grinding. </a:t>
                      </a:r>
                    </a:p>
                    <a:p>
                      <a:pPr marL="0" lvl="0" indent="0" defTabSz="914400">
                        <a:spcAft>
                          <a:spcPts val="0"/>
                        </a:spcAft>
                        <a:defRPr/>
                      </a:pPr>
                      <a:r>
                        <a:rPr lang="en-NZ" sz="1200" dirty="0"/>
                        <a:t>On tool extraction, work methods </a:t>
                      </a:r>
                      <a:r>
                        <a:rPr lang="en-NZ" sz="1200" dirty="0" err="1"/>
                        <a:t>eg</a:t>
                      </a:r>
                      <a:r>
                        <a:rPr lang="en-NZ" sz="1200" dirty="0"/>
                        <a:t> working out of fume plume, PPE and personal mounted fume extraction.</a:t>
                      </a:r>
                    </a:p>
                    <a:p>
                      <a:pPr marL="0" lvl="0" indent="0" defTabSz="914400">
                        <a:spcAft>
                          <a:spcPts val="0"/>
                        </a:spcAft>
                        <a:defRPr/>
                      </a:pPr>
                      <a:r>
                        <a:rPr lang="en-NZ" sz="1200" dirty="0"/>
                        <a:t>Occupational hygiene measurement of environment pre and post controls.</a:t>
                      </a:r>
                    </a:p>
                    <a:p>
                      <a:pPr marL="0" lvl="0" indent="0" defTabSz="914400">
                        <a:spcAft>
                          <a:spcPts val="0"/>
                        </a:spcAft>
                        <a:defRPr/>
                      </a:pPr>
                      <a:r>
                        <a:rPr lang="en-NZ" sz="1200" dirty="0"/>
                        <a:t>Health monitoring for all personnel who work with Chromium as part of their jobs.</a:t>
                      </a:r>
                    </a:p>
                    <a:p>
                      <a:pPr marL="0" lvl="0" indent="0" defTabSz="914400">
                        <a:spcAft>
                          <a:spcPts val="0"/>
                        </a:spcAft>
                        <a:defRPr/>
                      </a:pPr>
                      <a:endParaRPr lang="en-NZ" sz="1200" dirty="0"/>
                    </a:p>
                  </a:txBody>
                  <a:tcPr/>
                </a:tc>
                <a:tc rowSpan="3"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dirty="0"/>
                    </a:p>
                  </a:txBody>
                  <a:tcPr/>
                </a:tc>
                <a:extLst>
                  <a:ext uri="{0D108BD9-81ED-4DB2-BD59-A6C34878D82A}">
                    <a16:rowId xmlns:a16="http://schemas.microsoft.com/office/drawing/2014/main" val="4151430268"/>
                  </a:ext>
                </a:extLst>
              </a:tr>
              <a:tr h="370840">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NZ" sz="1200" dirty="0"/>
                        <a:t>Stainless steels all contain Chromium</a:t>
                      </a:r>
                    </a:p>
                    <a:p>
                      <a:pPr marL="0" marR="0" lvl="0" indent="0" algn="l" defTabSz="457200" rtl="0" eaLnBrk="1" fontAlgn="t" latinLnBrk="0" hangingPunct="1">
                        <a:lnSpc>
                          <a:spcPct val="100000"/>
                        </a:lnSpc>
                        <a:spcBef>
                          <a:spcPts val="0"/>
                        </a:spcBef>
                        <a:spcAft>
                          <a:spcPts val="0"/>
                        </a:spcAft>
                        <a:buClrTx/>
                        <a:buSzTx/>
                        <a:buFontTx/>
                        <a:buNone/>
                        <a:tabLst/>
                        <a:defRPr/>
                      </a:pPr>
                      <a:r>
                        <a:rPr lang="en-NZ" sz="1200" dirty="0"/>
                        <a:t>Stainless steel welding rods and wires contain Chromium</a:t>
                      </a:r>
                    </a:p>
                    <a:p>
                      <a:pPr marL="0" marR="0" lvl="0" indent="0" algn="l" defTabSz="457200" rtl="0" eaLnBrk="1" fontAlgn="t" latinLnBrk="0" hangingPunct="1">
                        <a:lnSpc>
                          <a:spcPct val="100000"/>
                        </a:lnSpc>
                        <a:spcBef>
                          <a:spcPts val="0"/>
                        </a:spcBef>
                        <a:spcAft>
                          <a:spcPts val="0"/>
                        </a:spcAft>
                        <a:buClrTx/>
                        <a:buSzTx/>
                        <a:buFontTx/>
                        <a:buNone/>
                        <a:tabLst/>
                        <a:defRPr/>
                      </a:pPr>
                      <a:endParaRPr lang="en-NZ" sz="1200" dirty="0"/>
                    </a:p>
                  </a:txBody>
                  <a:tcPr/>
                </a:tc>
                <a:tc gridSpan="2" vMerge="1">
                  <a:txBody>
                    <a:bodyPr/>
                    <a:lstStyle/>
                    <a:p>
                      <a:endParaRPr lang="en-NZ" dirty="0"/>
                    </a:p>
                  </a:txBody>
                  <a:tcPr/>
                </a:tc>
                <a:tc hMerge="1" vMerge="1">
                  <a:txBody>
                    <a:bodyPr/>
                    <a:lstStyle/>
                    <a:p>
                      <a:endParaRPr lang="en-NZ" dirty="0"/>
                    </a:p>
                  </a:txBody>
                  <a:tcPr/>
                </a:tc>
                <a:extLst>
                  <a:ext uri="{0D108BD9-81ED-4DB2-BD59-A6C34878D82A}">
                    <a16:rowId xmlns:a16="http://schemas.microsoft.com/office/drawing/2014/main" val="2402116598"/>
                  </a:ext>
                </a:extLst>
              </a:tr>
              <a:tr h="370840">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1200" dirty="0"/>
                        <a:t>Welding, grinding stainless produces Chromium fumes</a:t>
                      </a:r>
                      <a:endParaRPr lang="en-NZ" sz="1200" dirty="0"/>
                    </a:p>
                  </a:txBody>
                  <a:tcPr/>
                </a:tc>
                <a:tc gridSpan="2" vMerge="1">
                  <a:txBody>
                    <a:bodyPr/>
                    <a:lstStyle/>
                    <a:p>
                      <a:pPr marL="0" lvl="0" indent="0" defTabSz="914400">
                        <a:spcAft>
                          <a:spcPts val="0"/>
                        </a:spcAft>
                        <a:defRPr/>
                      </a:pPr>
                      <a:endParaRPr lang="en-NZ" sz="1200" dirty="0"/>
                    </a:p>
                  </a:txBody>
                  <a:tcPr/>
                </a:tc>
                <a:tc hMerge="1" vMerge="1">
                  <a:txBody>
                    <a:bodyPr/>
                    <a:lstStyle/>
                    <a:p>
                      <a:endParaRPr lang="en-NZ"/>
                    </a:p>
                  </a:txBody>
                  <a:tcPr/>
                </a:tc>
                <a:extLst>
                  <a:ext uri="{0D108BD9-81ED-4DB2-BD59-A6C34878D82A}">
                    <a16:rowId xmlns:a16="http://schemas.microsoft.com/office/drawing/2014/main" val="825419778"/>
                  </a:ext>
                </a:extLst>
              </a:tr>
            </a:tbl>
          </a:graphicData>
        </a:graphic>
      </p:graphicFrame>
      <p:sp>
        <p:nvSpPr>
          <p:cNvPr id="2" name="Rectangle 1">
            <a:extLst>
              <a:ext uri="{FF2B5EF4-FFF2-40B4-BE49-F238E27FC236}">
                <a16:creationId xmlns:a16="http://schemas.microsoft.com/office/drawing/2014/main" id="{9EA26C12-0176-4918-AB31-7768A4B08A08}"/>
              </a:ext>
            </a:extLst>
          </p:cNvPr>
          <p:cNvSpPr/>
          <p:nvPr/>
        </p:nvSpPr>
        <p:spPr>
          <a:xfrm>
            <a:off x="6805349" y="768754"/>
            <a:ext cx="2029342" cy="1569660"/>
          </a:xfrm>
          <a:prstGeom prst="rect">
            <a:avLst/>
          </a:prstGeom>
        </p:spPr>
        <p:txBody>
          <a:bodyPr wrap="square">
            <a:spAutoFit/>
          </a:bodyPr>
          <a:lstStyle/>
          <a:p>
            <a:pPr lvl="0" algn="ctr">
              <a:defRPr/>
            </a:pPr>
            <a:r>
              <a:rPr lang="en-NZ" sz="2400" b="1" dirty="0"/>
              <a:t>0.01mg/m3 </a:t>
            </a:r>
          </a:p>
          <a:p>
            <a:pPr lvl="0" algn="ctr">
              <a:defRPr/>
            </a:pPr>
            <a:r>
              <a:rPr lang="en-NZ" sz="2400" b="1" dirty="0"/>
              <a:t>to 0.00002 mg/m3 is a</a:t>
            </a:r>
          </a:p>
          <a:p>
            <a:pPr lvl="0" algn="ctr">
              <a:defRPr/>
            </a:pPr>
            <a:r>
              <a:rPr lang="en-NZ" sz="2400" b="1" dirty="0">
                <a:solidFill>
                  <a:schemeClr val="accent1"/>
                </a:solidFill>
              </a:rPr>
              <a:t>-99.8% </a:t>
            </a:r>
            <a:r>
              <a:rPr lang="en-NZ" sz="2400" b="1" dirty="0"/>
              <a:t>change </a:t>
            </a:r>
          </a:p>
        </p:txBody>
      </p:sp>
      <p:sp>
        <p:nvSpPr>
          <p:cNvPr id="4" name="Rectangle 3">
            <a:extLst>
              <a:ext uri="{FF2B5EF4-FFF2-40B4-BE49-F238E27FC236}">
                <a16:creationId xmlns:a16="http://schemas.microsoft.com/office/drawing/2014/main" id="{7F60A326-703D-4FFF-A7B8-8D8F38F5F332}"/>
              </a:ext>
            </a:extLst>
          </p:cNvPr>
          <p:cNvSpPr/>
          <p:nvPr/>
        </p:nvSpPr>
        <p:spPr>
          <a:xfrm>
            <a:off x="6823637" y="2660632"/>
            <a:ext cx="2137483" cy="1384995"/>
          </a:xfrm>
          <a:prstGeom prst="rect">
            <a:avLst/>
          </a:prstGeom>
        </p:spPr>
        <p:txBody>
          <a:bodyPr wrap="square">
            <a:spAutoFit/>
          </a:bodyPr>
          <a:lstStyle/>
          <a:p>
            <a:r>
              <a:rPr lang="en-NZ" sz="1400" dirty="0"/>
              <a:t>Chromium (VI) </a:t>
            </a:r>
          </a:p>
          <a:p>
            <a:r>
              <a:rPr lang="en-NZ" sz="1400" dirty="0"/>
              <a:t>compounds are carcinogenic to humans (Group 1) </a:t>
            </a:r>
            <a:r>
              <a:rPr lang="en-NZ" sz="1400" i="1" dirty="0"/>
              <a:t>(International Agency for Research on Cancer).</a:t>
            </a:r>
          </a:p>
        </p:txBody>
      </p:sp>
      <p:pic>
        <p:nvPicPr>
          <p:cNvPr id="8" name="Picture 7" descr="Logo&#10;&#10;Description automatically generated">
            <a:extLst>
              <a:ext uri="{FF2B5EF4-FFF2-40B4-BE49-F238E27FC236}">
                <a16:creationId xmlns:a16="http://schemas.microsoft.com/office/drawing/2014/main" id="{B1D6E5C1-442B-47E6-AA85-2384A66403BB}"/>
              </a:ext>
            </a:extLst>
          </p:cNvPr>
          <p:cNvPicPr>
            <a:picLocks noChangeAspect="1"/>
          </p:cNvPicPr>
          <p:nvPr/>
        </p:nvPicPr>
        <p:blipFill>
          <a:blip r:embed="rId3"/>
          <a:stretch>
            <a:fillRect/>
          </a:stretch>
        </p:blipFill>
        <p:spPr>
          <a:xfrm>
            <a:off x="7177226" y="4303050"/>
            <a:ext cx="2061275" cy="840450"/>
          </a:xfrm>
          <a:prstGeom prst="rect">
            <a:avLst/>
          </a:prstGeom>
        </p:spPr>
      </p:pic>
    </p:spTree>
    <p:extLst>
      <p:ext uri="{BB962C8B-B14F-4D97-AF65-F5344CB8AC3E}">
        <p14:creationId xmlns:p14="http://schemas.microsoft.com/office/powerpoint/2010/main" val="100711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C5326-CD46-4DF7-8BF8-C8FACF2B457A}"/>
              </a:ext>
            </a:extLst>
          </p:cNvPr>
          <p:cNvSpPr>
            <a:spLocks noGrp="1"/>
          </p:cNvSpPr>
          <p:nvPr>
            <p:ph type="sldNum" sz="quarter" idx="12"/>
          </p:nvPr>
        </p:nvSpPr>
        <p:spPr/>
        <p:txBody>
          <a:bodyPr/>
          <a:lstStyle/>
          <a:p>
            <a:fld id="{F74F7B96-A387-7047-B103-9CADB6D89886}" type="slidenum">
              <a:rPr lang="en-US" smtClean="0"/>
              <a:t>8</a:t>
            </a:fld>
            <a:endParaRPr lang="en-US"/>
          </a:p>
        </p:txBody>
      </p:sp>
      <p:sp>
        <p:nvSpPr>
          <p:cNvPr id="5" name="Title 4">
            <a:extLst>
              <a:ext uri="{FF2B5EF4-FFF2-40B4-BE49-F238E27FC236}">
                <a16:creationId xmlns:a16="http://schemas.microsoft.com/office/drawing/2014/main" id="{D2FD1FAE-F21B-4A4F-B46B-42AA461F2E2A}"/>
              </a:ext>
            </a:extLst>
          </p:cNvPr>
          <p:cNvSpPr>
            <a:spLocks noGrp="1"/>
          </p:cNvSpPr>
          <p:nvPr>
            <p:ph type="ctrTitle"/>
          </p:nvPr>
        </p:nvSpPr>
        <p:spPr/>
        <p:txBody>
          <a:bodyPr/>
          <a:lstStyle/>
          <a:p>
            <a:r>
              <a:rPr lang="en-NZ" b="1" dirty="0">
                <a:solidFill>
                  <a:schemeClr val="accent2">
                    <a:lumMod val="75000"/>
                  </a:schemeClr>
                </a:solidFill>
              </a:rPr>
              <a:t>Synthetic Mineral Fibres (SMF’s)</a:t>
            </a:r>
          </a:p>
        </p:txBody>
      </p:sp>
      <p:pic>
        <p:nvPicPr>
          <p:cNvPr id="8" name="Picture 7">
            <a:extLst>
              <a:ext uri="{FF2B5EF4-FFF2-40B4-BE49-F238E27FC236}">
                <a16:creationId xmlns:a16="http://schemas.microsoft.com/office/drawing/2014/main" id="{31A3860E-4012-47BA-B4A8-37401384B75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908493"/>
            <a:ext cx="7177226" cy="4235007"/>
          </a:xfrm>
          <a:prstGeom prst="rect">
            <a:avLst/>
          </a:prstGeom>
        </p:spPr>
      </p:pic>
      <p:pic>
        <p:nvPicPr>
          <p:cNvPr id="7" name="Picture 6" descr="Logo&#10;&#10;Description automatically generated">
            <a:extLst>
              <a:ext uri="{FF2B5EF4-FFF2-40B4-BE49-F238E27FC236}">
                <a16:creationId xmlns:a16="http://schemas.microsoft.com/office/drawing/2014/main" id="{DF1F3E39-BE59-4EFC-8427-98FB30D42427}"/>
              </a:ext>
            </a:extLst>
          </p:cNvPr>
          <p:cNvPicPr>
            <a:picLocks noChangeAspect="1"/>
          </p:cNvPicPr>
          <p:nvPr/>
        </p:nvPicPr>
        <p:blipFill>
          <a:blip r:embed="rId5"/>
          <a:stretch>
            <a:fillRect/>
          </a:stretch>
        </p:blipFill>
        <p:spPr>
          <a:xfrm>
            <a:off x="7082725" y="4303050"/>
            <a:ext cx="2061275" cy="840450"/>
          </a:xfrm>
          <a:prstGeom prst="rect">
            <a:avLst/>
          </a:prstGeom>
        </p:spPr>
      </p:pic>
    </p:spTree>
    <p:extLst>
      <p:ext uri="{BB962C8B-B14F-4D97-AF65-F5344CB8AC3E}">
        <p14:creationId xmlns:p14="http://schemas.microsoft.com/office/powerpoint/2010/main" val="46271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C5326-CD46-4DF7-8BF8-C8FACF2B457A}"/>
              </a:ext>
            </a:extLst>
          </p:cNvPr>
          <p:cNvSpPr>
            <a:spLocks noGrp="1"/>
          </p:cNvSpPr>
          <p:nvPr>
            <p:ph type="sldNum" sz="quarter" idx="12"/>
          </p:nvPr>
        </p:nvSpPr>
        <p:spPr/>
        <p:txBody>
          <a:bodyPr/>
          <a:lstStyle/>
          <a:p>
            <a:fld id="{F74F7B96-A387-7047-B103-9CADB6D89886}" type="slidenum">
              <a:rPr lang="en-US" smtClean="0"/>
              <a:t>9</a:t>
            </a:fld>
            <a:endParaRPr lang="en-US"/>
          </a:p>
        </p:txBody>
      </p:sp>
      <p:sp>
        <p:nvSpPr>
          <p:cNvPr id="5" name="Title 4">
            <a:extLst>
              <a:ext uri="{FF2B5EF4-FFF2-40B4-BE49-F238E27FC236}">
                <a16:creationId xmlns:a16="http://schemas.microsoft.com/office/drawing/2014/main" id="{D2FD1FAE-F21B-4A4F-B46B-42AA461F2E2A}"/>
              </a:ext>
            </a:extLst>
          </p:cNvPr>
          <p:cNvSpPr>
            <a:spLocks noGrp="1"/>
          </p:cNvSpPr>
          <p:nvPr>
            <p:ph type="ctrTitle"/>
          </p:nvPr>
        </p:nvSpPr>
        <p:spPr>
          <a:xfrm>
            <a:off x="323264" y="192192"/>
            <a:ext cx="8231187" cy="529272"/>
          </a:xfrm>
        </p:spPr>
        <p:txBody>
          <a:bodyPr/>
          <a:lstStyle/>
          <a:p>
            <a:r>
              <a:rPr lang="en-NZ" b="1" dirty="0">
                <a:solidFill>
                  <a:schemeClr val="accent2">
                    <a:lumMod val="75000"/>
                  </a:schemeClr>
                </a:solidFill>
              </a:rPr>
              <a:t>Synthetic Mineral Fibres (SMF’s)</a:t>
            </a:r>
          </a:p>
        </p:txBody>
      </p:sp>
      <p:graphicFrame>
        <p:nvGraphicFramePr>
          <p:cNvPr id="7" name="Table 7">
            <a:extLst>
              <a:ext uri="{FF2B5EF4-FFF2-40B4-BE49-F238E27FC236}">
                <a16:creationId xmlns:a16="http://schemas.microsoft.com/office/drawing/2014/main" id="{3BBA4EB4-5D8B-4C7B-B71C-84EB332844FD}"/>
              </a:ext>
            </a:extLst>
          </p:cNvPr>
          <p:cNvGraphicFramePr>
            <a:graphicFrameLocks noGrp="1"/>
          </p:cNvGraphicFramePr>
          <p:nvPr>
            <p:ph sz="quarter" idx="13"/>
            <p:extLst>
              <p:ext uri="{D42A27DB-BD31-4B8C-83A1-F6EECF244321}">
                <p14:modId xmlns:p14="http://schemas.microsoft.com/office/powerpoint/2010/main" val="840235229"/>
              </p:ext>
            </p:extLst>
          </p:nvPr>
        </p:nvGraphicFramePr>
        <p:xfrm>
          <a:off x="372979" y="806028"/>
          <a:ext cx="6441478" cy="4145280"/>
        </p:xfrm>
        <a:graphic>
          <a:graphicData uri="http://schemas.openxmlformats.org/drawingml/2006/table">
            <a:tbl>
              <a:tblPr firstRow="1" bandRow="1">
                <a:tableStyleId>{5940675A-B579-460E-94D1-54222C63F5DA}</a:tableStyleId>
              </a:tblPr>
              <a:tblGrid>
                <a:gridCol w="2620592">
                  <a:extLst>
                    <a:ext uri="{9D8B030D-6E8A-4147-A177-3AD203B41FA5}">
                      <a16:colId xmlns:a16="http://schemas.microsoft.com/office/drawing/2014/main" val="2909399091"/>
                    </a:ext>
                  </a:extLst>
                </a:gridCol>
                <a:gridCol w="478605">
                  <a:extLst>
                    <a:ext uri="{9D8B030D-6E8A-4147-A177-3AD203B41FA5}">
                      <a16:colId xmlns:a16="http://schemas.microsoft.com/office/drawing/2014/main" val="2847966586"/>
                    </a:ext>
                  </a:extLst>
                </a:gridCol>
                <a:gridCol w="3342281">
                  <a:extLst>
                    <a:ext uri="{9D8B030D-6E8A-4147-A177-3AD203B41FA5}">
                      <a16:colId xmlns:a16="http://schemas.microsoft.com/office/drawing/2014/main" val="1209730656"/>
                    </a:ext>
                  </a:extLst>
                </a:gridCol>
              </a:tblGrid>
              <a:tr h="247650">
                <a:tc gridSpan="2">
                  <a:txBody>
                    <a:bodyPr/>
                    <a:lstStyle/>
                    <a:p>
                      <a:pPr marL="0" lvl="0" indent="0" algn="l" defTabSz="914400">
                        <a:spcAft>
                          <a:spcPts val="0"/>
                        </a:spcAft>
                        <a:defRPr/>
                      </a:pPr>
                      <a:r>
                        <a:rPr lang="en-NZ" sz="1200" b="1" dirty="0"/>
                        <a:t>Previous WES</a:t>
                      </a:r>
                    </a:p>
                  </a:txBody>
                  <a:tcPr/>
                </a:tc>
                <a:tc hMerge="1">
                  <a:txBody>
                    <a:bodyPr/>
                    <a:lstStyle/>
                    <a:p>
                      <a:pPr marL="0" lvl="0" indent="0" algn="l" defTabSz="914400">
                        <a:spcAft>
                          <a:spcPts val="0"/>
                        </a:spcAft>
                        <a:defRPr/>
                      </a:pPr>
                      <a:endParaRPr lang="en-NZ" sz="1200" b="1" dirty="0"/>
                    </a:p>
                  </a:txBody>
                  <a:tcPr/>
                </a:tc>
                <a:tc>
                  <a:txBody>
                    <a:bodyPr/>
                    <a:lstStyle/>
                    <a:p>
                      <a:r>
                        <a:rPr lang="en-NZ" sz="1200" b="1" dirty="0"/>
                        <a:t>Current WES</a:t>
                      </a:r>
                    </a:p>
                  </a:txBody>
                  <a:tcPr/>
                </a:tc>
                <a:extLst>
                  <a:ext uri="{0D108BD9-81ED-4DB2-BD59-A6C34878D82A}">
                    <a16:rowId xmlns:a16="http://schemas.microsoft.com/office/drawing/2014/main" val="2582035870"/>
                  </a:ext>
                </a:extLst>
              </a:tr>
              <a:tr h="370840">
                <a:tc gridSpan="2">
                  <a:txBody>
                    <a:bodyPr/>
                    <a:lstStyle/>
                    <a:p>
                      <a:pPr marL="0" lvl="0" indent="0" defTabSz="914400">
                        <a:spcAft>
                          <a:spcPts val="0"/>
                        </a:spcAft>
                        <a:defRPr/>
                      </a:pPr>
                      <a:r>
                        <a:rPr lang="en-NZ" sz="1200" dirty="0"/>
                        <a:t>WES-TWA 8hr 5mg/m3 inhalable dust</a:t>
                      </a:r>
                    </a:p>
                  </a:txBody>
                  <a:tcPr/>
                </a:tc>
                <a:tc hMerge="1">
                  <a:txBody>
                    <a:bodyPr/>
                    <a:lstStyle/>
                    <a:p>
                      <a:pPr marL="0" lvl="0" indent="0" defTabSz="914400">
                        <a:spcAft>
                          <a:spcPts val="0"/>
                        </a:spcAft>
                        <a:defRPr/>
                      </a:pPr>
                      <a:endParaRPr lang="en-NZ" sz="1200" dirty="0"/>
                    </a:p>
                  </a:txBody>
                  <a:tcPr/>
                </a:tc>
                <a:tc>
                  <a:txBody>
                    <a:bodyPr/>
                    <a:lstStyle/>
                    <a:p>
                      <a:pPr fontAlgn="t"/>
                      <a:r>
                        <a:rPr lang="en-NZ" sz="1200" dirty="0"/>
                        <a:t>WES-TWA classified as not carcinogenic,  2mg/m3 inhalable dust, bio soluble SMFs</a:t>
                      </a:r>
                      <a:br>
                        <a:rPr lang="en-NZ" sz="1200" dirty="0"/>
                      </a:br>
                      <a:r>
                        <a:rPr lang="en-NZ" sz="1200" dirty="0"/>
                        <a:t>WES-TWA classified as carcinogenic, for example RCFs, bio persistent SMFs of 0.3f/ml</a:t>
                      </a:r>
                    </a:p>
                  </a:txBody>
                  <a:tcPr/>
                </a:tc>
                <a:extLst>
                  <a:ext uri="{0D108BD9-81ED-4DB2-BD59-A6C34878D82A}">
                    <a16:rowId xmlns:a16="http://schemas.microsoft.com/office/drawing/2014/main" val="2104723712"/>
                  </a:ext>
                </a:extLst>
              </a:tr>
              <a:tr h="241200">
                <a:tc gridSpan="3">
                  <a:txBody>
                    <a:bodyPr/>
                    <a:lstStyle/>
                    <a:p>
                      <a:r>
                        <a:rPr lang="en-NZ" sz="1400" b="1" dirty="0"/>
                        <a:t>Impact to businesses</a:t>
                      </a:r>
                      <a:endParaRPr lang="en-NZ" sz="1400" b="1" dirty="0">
                        <a:solidFill>
                          <a:schemeClr val="bg1"/>
                        </a:solidFill>
                      </a:endParaRPr>
                    </a:p>
                  </a:txBody>
                  <a:tcPr>
                    <a:solidFill>
                      <a:schemeClr val="accent1"/>
                    </a:solidFill>
                  </a:tcPr>
                </a:tc>
                <a:tc hMerge="1">
                  <a:txBody>
                    <a:bodyPr/>
                    <a:lstStyle/>
                    <a:p>
                      <a:endParaRPr lang="en-NZ"/>
                    </a:p>
                  </a:txBody>
                  <a:tcPr/>
                </a:tc>
                <a:tc hMerge="1">
                  <a:txBody>
                    <a:bodyPr/>
                    <a:lstStyle/>
                    <a:p>
                      <a:endParaRPr lang="en-NZ" dirty="0"/>
                    </a:p>
                  </a:txBody>
                  <a:tcPr/>
                </a:tc>
                <a:extLst>
                  <a:ext uri="{0D108BD9-81ED-4DB2-BD59-A6C34878D82A}">
                    <a16:rowId xmlns:a16="http://schemas.microsoft.com/office/drawing/2014/main" val="1356086181"/>
                  </a:ext>
                </a:extLst>
              </a:tr>
              <a:tr h="701802">
                <a:tc>
                  <a:txBody>
                    <a:bodyPr/>
                    <a:lstStyle/>
                    <a:p>
                      <a:pPr marL="0" lvl="0" indent="0" defTabSz="914400">
                        <a:spcAft>
                          <a:spcPts val="0"/>
                        </a:spcAft>
                        <a:defRPr/>
                      </a:pPr>
                      <a:r>
                        <a:rPr lang="en-GB" sz="1200" b="0" dirty="0">
                          <a:solidFill>
                            <a:schemeClr val="tx1"/>
                          </a:solidFill>
                        </a:rPr>
                        <a:t>Common names:</a:t>
                      </a:r>
                    </a:p>
                    <a:p>
                      <a:pPr marL="171450" lvl="0" indent="-171450" defTabSz="914400">
                        <a:spcAft>
                          <a:spcPts val="0"/>
                        </a:spcAft>
                        <a:buFont typeface="Arial" panose="020B0604020202020204" pitchFamily="34" charset="0"/>
                        <a:buChar char="•"/>
                        <a:defRPr/>
                      </a:pPr>
                      <a:r>
                        <a:rPr lang="en-GB" sz="1200" b="0" dirty="0">
                          <a:solidFill>
                            <a:schemeClr val="tx1"/>
                          </a:solidFill>
                        </a:rPr>
                        <a:t>Glass wool</a:t>
                      </a:r>
                    </a:p>
                    <a:p>
                      <a:pPr marL="171450" lvl="0" indent="-171450" defTabSz="914400">
                        <a:spcAft>
                          <a:spcPts val="0"/>
                        </a:spcAft>
                        <a:buFont typeface="Arial" panose="020B0604020202020204" pitchFamily="34" charset="0"/>
                        <a:buChar char="•"/>
                        <a:defRPr/>
                      </a:pPr>
                      <a:r>
                        <a:rPr lang="en-GB" sz="1200" b="0" dirty="0">
                          <a:solidFill>
                            <a:schemeClr val="tx1"/>
                          </a:solidFill>
                        </a:rPr>
                        <a:t>Rock wool</a:t>
                      </a:r>
                    </a:p>
                    <a:p>
                      <a:pPr marL="171450" lvl="0" indent="-171450" defTabSz="914400">
                        <a:spcAft>
                          <a:spcPts val="0"/>
                        </a:spcAft>
                        <a:buFont typeface="Arial" panose="020B0604020202020204" pitchFamily="34" charset="0"/>
                        <a:buChar char="•"/>
                        <a:defRPr/>
                      </a:pPr>
                      <a:r>
                        <a:rPr lang="en-GB" sz="1200" b="0" dirty="0">
                          <a:solidFill>
                            <a:schemeClr val="tx1"/>
                          </a:solidFill>
                        </a:rPr>
                        <a:t>Refractory Ceramic Fibres. </a:t>
                      </a:r>
                      <a:endParaRPr lang="en-NZ" sz="1200" b="0" dirty="0">
                        <a:solidFill>
                          <a:schemeClr val="tx1"/>
                        </a:solidFill>
                      </a:endParaRPr>
                    </a:p>
                  </a:txBody>
                  <a:tcPr/>
                </a:tc>
                <a:tc rowSpan="2"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b="1" dirty="0"/>
                        <a:t>Potential controls</a:t>
                      </a:r>
                      <a:br>
                        <a:rPr lang="en-NZ" sz="1200" dirty="0"/>
                      </a:br>
                      <a:r>
                        <a:rPr lang="en-NZ" sz="1200" dirty="0"/>
                        <a:t>Review and investigate move to a bio soluble form of Rockwool or insulations where possible.</a:t>
                      </a: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dirty="0"/>
                        <a:t>Conduct respirable/inhalable air sample monitoring during insulation/boiler work to gain a baseline.</a:t>
                      </a:r>
                      <a:br>
                        <a:rPr lang="en-NZ" sz="1200" dirty="0"/>
                      </a:br>
                      <a:r>
                        <a:rPr lang="en-NZ" sz="1200" dirty="0"/>
                        <a:t>Health monitoring for all workers who work with insulation and refractory products.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b="1" dirty="0"/>
                        <a:t>Note </a:t>
                      </a: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dirty="0"/>
                        <a:t>This type of SMF doesn’t usually include fibreglass used in boatbuilding, surfboard manufacture etc as they are bonded with resins. However the dust from sanding can still be hazardous.</a:t>
                      </a:r>
                    </a:p>
                  </a:txBody>
                  <a:tcPr/>
                </a:tc>
                <a:tc rowSpan="2"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dirty="0"/>
                    </a:p>
                  </a:txBody>
                  <a:tcPr/>
                </a:tc>
                <a:extLst>
                  <a:ext uri="{0D108BD9-81ED-4DB2-BD59-A6C34878D82A}">
                    <a16:rowId xmlns:a16="http://schemas.microsoft.com/office/drawing/2014/main" val="4151430268"/>
                  </a:ext>
                </a:extLst>
              </a:tr>
              <a:tr h="1483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dirty="0"/>
                        <a:t>Rock wool is used extensively in pipe insulation.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dirty="0"/>
                        <a:t>Some older types of domestic and industrial structural and insulation contains SMFs. </a:t>
                      </a:r>
                    </a:p>
                    <a:p>
                      <a:pPr marL="0" lvl="0" indent="0" algn="l" defTabSz="914400">
                        <a:spcAft>
                          <a:spcPts val="0"/>
                        </a:spcAft>
                        <a:defRPr/>
                      </a:pPr>
                      <a:r>
                        <a:rPr lang="en-NZ" sz="1200" dirty="0"/>
                        <a:t>SMFs are found in Refractory Ceramic Fibre (RCF) products in boilers – blocks, blankets etc.</a:t>
                      </a:r>
                    </a:p>
                    <a:p>
                      <a:pPr marL="0" lvl="0" indent="0" algn="l" defTabSz="914400">
                        <a:spcAft>
                          <a:spcPts val="0"/>
                        </a:spcAft>
                        <a:defRPr/>
                      </a:pPr>
                      <a:r>
                        <a:rPr lang="en-NZ" sz="1200" b="0" dirty="0">
                          <a:solidFill>
                            <a:schemeClr val="accent1"/>
                          </a:solidFill>
                        </a:rPr>
                        <a:t>RCF products are classified as carcinogenic</a:t>
                      </a:r>
                    </a:p>
                  </a:txBody>
                  <a:tcPr/>
                </a:tc>
                <a:tc gridSpan="2"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b="1" dirty="0"/>
                    </a:p>
                  </a:txBody>
                  <a:tcPr/>
                </a:tc>
                <a:tc hMerge="1" vMerge="1">
                  <a:txBody>
                    <a:bodyPr/>
                    <a:lstStyle/>
                    <a:p>
                      <a:endParaRPr lang="en-NZ"/>
                    </a:p>
                  </a:txBody>
                  <a:tcPr/>
                </a:tc>
                <a:extLst>
                  <a:ext uri="{0D108BD9-81ED-4DB2-BD59-A6C34878D82A}">
                    <a16:rowId xmlns:a16="http://schemas.microsoft.com/office/drawing/2014/main" val="1445693796"/>
                  </a:ext>
                </a:extLst>
              </a:tr>
            </a:tbl>
          </a:graphicData>
        </a:graphic>
      </p:graphicFrame>
      <p:pic>
        <p:nvPicPr>
          <p:cNvPr id="6" name="Picture 5" descr="Logo&#10;&#10;Description automatically generated">
            <a:extLst>
              <a:ext uri="{FF2B5EF4-FFF2-40B4-BE49-F238E27FC236}">
                <a16:creationId xmlns:a16="http://schemas.microsoft.com/office/drawing/2014/main" id="{A0B4E3C6-8F4F-42ED-A482-5A5576F50CD9}"/>
              </a:ext>
            </a:extLst>
          </p:cNvPr>
          <p:cNvPicPr>
            <a:picLocks noChangeAspect="1"/>
          </p:cNvPicPr>
          <p:nvPr/>
        </p:nvPicPr>
        <p:blipFill>
          <a:blip r:embed="rId3"/>
          <a:stretch>
            <a:fillRect/>
          </a:stretch>
        </p:blipFill>
        <p:spPr>
          <a:xfrm>
            <a:off x="7082725" y="4303050"/>
            <a:ext cx="2061275" cy="840450"/>
          </a:xfrm>
          <a:prstGeom prst="rect">
            <a:avLst/>
          </a:prstGeom>
        </p:spPr>
      </p:pic>
    </p:spTree>
    <p:extLst>
      <p:ext uri="{BB962C8B-B14F-4D97-AF65-F5344CB8AC3E}">
        <p14:creationId xmlns:p14="http://schemas.microsoft.com/office/powerpoint/2010/main" val="3382876632"/>
      </p:ext>
    </p:extLst>
  </p:cSld>
  <p:clrMapOvr>
    <a:masterClrMapping/>
  </p:clrMapOvr>
</p:sld>
</file>

<file path=ppt/theme/theme1.xml><?xml version="1.0" encoding="utf-8"?>
<a:theme xmlns:a="http://schemas.openxmlformats.org/drawingml/2006/main" name="Methanex_Presentation_Template_2016.03.08">
  <a:themeElements>
    <a:clrScheme name="Methanex_Colours">
      <a:dk1>
        <a:sysClr val="windowText" lastClr="000000"/>
      </a:dk1>
      <a:lt1>
        <a:sysClr val="window" lastClr="FFFFFF"/>
      </a:lt1>
      <a:dk2>
        <a:srgbClr val="00B0D3"/>
      </a:dk2>
      <a:lt2>
        <a:srgbClr val="FFFFFF"/>
      </a:lt2>
      <a:accent1>
        <a:srgbClr val="00B0D3"/>
      </a:accent1>
      <a:accent2>
        <a:srgbClr val="06357A"/>
      </a:accent2>
      <a:accent3>
        <a:srgbClr val="57166B"/>
      </a:accent3>
      <a:accent4>
        <a:srgbClr val="FFC439"/>
      </a:accent4>
      <a:accent5>
        <a:srgbClr val="706F6F"/>
      </a:accent5>
      <a:accent6>
        <a:srgbClr val="878787"/>
      </a:accent6>
      <a:hlink>
        <a:srgbClr val="0000FF"/>
      </a:hlink>
      <a:folHlink>
        <a:srgbClr val="800080"/>
      </a:folHlink>
    </a:clrScheme>
    <a:fontScheme name="Methanex_Fonts">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posed changes OH 2020" id="{883A0AB2-5FAE-4A5B-B5B1-5712CE856DB2}" vid="{920E971F-1B51-4370-B12E-8A97465E9C4E}"/>
    </a:ext>
  </a:extLst>
</a:theme>
</file>

<file path=ppt/theme/theme2.xml><?xml version="1.0" encoding="utf-8"?>
<a:theme xmlns:a="http://schemas.openxmlformats.org/drawingml/2006/main" name="Content Pages">
  <a:themeElements>
    <a:clrScheme name="Methanex_Colours">
      <a:dk1>
        <a:sysClr val="windowText" lastClr="000000"/>
      </a:dk1>
      <a:lt1>
        <a:sysClr val="window" lastClr="FFFFFF"/>
      </a:lt1>
      <a:dk2>
        <a:srgbClr val="00B0D3"/>
      </a:dk2>
      <a:lt2>
        <a:srgbClr val="FFFFFF"/>
      </a:lt2>
      <a:accent1>
        <a:srgbClr val="00B0D3"/>
      </a:accent1>
      <a:accent2>
        <a:srgbClr val="06357A"/>
      </a:accent2>
      <a:accent3>
        <a:srgbClr val="57166B"/>
      </a:accent3>
      <a:accent4>
        <a:srgbClr val="FFC439"/>
      </a:accent4>
      <a:accent5>
        <a:srgbClr val="706F6F"/>
      </a:accent5>
      <a:accent6>
        <a:srgbClr val="878787"/>
      </a:accent6>
      <a:hlink>
        <a:srgbClr val="0000FF"/>
      </a:hlink>
      <a:folHlink>
        <a:srgbClr val="800080"/>
      </a:folHlink>
    </a:clrScheme>
    <a:fontScheme name="Methanex_Fonts">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posed changes OH 2020" id="{883A0AB2-5FAE-4A5B-B5B1-5712CE856DB2}" vid="{C024F8BC-6224-456A-8977-C0A0DD4C7544}"/>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d945462d7204df7aa7f6318ffacb005 xmlns="a9444489-4949-4355-9d9f-afeba67ab46a">
      <Terms xmlns="http://schemas.microsoft.com/office/infopath/2007/PartnerControls"/>
    </hd945462d7204df7aa7f6318ffacb005>
    <j984e02e7ed049d5887689fc0855765d xmlns="a9444489-4949-4355-9d9f-afeba67ab46a">
      <Terms xmlns="http://schemas.microsoft.com/office/infopath/2007/PartnerControls">
        <TermInfo xmlns="http://schemas.microsoft.com/office/infopath/2007/PartnerControls">
          <TermName xmlns="http://schemas.microsoft.com/office/infopath/2007/PartnerControls">New Zealand</TermName>
          <TermId xmlns="http://schemas.microsoft.com/office/infopath/2007/PartnerControls">d6b3d1e8-c4e3-4153-b6fe-f12b39795cfe</TermId>
        </TermInfo>
      </Terms>
    </j984e02e7ed049d5887689fc0855765d>
    <mf3b70de847742ccb34447f76d106c5d xmlns="a9444489-4949-4355-9d9f-afeba67ab46a">
      <Terms xmlns="http://schemas.microsoft.com/office/infopath/2007/PartnerControls"/>
    </mf3b70de847742ccb34447f76d106c5d>
    <TaxCatchAll xmlns="a9444489-4949-4355-9d9f-afeba67ab46a">
      <Value>2</Value>
      <Value>3</Value>
    </TaxCatchAll>
    <pd79da22715643d6a52e02ea93e09cb7 xmlns="a9444489-4949-4355-9d9f-afeba67ab46a">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ebc994cd-94e3-438a-835f-511e48e998bc</TermId>
        </TermInfo>
      </Terms>
    </pd79da22715643d6a52e02ea93e09cb7>
  </documentManagement>
</p:properties>
</file>

<file path=customXml/item2.xml><?xml version="1.0" encoding="utf-8"?>
<ct:contentTypeSchema xmlns:ct="http://schemas.microsoft.com/office/2006/metadata/contentType" xmlns:ma="http://schemas.microsoft.com/office/2006/metadata/properties/metaAttributes" ct:_="" ma:_="" ma:contentTypeName="New Zealand Manufacturing Document" ma:contentTypeID="0x0101009403FA73D011DB47BCBC4F325D8C6A05032A020023CA5AF230F270419B3B990AA3F5BE2B" ma:contentTypeVersion="3" ma:contentTypeDescription="" ma:contentTypeScope="" ma:versionID="7dbc40a3deb2e0e87794dec7b29b3d41">
  <xsd:schema xmlns:xsd="http://www.w3.org/2001/XMLSchema" xmlns:xs="http://www.w3.org/2001/XMLSchema" xmlns:p="http://schemas.microsoft.com/office/2006/metadata/properties" xmlns:ns2="a9444489-4949-4355-9d9f-afeba67ab46a" targetNamespace="http://schemas.microsoft.com/office/2006/metadata/properties" ma:root="true" ma:fieldsID="033643e84727647d8edc6dfec9172955" ns2:_="">
    <xsd:import namespace="a9444489-4949-4355-9d9f-afeba67ab46a"/>
    <xsd:element name="properties">
      <xsd:complexType>
        <xsd:sequence>
          <xsd:element name="documentManagement">
            <xsd:complexType>
              <xsd:all>
                <xsd:element ref="ns2:pd79da22715643d6a52e02ea93e09cb7" minOccurs="0"/>
                <xsd:element ref="ns2:TaxCatchAll" minOccurs="0"/>
                <xsd:element ref="ns2:TaxCatchAllLabel" minOccurs="0"/>
                <xsd:element ref="ns2:j984e02e7ed049d5887689fc0855765d" minOccurs="0"/>
                <xsd:element ref="ns2:mf3b70de847742ccb34447f76d106c5d" minOccurs="0"/>
                <xsd:element ref="ns2:hd945462d7204df7aa7f6318ffacb00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44489-4949-4355-9d9f-afeba67ab46a" elementFormDefault="qualified">
    <xsd:import namespace="http://schemas.microsoft.com/office/2006/documentManagement/types"/>
    <xsd:import namespace="http://schemas.microsoft.com/office/infopath/2007/PartnerControls"/>
    <xsd:element name="pd79da22715643d6a52e02ea93e09cb7" ma:index="8" nillable="true" ma:taxonomy="true" ma:internalName="pd79da22715643d6a52e02ea93e09cb7" ma:taxonomyFieldName="DocumentStatus" ma:displayName="Document Status" ma:default="2;#Active|ebc994cd-94e3-438a-835f-511e48e998bc" ma:fieldId="{9d79da22-7156-43d6-a52e-02ea93e09cb7}" ma:sspId="43802c7f-1f25-4c23-a6fa-30ab28a6793e" ma:termSetId="429d52f3-f796-4707-9529-18b3bc6a5931"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df898dd2-d103-46b0-93b1-3acfc7f1bf33}" ma:internalName="TaxCatchAll" ma:showField="CatchAllData" ma:web="f1283ba4-f822-45f0-9369-efc5092e709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f898dd2-d103-46b0-93b1-3acfc7f1bf33}" ma:internalName="TaxCatchAllLabel" ma:readOnly="true" ma:showField="CatchAllDataLabel" ma:web="f1283ba4-f822-45f0-9369-efc5092e7096">
      <xsd:complexType>
        <xsd:complexContent>
          <xsd:extension base="dms:MultiChoiceLookup">
            <xsd:sequence>
              <xsd:element name="Value" type="dms:Lookup" maxOccurs="unbounded" minOccurs="0" nillable="true"/>
            </xsd:sequence>
          </xsd:extension>
        </xsd:complexContent>
      </xsd:complexType>
    </xsd:element>
    <xsd:element name="j984e02e7ed049d5887689fc0855765d" ma:index="12" nillable="true" ma:taxonomy="true" ma:internalName="j984e02e7ed049d5887689fc0855765d" ma:taxonomyFieldName="Region" ma:displayName="Region" ma:default="" ma:fieldId="{3984e02e-7ed0-49d5-8876-89fc0855765d}" ma:sspId="43802c7f-1f25-4c23-a6fa-30ab28a6793e" ma:termSetId="30832fa7-644e-469a-8ccd-d2c47db76670" ma:anchorId="00000000-0000-0000-0000-000000000000" ma:open="false" ma:isKeyword="false">
      <xsd:complexType>
        <xsd:sequence>
          <xsd:element ref="pc:Terms" minOccurs="0" maxOccurs="1"/>
        </xsd:sequence>
      </xsd:complexType>
    </xsd:element>
    <xsd:element name="mf3b70de847742ccb34447f76d106c5d" ma:index="14" nillable="true" ma:taxonomy="true" ma:internalName="mf3b70de847742ccb34447f76d106c5d" ma:taxonomyFieldName="ManufacturingDocType" ma:displayName="Manufacturing Document Type" ma:default="" ma:fieldId="{6f3b70de-8477-42cc-b344-47f76d106c5d}" ma:sspId="43802c7f-1f25-4c23-a6fa-30ab28a6793e" ma:termSetId="8d6aec2c-0539-4204-b898-e788c70845e5" ma:anchorId="00000000-0000-0000-0000-000000000000" ma:open="false" ma:isKeyword="false">
      <xsd:complexType>
        <xsd:sequence>
          <xsd:element ref="pc:Terms" minOccurs="0" maxOccurs="1"/>
        </xsd:sequence>
      </xsd:complexType>
    </xsd:element>
    <xsd:element name="hd945462d7204df7aa7f6318ffacb005" ma:index="16" nillable="true" ma:taxonomy="true" ma:internalName="hd945462d7204df7aa7f6318ffacb005" ma:taxonomyFieldName="Manufacturing_x0020_Keywords" ma:displayName="Manufacturing Keywords" ma:default="" ma:fieldId="{1d945462-d720-4df7-aa7f-6318ffacb005}" ma:sspId="43802c7f-1f25-4c23-a6fa-30ab28a6793e" ma:termSetId="ae6b4600-e07f-40f6-8187-6fbc12fb619a"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3802c7f-1f25-4c23-a6fa-30ab28a6793e" ContentTypeId="0x0101009403FA73D011DB47BCBC4F325D8C6A05032A02"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a9444489-4949-4355-9d9f-afeba67ab46a"/>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926C2759-F0C3-40D9-BCF3-B2255B58A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44489-4949-4355-9d9f-afeba67ab4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57BA4-BBAF-4024-A02D-9126DD8F8A82}">
  <ds:schemaRefs>
    <ds:schemaRef ds:uri="Microsoft.SharePoint.Taxonomy.ContentTypeSync"/>
  </ds:schemaRefs>
</ds:datastoreItem>
</file>

<file path=customXml/itemProps4.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Proposed changes OH 2020</Template>
  <TotalTime>498</TotalTime>
  <Words>2864</Words>
  <Application>Microsoft Office PowerPoint</Application>
  <PresentationFormat>On-screen Show (16:9)</PresentationFormat>
  <Paragraphs>266</Paragraphs>
  <Slides>13</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Calibri Light</vt:lpstr>
      <vt:lpstr>Trebuchet MS</vt:lpstr>
      <vt:lpstr>Wingdings</vt:lpstr>
      <vt:lpstr>Wingdings 3</vt:lpstr>
      <vt:lpstr>Methanex_Presentation_Template_2016.03.08</vt:lpstr>
      <vt:lpstr>Content Pages</vt:lpstr>
      <vt:lpstr>Facet</vt:lpstr>
      <vt:lpstr>Workplace exposure standards and biological exposure indices</vt:lpstr>
      <vt:lpstr>What are the Workplace Exposure Standards? (WES)</vt:lpstr>
      <vt:lpstr>Why have workplace exposure standards changed? </vt:lpstr>
      <vt:lpstr>Why we need to Monitor</vt:lpstr>
      <vt:lpstr>Recent Changes </vt:lpstr>
      <vt:lpstr>Processes where workplace exposure  levels have dropped- requiring increased controls </vt:lpstr>
      <vt:lpstr>Chromium VI Compounds</vt:lpstr>
      <vt:lpstr>Synthetic Mineral Fibres (SMF’s)</vt:lpstr>
      <vt:lpstr>Synthetic Mineral Fibres (SMF’s)</vt:lpstr>
      <vt:lpstr>Respirable Crystalline Silica</vt:lpstr>
      <vt:lpstr>Cadmium and Cadmium Compounds</vt:lpstr>
      <vt:lpstr>What is an Occupational Hygienist?  Where do I find one?</vt:lpstr>
      <vt:lpstr>Where to from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Workplace Exposure Standards</dc:title>
  <dc:creator>Marc Gernhoefer</dc:creator>
  <cp:lastModifiedBy>Lois Eggers</cp:lastModifiedBy>
  <cp:revision>43</cp:revision>
  <dcterms:created xsi:type="dcterms:W3CDTF">2021-03-09T22:24:26Z</dcterms:created>
  <dcterms:modified xsi:type="dcterms:W3CDTF">2021-05-02T21:13:55Z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0x0101009403FA73D011DB47BCBC4F325D8C6A05032A020023CA5AF230F270419B3B990AA3F5BE2B</vt:lpwstr>
  </property>
  <property fmtid="{D5CDD505-2E9C-101B-9397-08002B2CF9AE}" pid="3" name="ManufacturingDocType">
    <vt:lpwstr/>
  </property>
  <property fmtid="{D5CDD505-2E9C-101B-9397-08002B2CF9AE}" pid="4" name="Region">
    <vt:lpwstr>3;#New Zealand|d6b3d1e8-c4e3-4153-b6fe-f12b39795cfe</vt:lpwstr>
  </property>
  <property fmtid="{D5CDD505-2E9C-101B-9397-08002B2CF9AE}" pid="5" name="DocumentStatus">
    <vt:lpwstr>2;#Active|ebc994cd-94e3-438a-835f-511e48e998bc</vt:lpwstr>
  </property>
  <property fmtid="{D5CDD505-2E9C-101B-9397-08002B2CF9AE}" pid="6" name="Manufacturing Keywords">
    <vt:lpwstr/>
  </property>
  <property fmtid="{D5CDD505-2E9C-101B-9397-08002B2CF9AE}" pid="7" name="SharedWithUsers">
    <vt:lpwstr>18;#Alistair Gall;#26;#Tracey Oakes;#23;#Marc Gernhoefer;#119;#Melissa Newton</vt:lpwstr>
  </property>
</Properties>
</file>