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2" r:id="rId4"/>
  </p:sldMasterIdLst>
  <p:notesMasterIdLst>
    <p:notesMasterId r:id="rId28"/>
  </p:notesMasterIdLst>
  <p:handoutMasterIdLst>
    <p:handoutMasterId r:id="rId29"/>
  </p:handoutMasterIdLst>
  <p:sldIdLst>
    <p:sldId id="291" r:id="rId5"/>
    <p:sldId id="278" r:id="rId6"/>
    <p:sldId id="261" r:id="rId7"/>
    <p:sldId id="285" r:id="rId8"/>
    <p:sldId id="282" r:id="rId9"/>
    <p:sldId id="284" r:id="rId10"/>
    <p:sldId id="286" r:id="rId11"/>
    <p:sldId id="271" r:id="rId12"/>
    <p:sldId id="273" r:id="rId13"/>
    <p:sldId id="280" r:id="rId14"/>
    <p:sldId id="272" r:id="rId15"/>
    <p:sldId id="277" r:id="rId16"/>
    <p:sldId id="264" r:id="rId17"/>
    <p:sldId id="257" r:id="rId18"/>
    <p:sldId id="262" r:id="rId19"/>
    <p:sldId id="263" r:id="rId20"/>
    <p:sldId id="276" r:id="rId21"/>
    <p:sldId id="274" r:id="rId22"/>
    <p:sldId id="275" r:id="rId23"/>
    <p:sldId id="289" r:id="rId24"/>
    <p:sldId id="288" r:id="rId25"/>
    <p:sldId id="290" r:id="rId26"/>
    <p:sldId id="30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is Eggers" initials="LE" lastIdx="1" clrIdx="0">
    <p:extLst>
      <p:ext uri="{19B8F6BF-5375-455C-9EA6-DF929625EA0E}">
        <p15:presenceInfo xmlns:p15="http://schemas.microsoft.com/office/powerpoint/2012/main" userId="bae1be404d91823e" providerId="Windows Live"/>
      </p:ext>
    </p:extLst>
  </p:cmAuthor>
  <p:cmAuthor id="2" name="Karl Henderson" initials="KH" lastIdx="1" clrIdx="1">
    <p:extLst>
      <p:ext uri="{19B8F6BF-5375-455C-9EA6-DF929625EA0E}">
        <p15:presenceInfo xmlns:p15="http://schemas.microsoft.com/office/powerpoint/2012/main" userId="59befe1ccfce45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95" autoAdjust="0"/>
    <p:restoredTop sz="64391" autoAdjust="0"/>
  </p:normalViewPr>
  <p:slideViewPr>
    <p:cSldViewPr snapToGrid="0">
      <p:cViewPr varScale="1">
        <p:scale>
          <a:sx n="63" d="100"/>
          <a:sy n="63" d="100"/>
        </p:scale>
        <p:origin x="845"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77"/>
    </p:cViewPr>
  </p:sorter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BE53B3-FAC8-43AD-9E40-08932461F9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C7A14648-8B7D-4310-94CA-D52DA1BCA0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A05E1A-C1DF-4F5E-931E-868D58217AAF}" type="datetimeFigureOut">
              <a:rPr lang="en-NZ" smtClean="0"/>
              <a:t>29/01/2021</a:t>
            </a:fld>
            <a:endParaRPr lang="en-NZ"/>
          </a:p>
        </p:txBody>
      </p:sp>
      <p:sp>
        <p:nvSpPr>
          <p:cNvPr id="4" name="Footer Placeholder 3">
            <a:extLst>
              <a:ext uri="{FF2B5EF4-FFF2-40B4-BE49-F238E27FC236}">
                <a16:creationId xmlns:a16="http://schemas.microsoft.com/office/drawing/2014/main" id="{05328EF3-B55B-4F4C-9594-9E01ED7471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4EF36EEC-6EAE-4C13-8B51-CA7454AC7F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E539FE-DDFB-4C09-9127-1A6321C7ADCE}" type="slidenum">
              <a:rPr lang="en-NZ" smtClean="0"/>
              <a:t>‹#›</a:t>
            </a:fld>
            <a:endParaRPr lang="en-NZ"/>
          </a:p>
        </p:txBody>
      </p:sp>
    </p:spTree>
    <p:extLst>
      <p:ext uri="{BB962C8B-B14F-4D97-AF65-F5344CB8AC3E}">
        <p14:creationId xmlns:p14="http://schemas.microsoft.com/office/powerpoint/2010/main" val="18639623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AE300-2AC1-4353-94F3-9BFF9AF156D7}" type="datetimeFigureOut">
              <a:rPr lang="en-NZ" smtClean="0"/>
              <a:t>29/01/2021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C3D7C-119B-475C-945E-7ED76C37F76D}" type="slidenum">
              <a:rPr lang="en-NZ" smtClean="0"/>
              <a:t>‹#›</a:t>
            </a:fld>
            <a:endParaRPr lang="en-NZ"/>
          </a:p>
        </p:txBody>
      </p:sp>
    </p:spTree>
    <p:extLst>
      <p:ext uri="{BB962C8B-B14F-4D97-AF65-F5344CB8AC3E}">
        <p14:creationId xmlns:p14="http://schemas.microsoft.com/office/powerpoint/2010/main" val="266212943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NZ" sz="1200" dirty="0"/>
            </a:br>
            <a:endParaRPr lang="en-NZ" dirty="0"/>
          </a:p>
        </p:txBody>
      </p:sp>
      <p:sp>
        <p:nvSpPr>
          <p:cNvPr id="4" name="Header Placeholder 3"/>
          <p:cNvSpPr>
            <a:spLocks noGrp="1"/>
          </p:cNvSpPr>
          <p:nvPr>
            <p:ph type="hdr" sz="quarter"/>
          </p:nvPr>
        </p:nvSpPr>
        <p:spPr/>
        <p:txBody>
          <a:bodyPr/>
          <a:lstStyle/>
          <a:p>
            <a:endParaRPr lang="en-NZ" dirty="0"/>
          </a:p>
        </p:txBody>
      </p:sp>
      <p:sp>
        <p:nvSpPr>
          <p:cNvPr id="5" name="Slide Number Placeholder 4"/>
          <p:cNvSpPr>
            <a:spLocks noGrp="1"/>
          </p:cNvSpPr>
          <p:nvPr>
            <p:ph type="sldNum" sz="quarter" idx="5"/>
          </p:nvPr>
        </p:nvSpPr>
        <p:spPr/>
        <p:txBody>
          <a:bodyPr/>
          <a:lstStyle/>
          <a:p>
            <a:fld id="{D69C3D7C-119B-475C-945E-7ED76C37F76D}" type="slidenum">
              <a:rPr lang="en-NZ" smtClean="0"/>
              <a:t>1</a:t>
            </a:fld>
            <a:endParaRPr lang="en-NZ" dirty="0"/>
          </a:p>
        </p:txBody>
      </p:sp>
    </p:spTree>
    <p:extLst>
      <p:ext uri="{BB962C8B-B14F-4D97-AF65-F5344CB8AC3E}">
        <p14:creationId xmlns:p14="http://schemas.microsoft.com/office/powerpoint/2010/main" val="294387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p:nvPr>
        </p:nvSpPr>
        <p:spPr/>
        <p:txBody>
          <a:bodyPr/>
          <a:lstStyle/>
          <a:p>
            <a:endParaRPr lang="en-NZ"/>
          </a:p>
        </p:txBody>
      </p:sp>
      <p:sp>
        <p:nvSpPr>
          <p:cNvPr id="5" name="Slide Number Placeholder 4"/>
          <p:cNvSpPr>
            <a:spLocks noGrp="1"/>
          </p:cNvSpPr>
          <p:nvPr>
            <p:ph type="sldNum" sz="quarter" idx="5"/>
          </p:nvPr>
        </p:nvSpPr>
        <p:spPr/>
        <p:txBody>
          <a:bodyPr/>
          <a:lstStyle/>
          <a:p>
            <a:fld id="{D69C3D7C-119B-475C-945E-7ED76C37F76D}" type="slidenum">
              <a:rPr lang="en-NZ" smtClean="0"/>
              <a:t>12</a:t>
            </a:fld>
            <a:endParaRPr lang="en-NZ"/>
          </a:p>
        </p:txBody>
      </p:sp>
    </p:spTree>
    <p:extLst>
      <p:ext uri="{BB962C8B-B14F-4D97-AF65-F5344CB8AC3E}">
        <p14:creationId xmlns:p14="http://schemas.microsoft.com/office/powerpoint/2010/main" val="98723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p:nvPr>
        </p:nvSpPr>
        <p:spPr/>
        <p:txBody>
          <a:bodyPr/>
          <a:lstStyle/>
          <a:p>
            <a:endParaRPr lang="en-NZ"/>
          </a:p>
        </p:txBody>
      </p:sp>
      <p:sp>
        <p:nvSpPr>
          <p:cNvPr id="5" name="Slide Number Placeholder 4"/>
          <p:cNvSpPr>
            <a:spLocks noGrp="1"/>
          </p:cNvSpPr>
          <p:nvPr>
            <p:ph type="sldNum" sz="quarter" idx="5"/>
          </p:nvPr>
        </p:nvSpPr>
        <p:spPr/>
        <p:txBody>
          <a:bodyPr/>
          <a:lstStyle/>
          <a:p>
            <a:fld id="{D69C3D7C-119B-475C-945E-7ED76C37F76D}" type="slidenum">
              <a:rPr lang="en-NZ" smtClean="0"/>
              <a:t>23</a:t>
            </a:fld>
            <a:endParaRPr lang="en-NZ"/>
          </a:p>
        </p:txBody>
      </p:sp>
    </p:spTree>
    <p:extLst>
      <p:ext uri="{BB962C8B-B14F-4D97-AF65-F5344CB8AC3E}">
        <p14:creationId xmlns:p14="http://schemas.microsoft.com/office/powerpoint/2010/main" val="128866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29732F-847A-47F6-A7F2-8026C536CB1D}" type="datetime1">
              <a:rPr lang="en-NZ" smtClean="0"/>
              <a:t>29/01/2021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144058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43BF1-DDA3-4DED-94C0-E6E7EBADEFD5}" type="datetime1">
              <a:rPr lang="en-NZ" smtClean="0"/>
              <a:t>29/01/2021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19228658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43BF1-DDA3-4DED-94C0-E6E7EBADEFD5}" type="datetime1">
              <a:rPr lang="en-NZ" smtClean="0"/>
              <a:t>29/01/2021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A8B5CE7-6672-4E09-BD82-382C091477E5}" type="slidenum">
              <a:rPr lang="en-NZ" smtClean="0"/>
              <a:t>‹#›</a:t>
            </a:fld>
            <a:endParaRPr lang="en-N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89968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43BF1-DDA3-4DED-94C0-E6E7EBADEFD5}" type="datetime1">
              <a:rPr lang="en-NZ" smtClean="0"/>
              <a:t>29/01/2021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8961118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43BF1-DDA3-4DED-94C0-E6E7EBADEFD5}" type="datetime1">
              <a:rPr lang="en-NZ" smtClean="0"/>
              <a:t>29/01/2021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A8B5CE7-6672-4E09-BD82-382C091477E5}"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27002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43BF1-DDA3-4DED-94C0-E6E7EBADEFD5}" type="datetime1">
              <a:rPr lang="en-NZ" smtClean="0"/>
              <a:t>29/01/2021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30296920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E314C-EA3B-4CC7-B9C9-40C1E26D7B4E}" type="datetime1">
              <a:rPr lang="en-NZ" smtClean="0"/>
              <a:t>29/01/2021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116916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8A0C2-64DD-4DBB-BB72-97DED8A35B72}" type="datetime1">
              <a:rPr lang="en-NZ" smtClean="0"/>
              <a:t>29/01/2021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219202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rue or False">
    <p:bg>
      <p:bgRef idx="1001">
        <a:schemeClr val="bg2"/>
      </p:bgRef>
    </p:bg>
    <p:spTree>
      <p:nvGrpSpPr>
        <p:cNvPr id="1" name=""/>
        <p:cNvGrpSpPr/>
        <p:nvPr/>
      </p:nvGrpSpPr>
      <p:grpSpPr>
        <a:xfrm>
          <a:off x="0" y="0"/>
          <a:ext cx="0" cy="0"/>
          <a:chOff x="0" y="0"/>
          <a:chExt cx="0" cy="0"/>
        </a:xfrm>
      </p:grpSpPr>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19BF8908-5B6B-458B-871C-E720D4511143}"/>
              </a:ext>
            </a:extLst>
          </p:cNvPr>
          <p:cNvSpPr>
            <a:spLocks noGrp="1"/>
          </p:cNvSpPr>
          <p:nvPr>
            <p:ph type="dt" sz="half" idx="14"/>
          </p:nvPr>
        </p:nvSpPr>
        <p:spPr/>
        <p:txBody>
          <a:bodyPr/>
          <a:lstStyle/>
          <a:p>
            <a:fld id="{569AEFB3-B8B9-4DAE-B1CA-394AB041DE4C}" type="datetime1">
              <a:rPr lang="en-NZ" smtClean="0"/>
              <a:t>29/01/2021</a:t>
            </a:fld>
            <a:endParaRPr lang="en-NZ"/>
          </a:p>
        </p:txBody>
      </p:sp>
      <p:sp>
        <p:nvSpPr>
          <p:cNvPr id="8" name="Footer Placeholder 7">
            <a:extLst>
              <a:ext uri="{FF2B5EF4-FFF2-40B4-BE49-F238E27FC236}">
                <a16:creationId xmlns:a16="http://schemas.microsoft.com/office/drawing/2014/main" id="{21F0FF08-297D-46D1-8401-DD8E4E051F36}"/>
              </a:ext>
            </a:extLst>
          </p:cNvPr>
          <p:cNvSpPr>
            <a:spLocks noGrp="1"/>
          </p:cNvSpPr>
          <p:nvPr>
            <p:ph type="ftr" sz="quarter" idx="15"/>
          </p:nvPr>
        </p:nvSpPr>
        <p:spPr/>
        <p:txBody>
          <a:bodyPr/>
          <a:lstStyle/>
          <a:p>
            <a:endParaRPr lang="en-NZ"/>
          </a:p>
        </p:txBody>
      </p:sp>
      <p:sp>
        <p:nvSpPr>
          <p:cNvPr id="9" name="Slide Number Placeholder 8">
            <a:extLst>
              <a:ext uri="{FF2B5EF4-FFF2-40B4-BE49-F238E27FC236}">
                <a16:creationId xmlns:a16="http://schemas.microsoft.com/office/drawing/2014/main" id="{B487E389-C52A-45B0-AA02-4DD37592BF49}"/>
              </a:ext>
            </a:extLst>
          </p:cNvPr>
          <p:cNvSpPr>
            <a:spLocks noGrp="1"/>
          </p:cNvSpPr>
          <p:nvPr>
            <p:ph type="sldNum" sz="quarter" idx="16"/>
          </p:nvPr>
        </p:nvSpPr>
        <p:spPr/>
        <p:txBody>
          <a:bodyPr/>
          <a:lstStyle/>
          <a:p>
            <a:fld id="{DA8B5CE7-6672-4E09-BD82-382C091477E5}" type="slidenum">
              <a:rPr lang="en-NZ" smtClean="0"/>
              <a:t>‹#›</a:t>
            </a:fld>
            <a:endParaRPr lang="en-NZ"/>
          </a:p>
        </p:txBody>
      </p:sp>
      <p:sp>
        <p:nvSpPr>
          <p:cNvPr id="12" name="Title 11">
            <a:extLst>
              <a:ext uri="{FF2B5EF4-FFF2-40B4-BE49-F238E27FC236}">
                <a16:creationId xmlns:a16="http://schemas.microsoft.com/office/drawing/2014/main" id="{8C6A6B01-9B6F-482C-85AE-F0AE2646A4B7}"/>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7915948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6E884A-A5F6-484D-9E7E-E2466D32410A}" type="datetime1">
              <a:rPr lang="en-NZ" smtClean="0"/>
              <a:t>29/01/2021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404646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92072D-8C0A-42D3-9EB6-61140B03F1E5}" type="datetime1">
              <a:rPr lang="en-NZ" smtClean="0"/>
              <a:t>29/01/2021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206245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3EA9D0-FE76-4C8E-8159-42A53EE17746}" type="datetime1">
              <a:rPr lang="en-NZ" smtClean="0"/>
              <a:t>29/01/2021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108002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10A2F-0E96-4313-A2CA-DF7A9BA06673}" type="datetime1">
              <a:rPr lang="en-NZ" smtClean="0"/>
              <a:t>29/01/2021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10359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1DD9D6-E7AD-40F2-8CA9-61866C623E1C}" type="datetime1">
              <a:rPr lang="en-NZ" smtClean="0"/>
              <a:t>29/01/2021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62640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4A817-539A-4E10-81A7-B7AF6D6AFA68}" type="datetime1">
              <a:rPr lang="en-NZ" smtClean="0"/>
              <a:t>29/01/2021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176037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11635E-5EB9-460C-85A1-6513282729BB}" type="datetime1">
              <a:rPr lang="en-NZ" smtClean="0"/>
              <a:t>29/01/2021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209697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1B6CE6-23E2-422F-BDAE-665E6A66BC1F}" type="datetime1">
              <a:rPr lang="en-NZ" smtClean="0"/>
              <a:t>29/01/2021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A8B5CE7-6672-4E09-BD82-382C091477E5}" type="slidenum">
              <a:rPr lang="en-NZ" smtClean="0"/>
              <a:t>‹#›</a:t>
            </a:fld>
            <a:endParaRPr lang="en-NZ"/>
          </a:p>
        </p:txBody>
      </p:sp>
    </p:spTree>
    <p:extLst>
      <p:ext uri="{BB962C8B-B14F-4D97-AF65-F5344CB8AC3E}">
        <p14:creationId xmlns:p14="http://schemas.microsoft.com/office/powerpoint/2010/main" val="360644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B43BF1-DDA3-4DED-94C0-E6E7EBADEFD5}" type="datetime1">
              <a:rPr lang="en-NZ" smtClean="0"/>
              <a:t>29/01/2021</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8B5CE7-6672-4E09-BD82-382C091477E5}" type="slidenum">
              <a:rPr lang="en-NZ" smtClean="0"/>
              <a:t>‹#›</a:t>
            </a:fld>
            <a:endParaRPr lang="en-NZ"/>
          </a:p>
        </p:txBody>
      </p:sp>
    </p:spTree>
    <p:extLst>
      <p:ext uri="{BB962C8B-B14F-4D97-AF65-F5344CB8AC3E}">
        <p14:creationId xmlns:p14="http://schemas.microsoft.com/office/powerpoint/2010/main" val="345284027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03"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esafe.nz/risk-assessment/" TargetMode="External"/><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orksafe.govt.nz/topic-and-industry/manufacturing/safe-use-of-machine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egislation.govt.nz/regulation/public/2016/0013/latest/whole.html" TargetMode="External"/><Relationship Id="rId7" Type="http://schemas.openxmlformats.org/officeDocument/2006/relationships/hyperlink" Target="https://worksafe.govt.nz/topic-and-industry/manufacturing/safe-use-of-machinery/" TargetMode="External"/><Relationship Id="rId2" Type="http://schemas.openxmlformats.org/officeDocument/2006/relationships/hyperlink" Target="http://www.legislation.govt.nz/act/public/2015/0070/latest/DLM5976660.html#DLM5976894" TargetMode="External"/><Relationship Id="rId1" Type="http://schemas.openxmlformats.org/officeDocument/2006/relationships/slideLayout" Target="../slideLayouts/slideLayout2.xml"/><Relationship Id="rId6" Type="http://schemas.openxmlformats.org/officeDocument/2006/relationships/hyperlink" Target="https://www.nzqa.govt.nz/ncea/assessment/view-detailed.do?standardNumber=18410" TargetMode="External"/><Relationship Id="rId5" Type="http://schemas.openxmlformats.org/officeDocument/2006/relationships/hyperlink" Target="https://www.mesnz.org.nz/resources/health-safety/guard-experts/" TargetMode="External"/><Relationship Id="rId4" Type="http://schemas.openxmlformats.org/officeDocument/2006/relationships/hyperlink" Target="https://www.worksafe.govt.nz/managing-health-and-safety/getting-started/health-and-safety-at-work-quick-reference-guide/#lf-doc-4399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worksafe.govt.nz/about-us/news-and-media/"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egislation.govt.nz/regulation/public/2016/0013/latest/whole.html" TargetMode="External"/><Relationship Id="rId2" Type="http://schemas.openxmlformats.org/officeDocument/2006/relationships/hyperlink" Target="http://www.legislation.govt.nz/act/public/2015/0070/latest/DLM5976660.html#DLM5976894"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worksafe.govt.nz/"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legislation.govt.nz/act/public/2015/0070/latest/DLM5976660.html#DLM5976894"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worksafe.govt.nz/managing-health-and-safety/getting-started/health-and-safety-at-work-quick-reference-guide/#lf-doc-43998" TargetMode="External"/><Relationship Id="rId2" Type="http://schemas.openxmlformats.org/officeDocument/2006/relationships/hyperlink" Target="http://www.legislation.govt.nz/act/public/2015/0070/latest/DLM5976660.html#DLM5976894"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lipart&#10;&#10;Description automatically generated">
            <a:extLst>
              <a:ext uri="{FF2B5EF4-FFF2-40B4-BE49-F238E27FC236}">
                <a16:creationId xmlns:a16="http://schemas.microsoft.com/office/drawing/2014/main" id="{3AD48214-2F8C-4AB4-B2EB-ABA6538A2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70434" cy="1710268"/>
          </a:xfrm>
          <a:prstGeom prst="rect">
            <a:avLst/>
          </a:prstGeom>
        </p:spPr>
      </p:pic>
      <p:sp>
        <p:nvSpPr>
          <p:cNvPr id="2" name="Title 1">
            <a:extLst>
              <a:ext uri="{FF2B5EF4-FFF2-40B4-BE49-F238E27FC236}">
                <a16:creationId xmlns:a16="http://schemas.microsoft.com/office/drawing/2014/main" id="{A9AC5870-03BD-4F4C-B1AC-502CDEF33D92}"/>
              </a:ext>
            </a:extLst>
          </p:cNvPr>
          <p:cNvSpPr>
            <a:spLocks noGrp="1"/>
          </p:cNvSpPr>
          <p:nvPr>
            <p:ph type="ctrTitle"/>
          </p:nvPr>
        </p:nvSpPr>
        <p:spPr>
          <a:xfrm>
            <a:off x="2770434" y="1465462"/>
            <a:ext cx="6261599" cy="4540483"/>
          </a:xfrm>
        </p:spPr>
        <p:txBody>
          <a:bodyPr anchor="ctr">
            <a:noAutofit/>
          </a:bodyPr>
          <a:lstStyle/>
          <a:p>
            <a:pPr algn="ctr">
              <a:lnSpc>
                <a:spcPct val="150000"/>
              </a:lnSpc>
            </a:pPr>
            <a:br>
              <a:rPr lang="en-NZ" sz="11500" dirty="0">
                <a:solidFill>
                  <a:srgbClr val="C00000"/>
                </a:solidFill>
                <a:latin typeface="Veneer" panose="02000806000000000000" pitchFamily="2" charset="0"/>
              </a:rPr>
            </a:br>
            <a:r>
              <a:rPr lang="en-NZ" sz="2400" i="1" dirty="0">
                <a:solidFill>
                  <a:srgbClr val="C00000"/>
                </a:solidFill>
                <a:latin typeface="Veneer" panose="02000806000000000000" pitchFamily="2" charset="0"/>
              </a:rPr>
              <a:t> </a:t>
            </a:r>
            <a:endParaRPr lang="en-NZ" sz="19900" dirty="0">
              <a:solidFill>
                <a:srgbClr val="C00000"/>
              </a:solidFill>
              <a:latin typeface="Veneer" panose="02000806000000000000" pitchFamily="2" charset="0"/>
            </a:endParaRPr>
          </a:p>
        </p:txBody>
      </p:sp>
      <p:pic>
        <p:nvPicPr>
          <p:cNvPr id="1026" name="Picture 2" descr="image001">
            <a:extLst>
              <a:ext uri="{FF2B5EF4-FFF2-40B4-BE49-F238E27FC236}">
                <a16:creationId xmlns:a16="http://schemas.microsoft.com/office/drawing/2014/main" id="{5ADD6F81-B281-4191-A4F8-F8A0C415A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9010" y="5602397"/>
            <a:ext cx="3632989" cy="125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78730609-503A-41C8-99D1-BEE0130DFEF5}"/>
              </a:ext>
            </a:extLst>
          </p:cNvPr>
          <p:cNvCxnSpPr>
            <a:cxnSpLocks/>
          </p:cNvCxnSpPr>
          <p:nvPr/>
        </p:nvCxnSpPr>
        <p:spPr>
          <a:xfrm flipV="1">
            <a:off x="8520030" y="5554469"/>
            <a:ext cx="855406" cy="571784"/>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698A08A-AFBE-4C00-BDD0-3E625ADC35B4}"/>
              </a:ext>
            </a:extLst>
          </p:cNvPr>
          <p:cNvSpPr txBox="1">
            <a:spLocks/>
          </p:cNvSpPr>
          <p:nvPr/>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accent6"/>
                </a:solidFill>
              </a:rPr>
              <a:t>Machine Safety</a:t>
            </a:r>
            <a:endParaRPr lang="en-NZ" b="1" dirty="0">
              <a:solidFill>
                <a:schemeClr val="accent6"/>
              </a:solidFill>
            </a:endParaRPr>
          </a:p>
        </p:txBody>
      </p:sp>
      <p:sp>
        <p:nvSpPr>
          <p:cNvPr id="8" name="Subtitle 2">
            <a:extLst>
              <a:ext uri="{FF2B5EF4-FFF2-40B4-BE49-F238E27FC236}">
                <a16:creationId xmlns:a16="http://schemas.microsoft.com/office/drawing/2014/main" id="{B30DE193-BE5C-4162-AEC6-304991DC8837}"/>
              </a:ext>
            </a:extLst>
          </p:cNvPr>
          <p:cNvSpPr>
            <a:spLocks noGrp="1"/>
          </p:cNvSpPr>
          <p:nvPr>
            <p:ph type="subTitle" idx="1"/>
          </p:nvPr>
        </p:nvSpPr>
        <p:spPr>
          <a:xfrm>
            <a:off x="109728" y="4893514"/>
            <a:ext cx="4591276" cy="1893693"/>
          </a:xfrm>
        </p:spPr>
        <p:txBody>
          <a:bodyPr>
            <a:normAutofit/>
          </a:bodyPr>
          <a:lstStyle/>
          <a:p>
            <a:r>
              <a:rPr lang="en-US" b="1" dirty="0">
                <a:solidFill>
                  <a:schemeClr val="accent6"/>
                </a:solidFill>
              </a:rPr>
              <a:t>AS/NZS 4024</a:t>
            </a:r>
          </a:p>
          <a:p>
            <a:r>
              <a:rPr lang="en-US" sz="2400" b="1" dirty="0">
                <a:solidFill>
                  <a:schemeClr val="accent2">
                    <a:lumMod val="75000"/>
                  </a:schemeClr>
                </a:solidFill>
              </a:rPr>
              <a:t>Employer / Manager Overview</a:t>
            </a:r>
          </a:p>
        </p:txBody>
      </p:sp>
      <p:sp>
        <p:nvSpPr>
          <p:cNvPr id="3" name="TextBox 2">
            <a:extLst>
              <a:ext uri="{FF2B5EF4-FFF2-40B4-BE49-F238E27FC236}">
                <a16:creationId xmlns:a16="http://schemas.microsoft.com/office/drawing/2014/main" id="{8AF711BC-5BAD-49EC-AAD7-DC9173ED66F2}"/>
              </a:ext>
            </a:extLst>
          </p:cNvPr>
          <p:cNvSpPr txBox="1"/>
          <p:nvPr/>
        </p:nvSpPr>
        <p:spPr>
          <a:xfrm>
            <a:off x="256032" y="5954189"/>
            <a:ext cx="3343657" cy="923330"/>
          </a:xfrm>
          <a:prstGeom prst="rect">
            <a:avLst/>
          </a:prstGeom>
          <a:noFill/>
        </p:spPr>
        <p:txBody>
          <a:bodyPr wrap="square" rtlCol="0">
            <a:spAutoFit/>
          </a:bodyPr>
          <a:lstStyle/>
          <a:p>
            <a:r>
              <a:rPr lang="en-US" sz="1800" b="1" dirty="0">
                <a:solidFill>
                  <a:srgbClr val="FF0000"/>
                </a:solidFill>
              </a:rPr>
              <a:t>Please be aware there are some Graphic Photos in this presentation</a:t>
            </a:r>
            <a:endParaRPr lang="en-NZ" sz="1800" b="1" dirty="0">
              <a:solidFill>
                <a:srgbClr val="FF0000"/>
              </a:solidFill>
            </a:endParaRPr>
          </a:p>
        </p:txBody>
      </p:sp>
    </p:spTree>
    <p:extLst>
      <p:ext uri="{BB962C8B-B14F-4D97-AF65-F5344CB8AC3E}">
        <p14:creationId xmlns:p14="http://schemas.microsoft.com/office/powerpoint/2010/main" val="2399336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9BD31E-99C6-4A17-A936-EB31C4F4C73A}"/>
              </a:ext>
            </a:extLst>
          </p:cNvPr>
          <p:cNvSpPr>
            <a:spLocks noGrp="1"/>
          </p:cNvSpPr>
          <p:nvPr>
            <p:ph type="title"/>
          </p:nvPr>
        </p:nvSpPr>
        <p:spPr>
          <a:xfrm>
            <a:off x="838200" y="97453"/>
            <a:ext cx="8596668" cy="1320800"/>
          </a:xfrm>
        </p:spPr>
        <p:txBody>
          <a:bodyPr>
            <a:normAutofit/>
          </a:bodyPr>
          <a:lstStyle/>
          <a:p>
            <a:r>
              <a:rPr lang="en-US" sz="4000" b="1" dirty="0">
                <a:solidFill>
                  <a:schemeClr val="accent6"/>
                </a:solidFill>
              </a:rPr>
              <a:t>Management (PCBU) - Consequence</a:t>
            </a:r>
            <a:endParaRPr lang="en-NZ" sz="4000" b="1" dirty="0">
              <a:solidFill>
                <a:schemeClr val="accent6"/>
              </a:solidFill>
            </a:endParaRPr>
          </a:p>
        </p:txBody>
      </p:sp>
      <p:sp>
        <p:nvSpPr>
          <p:cNvPr id="6" name="Content Placeholder 5">
            <a:extLst>
              <a:ext uri="{FF2B5EF4-FFF2-40B4-BE49-F238E27FC236}">
                <a16:creationId xmlns:a16="http://schemas.microsoft.com/office/drawing/2014/main" id="{3D54CF42-827C-4C08-A624-FB6F2738A08D}"/>
              </a:ext>
            </a:extLst>
          </p:cNvPr>
          <p:cNvSpPr>
            <a:spLocks noGrp="1"/>
          </p:cNvSpPr>
          <p:nvPr>
            <p:ph idx="1"/>
          </p:nvPr>
        </p:nvSpPr>
        <p:spPr>
          <a:xfrm>
            <a:off x="838200" y="1418253"/>
            <a:ext cx="7421250" cy="5074622"/>
          </a:xfrm>
        </p:spPr>
        <p:txBody>
          <a:bodyPr>
            <a:normAutofit fontScale="32500" lnSpcReduction="20000"/>
          </a:bodyPr>
          <a:lstStyle/>
          <a:p>
            <a:pPr marL="0" indent="0" fontAlgn="base">
              <a:lnSpc>
                <a:spcPct val="120000"/>
              </a:lnSpc>
              <a:spcBef>
                <a:spcPts val="0"/>
              </a:spcBef>
              <a:buNone/>
            </a:pPr>
            <a:endParaRPr lang="en-NZ" sz="3700" b="1" dirty="0"/>
          </a:p>
          <a:p>
            <a:pPr marL="0" indent="0" fontAlgn="base">
              <a:lnSpc>
                <a:spcPct val="120000"/>
              </a:lnSpc>
              <a:spcBef>
                <a:spcPts val="0"/>
              </a:spcBef>
              <a:buNone/>
            </a:pPr>
            <a:r>
              <a:rPr lang="en-NZ" sz="3700" b="1" dirty="0"/>
              <a:t>Section 48 Offence of failing to comply with duty that exposes individual to risk of death or serious injury or serious illness</a:t>
            </a:r>
          </a:p>
          <a:p>
            <a:pPr marL="0" indent="0" fontAlgn="base">
              <a:lnSpc>
                <a:spcPct val="120000"/>
              </a:lnSpc>
              <a:spcBef>
                <a:spcPts val="0"/>
              </a:spcBef>
              <a:buNone/>
            </a:pPr>
            <a:r>
              <a:rPr lang="en-NZ" sz="3700" dirty="0"/>
              <a:t>A person commits an offence against this section if— (a)</a:t>
            </a:r>
            <a:r>
              <a:rPr lang="en-NZ" sz="3700" b="1" dirty="0"/>
              <a:t> </a:t>
            </a:r>
            <a:r>
              <a:rPr lang="en-NZ" sz="3700" dirty="0"/>
              <a:t>the person has a duty under subpart 2 or 3; and</a:t>
            </a:r>
            <a:endParaRPr lang="en-NZ" sz="3700" b="1" dirty="0"/>
          </a:p>
          <a:p>
            <a:pPr marL="0" indent="0" fontAlgn="base">
              <a:lnSpc>
                <a:spcPct val="120000"/>
              </a:lnSpc>
              <a:spcBef>
                <a:spcPts val="0"/>
              </a:spcBef>
              <a:buNone/>
            </a:pPr>
            <a:r>
              <a:rPr lang="en-NZ" sz="3700" dirty="0"/>
              <a:t>(b)</a:t>
            </a:r>
            <a:r>
              <a:rPr lang="en-NZ" sz="3700" b="1" dirty="0"/>
              <a:t> </a:t>
            </a:r>
            <a:r>
              <a:rPr lang="en-NZ" sz="3700" dirty="0"/>
              <a:t>the person fails to comply with that duty; and</a:t>
            </a:r>
            <a:endParaRPr lang="en-NZ" sz="3700" b="1" dirty="0"/>
          </a:p>
          <a:p>
            <a:pPr marL="0" indent="0" fontAlgn="base">
              <a:lnSpc>
                <a:spcPct val="120000"/>
              </a:lnSpc>
              <a:spcBef>
                <a:spcPts val="0"/>
              </a:spcBef>
              <a:buNone/>
            </a:pPr>
            <a:r>
              <a:rPr lang="en-NZ" sz="3700" dirty="0"/>
              <a:t>(c)</a:t>
            </a:r>
            <a:r>
              <a:rPr lang="en-NZ" sz="3700" b="1" dirty="0"/>
              <a:t> </a:t>
            </a:r>
            <a:r>
              <a:rPr lang="en-NZ" sz="3700" dirty="0"/>
              <a:t>that failure exposes any individual to a risk of death or serious injury or serious illness.</a:t>
            </a:r>
            <a:endParaRPr lang="en-NZ" sz="3700" b="1" dirty="0"/>
          </a:p>
          <a:p>
            <a:pPr marL="0" indent="0" fontAlgn="base">
              <a:lnSpc>
                <a:spcPct val="120000"/>
              </a:lnSpc>
              <a:spcBef>
                <a:spcPts val="0"/>
              </a:spcBef>
              <a:buNone/>
            </a:pPr>
            <a:r>
              <a:rPr lang="en-NZ" sz="3700" dirty="0"/>
              <a:t>(2) A person who commits an offence against subsection (1) is liable on conviction,—</a:t>
            </a:r>
          </a:p>
          <a:p>
            <a:pPr marL="0" indent="0" fontAlgn="base">
              <a:lnSpc>
                <a:spcPct val="120000"/>
              </a:lnSpc>
              <a:spcBef>
                <a:spcPts val="0"/>
              </a:spcBef>
              <a:buNone/>
            </a:pPr>
            <a:r>
              <a:rPr lang="en-NZ" sz="3700" dirty="0"/>
              <a:t>(a)</a:t>
            </a:r>
            <a:r>
              <a:rPr lang="en-NZ" sz="3700" b="1" dirty="0"/>
              <a:t> </a:t>
            </a:r>
            <a:r>
              <a:rPr lang="en-NZ" sz="3700" dirty="0"/>
              <a:t>for an individual who is not a PCBU or an officer of a PCBU, to a fine not exceeding $150,000:</a:t>
            </a:r>
            <a:endParaRPr lang="en-NZ" sz="3700" b="1" dirty="0"/>
          </a:p>
          <a:p>
            <a:pPr marL="0" indent="0" fontAlgn="base">
              <a:lnSpc>
                <a:spcPct val="120000"/>
              </a:lnSpc>
              <a:spcBef>
                <a:spcPts val="0"/>
              </a:spcBef>
              <a:buNone/>
            </a:pPr>
            <a:r>
              <a:rPr lang="en-NZ" sz="3700" dirty="0"/>
              <a:t>(b)</a:t>
            </a:r>
            <a:r>
              <a:rPr lang="en-NZ" sz="3700" b="1" dirty="0"/>
              <a:t> </a:t>
            </a:r>
            <a:r>
              <a:rPr lang="en-NZ" sz="3700" dirty="0"/>
              <a:t>for an individual who is a PCBU or an officer of a PCBU, to a fine not exceeding $300,000:</a:t>
            </a:r>
            <a:endParaRPr lang="en-NZ" sz="3700" b="1" dirty="0"/>
          </a:p>
          <a:p>
            <a:pPr marL="0" indent="0" fontAlgn="base">
              <a:lnSpc>
                <a:spcPct val="120000"/>
              </a:lnSpc>
              <a:spcBef>
                <a:spcPts val="0"/>
              </a:spcBef>
              <a:buNone/>
            </a:pPr>
            <a:r>
              <a:rPr lang="en-NZ" sz="3700" dirty="0"/>
              <a:t>(c)</a:t>
            </a:r>
            <a:r>
              <a:rPr lang="en-NZ" sz="3700" b="1" dirty="0"/>
              <a:t> </a:t>
            </a:r>
            <a:r>
              <a:rPr lang="en-NZ" sz="3700" dirty="0"/>
              <a:t>for any other person, to a fine not exceeding $1.5 million.</a:t>
            </a:r>
          </a:p>
          <a:p>
            <a:pPr marL="0" indent="0" fontAlgn="base">
              <a:lnSpc>
                <a:spcPct val="120000"/>
              </a:lnSpc>
              <a:spcBef>
                <a:spcPts val="0"/>
              </a:spcBef>
              <a:buNone/>
            </a:pPr>
            <a:endParaRPr lang="en-NZ" sz="3700" b="1" dirty="0"/>
          </a:p>
          <a:p>
            <a:pPr marL="0" indent="0" fontAlgn="base">
              <a:lnSpc>
                <a:spcPct val="120000"/>
              </a:lnSpc>
              <a:spcBef>
                <a:spcPts val="0"/>
              </a:spcBef>
              <a:buNone/>
            </a:pPr>
            <a:r>
              <a:rPr lang="en-NZ" sz="3700" b="1" dirty="0"/>
              <a:t>Section 49 Offence of failing to comply with duty</a:t>
            </a:r>
          </a:p>
          <a:p>
            <a:pPr marL="0" indent="0" fontAlgn="base">
              <a:lnSpc>
                <a:spcPct val="120000"/>
              </a:lnSpc>
              <a:spcBef>
                <a:spcPts val="0"/>
              </a:spcBef>
              <a:buNone/>
            </a:pPr>
            <a:r>
              <a:rPr lang="en-NZ" sz="3700" dirty="0"/>
              <a:t>(1) A person commits an offence against this section if the person—</a:t>
            </a:r>
          </a:p>
          <a:p>
            <a:pPr marL="0" indent="0" fontAlgn="base">
              <a:lnSpc>
                <a:spcPct val="120000"/>
              </a:lnSpc>
              <a:spcBef>
                <a:spcPts val="0"/>
              </a:spcBef>
              <a:buNone/>
            </a:pPr>
            <a:r>
              <a:rPr lang="en-NZ" sz="3700" dirty="0"/>
              <a:t>(a)</a:t>
            </a:r>
            <a:r>
              <a:rPr lang="en-NZ" sz="3700" b="1" dirty="0"/>
              <a:t> </a:t>
            </a:r>
            <a:r>
              <a:rPr lang="en-NZ" sz="3700" dirty="0"/>
              <a:t>has a duty under subpart 2 or 3; and</a:t>
            </a:r>
            <a:endParaRPr lang="en-NZ" sz="3700" b="1" dirty="0"/>
          </a:p>
          <a:p>
            <a:pPr marL="0" indent="0" fontAlgn="base">
              <a:lnSpc>
                <a:spcPct val="120000"/>
              </a:lnSpc>
              <a:spcBef>
                <a:spcPts val="0"/>
              </a:spcBef>
              <a:buNone/>
            </a:pPr>
            <a:r>
              <a:rPr lang="en-NZ" sz="3700" dirty="0"/>
              <a:t>(b)</a:t>
            </a:r>
            <a:r>
              <a:rPr lang="en-NZ" sz="3700" b="1" dirty="0"/>
              <a:t> </a:t>
            </a:r>
            <a:r>
              <a:rPr lang="en-NZ" sz="3700" dirty="0"/>
              <a:t>fails to comply with that duty.</a:t>
            </a:r>
            <a:endParaRPr lang="en-NZ" sz="3700" b="1" dirty="0"/>
          </a:p>
          <a:p>
            <a:pPr marL="0" indent="0" fontAlgn="base">
              <a:lnSpc>
                <a:spcPct val="120000"/>
              </a:lnSpc>
              <a:spcBef>
                <a:spcPts val="0"/>
              </a:spcBef>
              <a:buNone/>
            </a:pPr>
            <a:r>
              <a:rPr lang="en-NZ" sz="3700" dirty="0"/>
              <a:t>(2) A person who commits an offence against subsection (1) is liable on conviction,—</a:t>
            </a:r>
          </a:p>
          <a:p>
            <a:pPr marL="0" indent="0" fontAlgn="base">
              <a:lnSpc>
                <a:spcPct val="120000"/>
              </a:lnSpc>
              <a:spcBef>
                <a:spcPts val="0"/>
              </a:spcBef>
              <a:buNone/>
            </a:pPr>
            <a:r>
              <a:rPr lang="en-NZ" sz="3700" dirty="0"/>
              <a:t>(a)</a:t>
            </a:r>
            <a:r>
              <a:rPr lang="en-NZ" sz="3700" b="1" dirty="0"/>
              <a:t> </a:t>
            </a:r>
            <a:r>
              <a:rPr lang="en-NZ" sz="3700" dirty="0"/>
              <a:t>for an individual who is not a PCBU or an officer of a PCBU, to a fine not exceeding $50,000:</a:t>
            </a:r>
            <a:endParaRPr lang="en-NZ" sz="3700" b="1" dirty="0"/>
          </a:p>
          <a:p>
            <a:pPr marL="0" indent="0" fontAlgn="base">
              <a:lnSpc>
                <a:spcPct val="120000"/>
              </a:lnSpc>
              <a:spcBef>
                <a:spcPts val="0"/>
              </a:spcBef>
              <a:buNone/>
            </a:pPr>
            <a:r>
              <a:rPr lang="en-NZ" sz="3700" dirty="0"/>
              <a:t>(b)</a:t>
            </a:r>
            <a:r>
              <a:rPr lang="en-NZ" sz="3700" b="1" dirty="0"/>
              <a:t> </a:t>
            </a:r>
            <a:r>
              <a:rPr lang="en-NZ" sz="3700" dirty="0"/>
              <a:t>for an individual who is a PCBU or an officer of a PCBU, to a fine not exceeding $100,000:</a:t>
            </a:r>
            <a:endParaRPr lang="en-NZ" sz="3700" b="1" dirty="0"/>
          </a:p>
          <a:p>
            <a:pPr marL="0" indent="0" fontAlgn="base">
              <a:lnSpc>
                <a:spcPct val="120000"/>
              </a:lnSpc>
              <a:spcBef>
                <a:spcPts val="0"/>
              </a:spcBef>
              <a:buNone/>
            </a:pPr>
            <a:r>
              <a:rPr lang="en-NZ" sz="3700" dirty="0"/>
              <a:t>(c)</a:t>
            </a:r>
            <a:r>
              <a:rPr lang="en-NZ" sz="3700" b="1" dirty="0"/>
              <a:t> </a:t>
            </a:r>
            <a:r>
              <a:rPr lang="en-NZ" sz="3700" dirty="0"/>
              <a:t>for any other person, to a fine not exceeding $500,000.</a:t>
            </a:r>
            <a:endParaRPr lang="en-NZ" sz="3700" b="1" dirty="0"/>
          </a:p>
          <a:p>
            <a:pPr marL="0" indent="0" fontAlgn="base">
              <a:lnSpc>
                <a:spcPct val="120000"/>
              </a:lnSpc>
              <a:spcBef>
                <a:spcPts val="0"/>
              </a:spcBef>
              <a:buNone/>
            </a:pPr>
            <a:r>
              <a:rPr lang="en-NZ" sz="3700" dirty="0"/>
              <a:t>(3) Despite subsection (2), if the duty or obligation of a PCBU is imposed under a provision other than a provision of subpart 2 or 3, the maximum penalty under subsection (2) for an offence by an officer against subsection (1) in relation to the duty or obligation is the maximum penalty fixed under the provision creating the duty or obligation for an individual who fails to comply with the duty or obligation.</a:t>
            </a:r>
          </a:p>
          <a:p>
            <a:pPr marL="0" indent="0" fontAlgn="base">
              <a:spcBef>
                <a:spcPts val="0"/>
              </a:spcBef>
              <a:buNone/>
            </a:pPr>
            <a:endParaRPr lang="en-NZ" sz="2400" b="1" dirty="0"/>
          </a:p>
          <a:p>
            <a:pPr marL="0" indent="0">
              <a:buNone/>
            </a:pPr>
            <a:endParaRPr lang="en-NZ" dirty="0"/>
          </a:p>
        </p:txBody>
      </p:sp>
      <p:pic>
        <p:nvPicPr>
          <p:cNvPr id="8" name="Picture 7">
            <a:extLst>
              <a:ext uri="{FF2B5EF4-FFF2-40B4-BE49-F238E27FC236}">
                <a16:creationId xmlns:a16="http://schemas.microsoft.com/office/drawing/2014/main" id="{3B6820FB-022F-4456-A267-C07803021813}"/>
              </a:ext>
            </a:extLst>
          </p:cNvPr>
          <p:cNvPicPr>
            <a:picLocks noChangeAspect="1"/>
          </p:cNvPicPr>
          <p:nvPr/>
        </p:nvPicPr>
        <p:blipFill>
          <a:blip r:embed="rId2"/>
          <a:stretch>
            <a:fillRect/>
          </a:stretch>
        </p:blipFill>
        <p:spPr>
          <a:xfrm>
            <a:off x="8474100" y="1793199"/>
            <a:ext cx="3319155" cy="4324730"/>
          </a:xfrm>
          <a:prstGeom prst="rect">
            <a:avLst/>
          </a:prstGeom>
        </p:spPr>
      </p:pic>
    </p:spTree>
    <p:extLst>
      <p:ext uri="{BB962C8B-B14F-4D97-AF65-F5344CB8AC3E}">
        <p14:creationId xmlns:p14="http://schemas.microsoft.com/office/powerpoint/2010/main" val="307915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29AD-091A-4F2C-8B20-2E43031601E9}"/>
              </a:ext>
            </a:extLst>
          </p:cNvPr>
          <p:cNvSpPr>
            <a:spLocks noGrp="1"/>
          </p:cNvSpPr>
          <p:nvPr>
            <p:ph type="title"/>
          </p:nvPr>
        </p:nvSpPr>
        <p:spPr>
          <a:xfrm>
            <a:off x="838200" y="365125"/>
            <a:ext cx="10515600" cy="880745"/>
          </a:xfrm>
        </p:spPr>
        <p:txBody>
          <a:bodyPr/>
          <a:lstStyle/>
          <a:p>
            <a:r>
              <a:rPr lang="en-US" sz="4000" b="1" dirty="0">
                <a:solidFill>
                  <a:schemeClr val="accent6"/>
                </a:solidFill>
              </a:rPr>
              <a:t>Responsibility</a:t>
            </a:r>
            <a:endParaRPr lang="en-NZ" b="1" dirty="0">
              <a:solidFill>
                <a:schemeClr val="accent6"/>
              </a:solidFill>
            </a:endParaRPr>
          </a:p>
        </p:txBody>
      </p:sp>
      <p:sp>
        <p:nvSpPr>
          <p:cNvPr id="3" name="Content Placeholder 2">
            <a:extLst>
              <a:ext uri="{FF2B5EF4-FFF2-40B4-BE49-F238E27FC236}">
                <a16:creationId xmlns:a16="http://schemas.microsoft.com/office/drawing/2014/main" id="{B19AA15D-A5EA-4123-B10B-ABD268A27787}"/>
              </a:ext>
            </a:extLst>
          </p:cNvPr>
          <p:cNvSpPr>
            <a:spLocks noGrp="1"/>
          </p:cNvSpPr>
          <p:nvPr>
            <p:ph idx="1"/>
          </p:nvPr>
        </p:nvSpPr>
        <p:spPr>
          <a:xfrm>
            <a:off x="1409467" y="6071794"/>
            <a:ext cx="4133850" cy="357505"/>
          </a:xfrm>
        </p:spPr>
        <p:txBody>
          <a:bodyPr/>
          <a:lstStyle/>
          <a:p>
            <a:pPr marL="0" indent="0">
              <a:buNone/>
            </a:pPr>
            <a:r>
              <a:rPr lang="en-US" sz="1200" dirty="0"/>
              <a:t>* from </a:t>
            </a:r>
            <a:r>
              <a:rPr lang="en-US" sz="1200" dirty="0" err="1"/>
              <a:t>Worksafe</a:t>
            </a:r>
            <a:r>
              <a:rPr lang="en-US" sz="1200" dirty="0"/>
              <a:t> Best Practice Guidelines</a:t>
            </a:r>
          </a:p>
          <a:p>
            <a:endParaRPr lang="en-NZ" dirty="0"/>
          </a:p>
        </p:txBody>
      </p:sp>
      <p:pic>
        <p:nvPicPr>
          <p:cNvPr id="5" name="Picture 4">
            <a:extLst>
              <a:ext uri="{FF2B5EF4-FFF2-40B4-BE49-F238E27FC236}">
                <a16:creationId xmlns:a16="http://schemas.microsoft.com/office/drawing/2014/main" id="{DA0ED173-3258-4185-9583-1A3983E197B9}"/>
              </a:ext>
            </a:extLst>
          </p:cNvPr>
          <p:cNvPicPr>
            <a:picLocks noChangeAspect="1"/>
          </p:cNvPicPr>
          <p:nvPr/>
        </p:nvPicPr>
        <p:blipFill>
          <a:blip r:embed="rId2"/>
          <a:stretch>
            <a:fillRect/>
          </a:stretch>
        </p:blipFill>
        <p:spPr>
          <a:xfrm>
            <a:off x="921834" y="1245870"/>
            <a:ext cx="6158392" cy="4825924"/>
          </a:xfrm>
          <a:prstGeom prst="rect">
            <a:avLst/>
          </a:prstGeom>
        </p:spPr>
      </p:pic>
      <p:sp>
        <p:nvSpPr>
          <p:cNvPr id="6" name="TextBox 5">
            <a:extLst>
              <a:ext uri="{FF2B5EF4-FFF2-40B4-BE49-F238E27FC236}">
                <a16:creationId xmlns:a16="http://schemas.microsoft.com/office/drawing/2014/main" id="{51E07BDF-F646-4DDF-B5E2-A6D072C0640C}"/>
              </a:ext>
            </a:extLst>
          </p:cNvPr>
          <p:cNvSpPr txBox="1"/>
          <p:nvPr/>
        </p:nvSpPr>
        <p:spPr>
          <a:xfrm>
            <a:off x="7957692" y="4255912"/>
            <a:ext cx="3164632" cy="1815882"/>
          </a:xfrm>
          <a:prstGeom prst="rect">
            <a:avLst/>
          </a:prstGeom>
          <a:noFill/>
        </p:spPr>
        <p:txBody>
          <a:bodyPr wrap="square" rtlCol="0">
            <a:spAutoFit/>
          </a:bodyPr>
          <a:lstStyle/>
          <a:p>
            <a:r>
              <a:rPr lang="en-US" sz="2800" b="1" dirty="0">
                <a:solidFill>
                  <a:srgbClr val="FF0000"/>
                </a:solidFill>
              </a:rPr>
              <a:t>Governing Standard in New Zealand is </a:t>
            </a:r>
          </a:p>
          <a:p>
            <a:r>
              <a:rPr lang="en-US" sz="2800" b="1" dirty="0">
                <a:solidFill>
                  <a:srgbClr val="FF0000"/>
                </a:solidFill>
              </a:rPr>
              <a:t>AS/NZS 4024 Safety of Machinery</a:t>
            </a:r>
            <a:endParaRPr lang="en-NZ" sz="2800" b="1" dirty="0">
              <a:solidFill>
                <a:srgbClr val="FF0000"/>
              </a:solidFill>
            </a:endParaRPr>
          </a:p>
        </p:txBody>
      </p:sp>
      <p:pic>
        <p:nvPicPr>
          <p:cNvPr id="4" name="Picture 3">
            <a:extLst>
              <a:ext uri="{FF2B5EF4-FFF2-40B4-BE49-F238E27FC236}">
                <a16:creationId xmlns:a16="http://schemas.microsoft.com/office/drawing/2014/main" id="{FED352DA-ADB3-4923-930C-0DEE067207C6}"/>
              </a:ext>
            </a:extLst>
          </p:cNvPr>
          <p:cNvPicPr>
            <a:picLocks noChangeAspect="1"/>
          </p:cNvPicPr>
          <p:nvPr/>
        </p:nvPicPr>
        <p:blipFill>
          <a:blip r:embed="rId3"/>
          <a:stretch>
            <a:fillRect/>
          </a:stretch>
        </p:blipFill>
        <p:spPr>
          <a:xfrm>
            <a:off x="8211483" y="1245870"/>
            <a:ext cx="2910841" cy="2183130"/>
          </a:xfrm>
          <a:prstGeom prst="rect">
            <a:avLst/>
          </a:prstGeom>
        </p:spPr>
      </p:pic>
    </p:spTree>
    <p:extLst>
      <p:ext uri="{BB962C8B-B14F-4D97-AF65-F5344CB8AC3E}">
        <p14:creationId xmlns:p14="http://schemas.microsoft.com/office/powerpoint/2010/main" val="147799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5EEB-7545-422A-8EAD-B1FCF988E19E}"/>
              </a:ext>
            </a:extLst>
          </p:cNvPr>
          <p:cNvSpPr>
            <a:spLocks noGrp="1"/>
          </p:cNvSpPr>
          <p:nvPr>
            <p:ph type="title"/>
          </p:nvPr>
        </p:nvSpPr>
        <p:spPr/>
        <p:txBody>
          <a:bodyPr>
            <a:normAutofit/>
          </a:bodyPr>
          <a:lstStyle/>
          <a:p>
            <a:r>
              <a:rPr lang="en-US" sz="3600" b="1" dirty="0">
                <a:solidFill>
                  <a:schemeClr val="accent6"/>
                </a:solidFill>
              </a:rPr>
              <a:t>Machine Safety Risks</a:t>
            </a:r>
            <a:endParaRPr lang="en-NZ" sz="3600" b="1" dirty="0">
              <a:solidFill>
                <a:schemeClr val="accent6"/>
              </a:solidFill>
            </a:endParaRPr>
          </a:p>
        </p:txBody>
      </p:sp>
      <p:sp>
        <p:nvSpPr>
          <p:cNvPr id="3" name="Content Placeholder 2">
            <a:extLst>
              <a:ext uri="{FF2B5EF4-FFF2-40B4-BE49-F238E27FC236}">
                <a16:creationId xmlns:a16="http://schemas.microsoft.com/office/drawing/2014/main" id="{968C9E33-9012-4764-8721-C7F02EA65E04}"/>
              </a:ext>
            </a:extLst>
          </p:cNvPr>
          <p:cNvSpPr>
            <a:spLocks noGrp="1"/>
          </p:cNvSpPr>
          <p:nvPr>
            <p:ph idx="1"/>
          </p:nvPr>
        </p:nvSpPr>
        <p:spPr>
          <a:xfrm>
            <a:off x="838200" y="1365662"/>
            <a:ext cx="10515600" cy="4811301"/>
          </a:xfrm>
        </p:spPr>
        <p:txBody>
          <a:bodyPr>
            <a:normAutofit fontScale="77500" lnSpcReduction="20000"/>
          </a:bodyPr>
          <a:lstStyle/>
          <a:p>
            <a:pPr marL="0" indent="0">
              <a:buNone/>
            </a:pPr>
            <a:r>
              <a:rPr lang="en-US" dirty="0"/>
              <a:t>Machine safety is typically thought of as guarding moving parts.  While that is a large part of it there are many other considerations that need to be assessed in every possible operating and maintenance mode.</a:t>
            </a:r>
          </a:p>
          <a:p>
            <a:pPr marL="0" indent="0">
              <a:buNone/>
            </a:pPr>
            <a:r>
              <a:rPr lang="en-NZ" sz="1400" dirty="0"/>
              <a:t>Mechanical - size, shape, movement, mass</a:t>
            </a:r>
          </a:p>
          <a:p>
            <a:pPr marL="0" indent="0">
              <a:buNone/>
            </a:pPr>
            <a:r>
              <a:rPr lang="en-NZ" sz="1400" dirty="0"/>
              <a:t>Physical - sharp edges, pinch points, entanglement</a:t>
            </a:r>
          </a:p>
          <a:p>
            <a:pPr marL="0" indent="0">
              <a:buNone/>
            </a:pPr>
            <a:r>
              <a:rPr lang="en-NZ" sz="1400" dirty="0"/>
              <a:t>Electrical  - live energy, static, surges</a:t>
            </a:r>
          </a:p>
          <a:p>
            <a:pPr marL="0" indent="0">
              <a:buNone/>
            </a:pPr>
            <a:r>
              <a:rPr lang="en-NZ" sz="1400" dirty="0"/>
              <a:t>Heat  - contact, radiated</a:t>
            </a:r>
          </a:p>
          <a:p>
            <a:pPr marL="0" indent="0">
              <a:buNone/>
            </a:pPr>
            <a:r>
              <a:rPr lang="en-NZ" sz="1400" dirty="0"/>
              <a:t>Noise &amp; vibration</a:t>
            </a:r>
          </a:p>
          <a:p>
            <a:pPr marL="0" indent="0">
              <a:buNone/>
            </a:pPr>
            <a:r>
              <a:rPr lang="en-NZ" sz="1400" dirty="0"/>
              <a:t>Radiation - x-ray, magnetic, microwave, ultraviolet etc</a:t>
            </a:r>
          </a:p>
          <a:p>
            <a:pPr marL="0" indent="0">
              <a:buNone/>
            </a:pPr>
            <a:r>
              <a:rPr lang="en-NZ" sz="1400" dirty="0"/>
              <a:t>Work Environment - lighting, temperature, weather, visibility</a:t>
            </a:r>
          </a:p>
          <a:p>
            <a:pPr marL="0" indent="0">
              <a:buNone/>
            </a:pPr>
            <a:r>
              <a:rPr lang="en-NZ" sz="1400" dirty="0"/>
              <a:t>Ergonomic - lifting, reaching, interface locations</a:t>
            </a:r>
          </a:p>
          <a:p>
            <a:pPr marL="0" indent="0">
              <a:buNone/>
            </a:pPr>
            <a:r>
              <a:rPr lang="en-NZ" sz="1400" dirty="0"/>
              <a:t>Chemicals - lubrication, process, cleaning</a:t>
            </a:r>
          </a:p>
          <a:p>
            <a:pPr marL="0" indent="0">
              <a:buNone/>
            </a:pPr>
            <a:r>
              <a:rPr lang="en-NZ" sz="1400" dirty="0"/>
              <a:t>Concurrent Processes - foot traffic, vehicle traffic, </a:t>
            </a:r>
            <a:r>
              <a:rPr lang="en-NZ" sz="1400" dirty="0" err="1"/>
              <a:t>simops</a:t>
            </a:r>
            <a:r>
              <a:rPr lang="en-NZ" sz="1400" dirty="0"/>
              <a:t>, adjacent equipment etc</a:t>
            </a:r>
          </a:p>
          <a:p>
            <a:pPr marL="0" indent="0">
              <a:buNone/>
            </a:pPr>
            <a:r>
              <a:rPr lang="en-NZ" sz="1400" dirty="0"/>
              <a:t>Stored Energy - electrical, hydraulic, steam/gas, springs, gravity</a:t>
            </a:r>
          </a:p>
          <a:p>
            <a:pPr marL="0" indent="0">
              <a:buNone/>
            </a:pPr>
            <a:r>
              <a:rPr lang="en-NZ" sz="1400" dirty="0"/>
              <a:t>Procedures - </a:t>
            </a:r>
            <a:r>
              <a:rPr lang="en-NZ" sz="1400" dirty="0" err="1"/>
              <a:t>startup</a:t>
            </a:r>
            <a:r>
              <a:rPr lang="en-NZ" sz="1400" dirty="0"/>
              <a:t>, shutdown, emergency stops</a:t>
            </a:r>
          </a:p>
          <a:p>
            <a:pPr marL="0" indent="0">
              <a:buNone/>
            </a:pPr>
            <a:r>
              <a:rPr lang="en-NZ" sz="1400" dirty="0"/>
              <a:t>Maintenance - planned, unplanned, access, lockouts</a:t>
            </a:r>
          </a:p>
          <a:p>
            <a:pPr marL="0" indent="0">
              <a:buNone/>
            </a:pPr>
            <a:r>
              <a:rPr lang="en-NZ" sz="1400" dirty="0"/>
              <a:t>Cleaning – access, chemicals, ergonomics, lockouts</a:t>
            </a:r>
          </a:p>
          <a:p>
            <a:pPr marL="0" indent="0">
              <a:buNone/>
            </a:pPr>
            <a:r>
              <a:rPr lang="en-NZ" sz="1400" dirty="0"/>
              <a:t>PPE , Worker fatigue &amp; health</a:t>
            </a:r>
          </a:p>
          <a:p>
            <a:pPr marL="0" indent="0">
              <a:buNone/>
            </a:pPr>
            <a:r>
              <a:rPr lang="en-NZ" b="1" dirty="0">
                <a:hlinkClick r:id="rId3"/>
              </a:rPr>
              <a:t>https://besafe.nz/risk-assessment/</a:t>
            </a:r>
            <a:endParaRPr lang="en-NZ" b="1" dirty="0"/>
          </a:p>
          <a:p>
            <a:pPr marL="0" indent="0">
              <a:buNone/>
            </a:pPr>
            <a:endParaRPr lang="en-NZ" sz="1400" dirty="0"/>
          </a:p>
          <a:p>
            <a:pPr marL="0" indent="0">
              <a:buNone/>
            </a:pPr>
            <a:endParaRPr lang="en-NZ" dirty="0"/>
          </a:p>
          <a:p>
            <a:pPr marL="0" indent="0">
              <a:buNone/>
            </a:pPr>
            <a:endParaRPr lang="en-NZ" dirty="0"/>
          </a:p>
        </p:txBody>
      </p:sp>
      <p:pic>
        <p:nvPicPr>
          <p:cNvPr id="5" name="Picture 4">
            <a:extLst>
              <a:ext uri="{FF2B5EF4-FFF2-40B4-BE49-F238E27FC236}">
                <a16:creationId xmlns:a16="http://schemas.microsoft.com/office/drawing/2014/main" id="{E743A05A-57D4-4D92-8AD7-C4B41107CA50}"/>
              </a:ext>
            </a:extLst>
          </p:cNvPr>
          <p:cNvPicPr>
            <a:picLocks noChangeAspect="1"/>
          </p:cNvPicPr>
          <p:nvPr/>
        </p:nvPicPr>
        <p:blipFill>
          <a:blip r:embed="rId4"/>
          <a:stretch>
            <a:fillRect/>
          </a:stretch>
        </p:blipFill>
        <p:spPr>
          <a:xfrm>
            <a:off x="6647461" y="2286969"/>
            <a:ext cx="752580" cy="3705742"/>
          </a:xfrm>
          <a:prstGeom prst="rect">
            <a:avLst/>
          </a:prstGeom>
        </p:spPr>
      </p:pic>
      <p:pic>
        <p:nvPicPr>
          <p:cNvPr id="6" name="Picture 5">
            <a:extLst>
              <a:ext uri="{FF2B5EF4-FFF2-40B4-BE49-F238E27FC236}">
                <a16:creationId xmlns:a16="http://schemas.microsoft.com/office/drawing/2014/main" id="{6980294C-EF25-40EA-BED9-5AF92270C512}"/>
              </a:ext>
            </a:extLst>
          </p:cNvPr>
          <p:cNvPicPr>
            <a:picLocks noChangeAspect="1"/>
          </p:cNvPicPr>
          <p:nvPr/>
        </p:nvPicPr>
        <p:blipFill>
          <a:blip r:embed="rId5"/>
          <a:stretch>
            <a:fillRect/>
          </a:stretch>
        </p:blipFill>
        <p:spPr>
          <a:xfrm>
            <a:off x="7770461" y="2286969"/>
            <a:ext cx="828791" cy="2915057"/>
          </a:xfrm>
          <a:prstGeom prst="rect">
            <a:avLst/>
          </a:prstGeom>
        </p:spPr>
      </p:pic>
      <p:pic>
        <p:nvPicPr>
          <p:cNvPr id="7" name="Picture 6">
            <a:extLst>
              <a:ext uri="{FF2B5EF4-FFF2-40B4-BE49-F238E27FC236}">
                <a16:creationId xmlns:a16="http://schemas.microsoft.com/office/drawing/2014/main" id="{3C86448E-BB36-4BA0-B92D-5682ABA41338}"/>
              </a:ext>
            </a:extLst>
          </p:cNvPr>
          <p:cNvPicPr>
            <a:picLocks noChangeAspect="1"/>
          </p:cNvPicPr>
          <p:nvPr/>
        </p:nvPicPr>
        <p:blipFill>
          <a:blip r:embed="rId6"/>
          <a:stretch>
            <a:fillRect/>
          </a:stretch>
        </p:blipFill>
        <p:spPr>
          <a:xfrm>
            <a:off x="8910231" y="2286969"/>
            <a:ext cx="857370" cy="2943636"/>
          </a:xfrm>
          <a:prstGeom prst="rect">
            <a:avLst/>
          </a:prstGeom>
        </p:spPr>
      </p:pic>
      <p:pic>
        <p:nvPicPr>
          <p:cNvPr id="8" name="Picture 7">
            <a:extLst>
              <a:ext uri="{FF2B5EF4-FFF2-40B4-BE49-F238E27FC236}">
                <a16:creationId xmlns:a16="http://schemas.microsoft.com/office/drawing/2014/main" id="{7D368757-AE5B-47D2-A868-52BBD9B09C8C}"/>
              </a:ext>
            </a:extLst>
          </p:cNvPr>
          <p:cNvPicPr>
            <a:picLocks noChangeAspect="1"/>
          </p:cNvPicPr>
          <p:nvPr/>
        </p:nvPicPr>
        <p:blipFill>
          <a:blip r:embed="rId7"/>
          <a:stretch>
            <a:fillRect/>
          </a:stretch>
        </p:blipFill>
        <p:spPr>
          <a:xfrm>
            <a:off x="10078580" y="2289968"/>
            <a:ext cx="828791" cy="2962688"/>
          </a:xfrm>
          <a:prstGeom prst="rect">
            <a:avLst/>
          </a:prstGeom>
        </p:spPr>
      </p:pic>
    </p:spTree>
    <p:extLst>
      <p:ext uri="{BB962C8B-B14F-4D97-AF65-F5344CB8AC3E}">
        <p14:creationId xmlns:p14="http://schemas.microsoft.com/office/powerpoint/2010/main" val="273616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99B-925B-44B9-8C67-23E00B3B61C5}"/>
              </a:ext>
            </a:extLst>
          </p:cNvPr>
          <p:cNvSpPr>
            <a:spLocks noGrp="1"/>
          </p:cNvSpPr>
          <p:nvPr>
            <p:ph type="title"/>
          </p:nvPr>
        </p:nvSpPr>
        <p:spPr/>
        <p:txBody>
          <a:bodyPr>
            <a:normAutofit/>
          </a:bodyPr>
          <a:lstStyle/>
          <a:p>
            <a:r>
              <a:rPr lang="en-US" sz="4000" dirty="0">
                <a:solidFill>
                  <a:schemeClr val="accent6"/>
                </a:solidFill>
              </a:rPr>
              <a:t>International Regulations &amp; Standards</a:t>
            </a:r>
            <a:endParaRPr lang="en-NZ" sz="4000" dirty="0">
              <a:solidFill>
                <a:schemeClr val="accent6"/>
              </a:solidFill>
            </a:endParaRPr>
          </a:p>
        </p:txBody>
      </p:sp>
      <p:sp>
        <p:nvSpPr>
          <p:cNvPr id="3" name="Content Placeholder 2">
            <a:extLst>
              <a:ext uri="{FF2B5EF4-FFF2-40B4-BE49-F238E27FC236}">
                <a16:creationId xmlns:a16="http://schemas.microsoft.com/office/drawing/2014/main" id="{39103141-240B-4E8E-AFFE-3CA576EF805C}"/>
              </a:ext>
            </a:extLst>
          </p:cNvPr>
          <p:cNvSpPr>
            <a:spLocks noGrp="1"/>
          </p:cNvSpPr>
          <p:nvPr>
            <p:ph idx="1"/>
          </p:nvPr>
        </p:nvSpPr>
        <p:spPr>
          <a:xfrm>
            <a:off x="2370117" y="2004538"/>
            <a:ext cx="5788231" cy="3624262"/>
          </a:xfrm>
        </p:spPr>
        <p:txBody>
          <a:bodyPr>
            <a:normAutofit fontScale="85000" lnSpcReduction="10000"/>
          </a:bodyPr>
          <a:lstStyle/>
          <a:p>
            <a:r>
              <a:rPr lang="en-US" dirty="0"/>
              <a:t>AS/NZS 4024 fits under ISO 12100 Safety of Machinery but compliance with ISO 12100 does not guarantee or preempt compliance with AS/NZS 4020.</a:t>
            </a:r>
          </a:p>
          <a:p>
            <a:r>
              <a:rPr lang="en-US" dirty="0"/>
              <a:t>AS/NZS 4024 is based partially on European CE marking standards as well but CE marking likewise does not mean that the machine meets NZ requirements.</a:t>
            </a:r>
          </a:p>
          <a:p>
            <a:r>
              <a:rPr lang="en-US" dirty="0"/>
              <a:t>There are many international standards; IEC, ISO, CEN, DIN, OSHA, BS that address machine safety – none of these fully conform to AS/NZS 4024.</a:t>
            </a:r>
          </a:p>
          <a:p>
            <a:r>
              <a:rPr lang="en-NZ" dirty="0"/>
              <a:t>Machine and equipment design and fabrication regulations, standards and guidelines do not supersede or comply to AS/NZS 4024.</a:t>
            </a:r>
          </a:p>
          <a:p>
            <a:r>
              <a:rPr lang="en-NZ" dirty="0"/>
              <a:t>Any and every machine in New Zealand must comply with AS/NZS 4024, there are no recognized equivalents. </a:t>
            </a:r>
          </a:p>
          <a:p>
            <a:pPr marL="0" indent="0">
              <a:buNone/>
            </a:pPr>
            <a:endParaRPr lang="en-NZ" dirty="0">
              <a:solidFill>
                <a:srgbClr val="FF0000"/>
              </a:solidFill>
            </a:endParaRPr>
          </a:p>
        </p:txBody>
      </p:sp>
      <p:pic>
        <p:nvPicPr>
          <p:cNvPr id="4" name="Picture 3">
            <a:extLst>
              <a:ext uri="{FF2B5EF4-FFF2-40B4-BE49-F238E27FC236}">
                <a16:creationId xmlns:a16="http://schemas.microsoft.com/office/drawing/2014/main" id="{DB4CB7ED-6FEE-4BD9-BC72-152E3B98573B}"/>
              </a:ext>
            </a:extLst>
          </p:cNvPr>
          <p:cNvPicPr>
            <a:picLocks noChangeAspect="1"/>
          </p:cNvPicPr>
          <p:nvPr/>
        </p:nvPicPr>
        <p:blipFill>
          <a:blip r:embed="rId2"/>
          <a:stretch>
            <a:fillRect/>
          </a:stretch>
        </p:blipFill>
        <p:spPr>
          <a:xfrm>
            <a:off x="8333908" y="1690688"/>
            <a:ext cx="3624544" cy="2465676"/>
          </a:xfrm>
          <a:prstGeom prst="rect">
            <a:avLst/>
          </a:prstGeom>
        </p:spPr>
      </p:pic>
      <p:pic>
        <p:nvPicPr>
          <p:cNvPr id="5" name="Picture 4">
            <a:extLst>
              <a:ext uri="{FF2B5EF4-FFF2-40B4-BE49-F238E27FC236}">
                <a16:creationId xmlns:a16="http://schemas.microsoft.com/office/drawing/2014/main" id="{CAF18147-DE04-425E-8990-D24D45033046}"/>
              </a:ext>
            </a:extLst>
          </p:cNvPr>
          <p:cNvPicPr>
            <a:picLocks noChangeAspect="1"/>
          </p:cNvPicPr>
          <p:nvPr/>
        </p:nvPicPr>
        <p:blipFill>
          <a:blip r:embed="rId3"/>
          <a:stretch>
            <a:fillRect/>
          </a:stretch>
        </p:blipFill>
        <p:spPr>
          <a:xfrm>
            <a:off x="703807" y="4156364"/>
            <a:ext cx="1490750" cy="1472436"/>
          </a:xfrm>
          <a:prstGeom prst="rect">
            <a:avLst/>
          </a:prstGeom>
        </p:spPr>
      </p:pic>
    </p:spTree>
    <p:extLst>
      <p:ext uri="{BB962C8B-B14F-4D97-AF65-F5344CB8AC3E}">
        <p14:creationId xmlns:p14="http://schemas.microsoft.com/office/powerpoint/2010/main" val="194000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99B-925B-44B9-8C67-23E00B3B61C5}"/>
              </a:ext>
            </a:extLst>
          </p:cNvPr>
          <p:cNvSpPr>
            <a:spLocks noGrp="1"/>
          </p:cNvSpPr>
          <p:nvPr>
            <p:ph type="title"/>
          </p:nvPr>
        </p:nvSpPr>
        <p:spPr/>
        <p:txBody>
          <a:bodyPr>
            <a:normAutofit/>
          </a:bodyPr>
          <a:lstStyle/>
          <a:p>
            <a:r>
              <a:rPr lang="en-US" sz="4000" b="1" dirty="0" err="1">
                <a:solidFill>
                  <a:schemeClr val="accent6"/>
                </a:solidFill>
              </a:rPr>
              <a:t>Worksafe</a:t>
            </a:r>
            <a:endParaRPr lang="en-NZ" sz="4000" b="1" dirty="0">
              <a:solidFill>
                <a:schemeClr val="accent6"/>
              </a:solidFill>
            </a:endParaRPr>
          </a:p>
        </p:txBody>
      </p:sp>
      <p:sp>
        <p:nvSpPr>
          <p:cNvPr id="3" name="Content Placeholder 2">
            <a:extLst>
              <a:ext uri="{FF2B5EF4-FFF2-40B4-BE49-F238E27FC236}">
                <a16:creationId xmlns:a16="http://schemas.microsoft.com/office/drawing/2014/main" id="{39103141-240B-4E8E-AFFE-3CA576EF805C}"/>
              </a:ext>
            </a:extLst>
          </p:cNvPr>
          <p:cNvSpPr>
            <a:spLocks noGrp="1"/>
          </p:cNvSpPr>
          <p:nvPr>
            <p:ph idx="1"/>
          </p:nvPr>
        </p:nvSpPr>
        <p:spPr>
          <a:xfrm>
            <a:off x="838200" y="1825625"/>
            <a:ext cx="5702559" cy="311085"/>
          </a:xfrm>
        </p:spPr>
        <p:txBody>
          <a:bodyPr>
            <a:normAutofit lnSpcReduction="10000"/>
          </a:bodyPr>
          <a:lstStyle/>
          <a:p>
            <a:pPr marL="0" indent="0">
              <a:buNone/>
            </a:pPr>
            <a:r>
              <a:rPr lang="en-NZ" sz="1600" dirty="0" err="1">
                <a:hlinkClick r:id="rId2"/>
              </a:rPr>
              <a:t>Worksafe</a:t>
            </a:r>
            <a:r>
              <a:rPr lang="en-NZ" sz="1600" dirty="0">
                <a:hlinkClick r:id="rId2"/>
              </a:rPr>
              <a:t> - Safe-use-of-machinery Guidelines</a:t>
            </a:r>
            <a:endParaRPr lang="en-US" sz="1600" dirty="0"/>
          </a:p>
          <a:p>
            <a:endParaRPr lang="en-US" dirty="0"/>
          </a:p>
          <a:p>
            <a:pPr marL="0" indent="0">
              <a:buNone/>
            </a:pPr>
            <a:endParaRPr lang="en-NZ" dirty="0"/>
          </a:p>
        </p:txBody>
      </p:sp>
      <p:pic>
        <p:nvPicPr>
          <p:cNvPr id="5" name="Picture 4">
            <a:extLst>
              <a:ext uri="{FF2B5EF4-FFF2-40B4-BE49-F238E27FC236}">
                <a16:creationId xmlns:a16="http://schemas.microsoft.com/office/drawing/2014/main" id="{C1635DC4-4CC4-4BE0-8220-7C5392B7D0EF}"/>
              </a:ext>
            </a:extLst>
          </p:cNvPr>
          <p:cNvPicPr>
            <a:picLocks noChangeAspect="1"/>
          </p:cNvPicPr>
          <p:nvPr/>
        </p:nvPicPr>
        <p:blipFill>
          <a:blip r:embed="rId3"/>
          <a:stretch>
            <a:fillRect/>
          </a:stretch>
        </p:blipFill>
        <p:spPr>
          <a:xfrm>
            <a:off x="6714311" y="365125"/>
            <a:ext cx="4320226" cy="6127750"/>
          </a:xfrm>
          <a:prstGeom prst="rect">
            <a:avLst/>
          </a:prstGeom>
        </p:spPr>
      </p:pic>
      <p:sp>
        <p:nvSpPr>
          <p:cNvPr id="6" name="TextBox 5">
            <a:extLst>
              <a:ext uri="{FF2B5EF4-FFF2-40B4-BE49-F238E27FC236}">
                <a16:creationId xmlns:a16="http://schemas.microsoft.com/office/drawing/2014/main" id="{164F9398-8DD3-4A50-9AB6-8DFC29B8504D}"/>
              </a:ext>
            </a:extLst>
          </p:cNvPr>
          <p:cNvSpPr txBox="1"/>
          <p:nvPr/>
        </p:nvSpPr>
        <p:spPr>
          <a:xfrm>
            <a:off x="838200" y="2684878"/>
            <a:ext cx="4320226" cy="2031325"/>
          </a:xfrm>
          <a:prstGeom prst="rect">
            <a:avLst/>
          </a:prstGeom>
          <a:noFill/>
        </p:spPr>
        <p:txBody>
          <a:bodyPr wrap="square" rtlCol="0">
            <a:spAutoFit/>
          </a:bodyPr>
          <a:lstStyle/>
          <a:p>
            <a:r>
              <a:rPr lang="en-US" dirty="0" err="1"/>
              <a:t>Worksafe</a:t>
            </a:r>
            <a:r>
              <a:rPr lang="en-US" dirty="0"/>
              <a:t> is New Zealand’s primary workplace health and safety regulator and they have developed Best Practice Guidelines for machinery.  The guide contains examples and processes for anyone to use to understand and implement machine safety.</a:t>
            </a:r>
            <a:endParaRPr lang="en-NZ" dirty="0"/>
          </a:p>
        </p:txBody>
      </p:sp>
    </p:spTree>
    <p:extLst>
      <p:ext uri="{BB962C8B-B14F-4D97-AF65-F5344CB8AC3E}">
        <p14:creationId xmlns:p14="http://schemas.microsoft.com/office/powerpoint/2010/main" val="300684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99B-925B-44B9-8C67-23E00B3B61C5}"/>
              </a:ext>
            </a:extLst>
          </p:cNvPr>
          <p:cNvSpPr>
            <a:spLocks noGrp="1"/>
          </p:cNvSpPr>
          <p:nvPr>
            <p:ph type="title"/>
          </p:nvPr>
        </p:nvSpPr>
        <p:spPr/>
        <p:txBody>
          <a:bodyPr/>
          <a:lstStyle/>
          <a:p>
            <a:r>
              <a:rPr lang="en-US" b="1" dirty="0">
                <a:solidFill>
                  <a:schemeClr val="accent6"/>
                </a:solidFill>
              </a:rPr>
              <a:t>Machine Risk Assessment</a:t>
            </a:r>
            <a:endParaRPr lang="en-NZ" dirty="0"/>
          </a:p>
        </p:txBody>
      </p:sp>
      <p:sp>
        <p:nvSpPr>
          <p:cNvPr id="3" name="Content Placeholder 2">
            <a:extLst>
              <a:ext uri="{FF2B5EF4-FFF2-40B4-BE49-F238E27FC236}">
                <a16:creationId xmlns:a16="http://schemas.microsoft.com/office/drawing/2014/main" id="{39103141-240B-4E8E-AFFE-3CA576EF805C}"/>
              </a:ext>
            </a:extLst>
          </p:cNvPr>
          <p:cNvSpPr>
            <a:spLocks noGrp="1"/>
          </p:cNvSpPr>
          <p:nvPr>
            <p:ph idx="1"/>
          </p:nvPr>
        </p:nvSpPr>
        <p:spPr>
          <a:xfrm>
            <a:off x="4869970" y="1628341"/>
            <a:ext cx="6785758" cy="4351338"/>
          </a:xfrm>
        </p:spPr>
        <p:txBody>
          <a:bodyPr>
            <a:normAutofit fontScale="92500" lnSpcReduction="10000"/>
          </a:bodyPr>
          <a:lstStyle/>
          <a:p>
            <a:pPr marL="0" indent="0">
              <a:buNone/>
            </a:pPr>
            <a:r>
              <a:rPr lang="en-US" dirty="0"/>
              <a:t>The HSWA requires that duty holders (PCBUs) must carry out, or arrange the carrying out of, any calculations, analysis, testing, or examination that may be necessary for the performance of their duties.  They must, on request, make reasonable efforts to provide current relevant information per AS/NZS 4024.1303:2014 Section 5.3.3: Recording of information.</a:t>
            </a:r>
          </a:p>
          <a:p>
            <a:pPr marL="0" indent="0">
              <a:buNone/>
            </a:pPr>
            <a:endParaRPr lang="en-US" dirty="0"/>
          </a:p>
          <a:p>
            <a:pPr marL="0" indent="0">
              <a:buNone/>
            </a:pPr>
            <a:r>
              <a:rPr lang="en-US" dirty="0"/>
              <a:t>As the title says the MRA is primarily a risk assessment, it is all about identifying all the existing and potential hazards and determining the associated risks per the company risk matrix.  This provides a basis for any controls that are required to provide a safe work environment.</a:t>
            </a:r>
          </a:p>
          <a:p>
            <a:pPr marL="0" indent="0">
              <a:buNone/>
            </a:pPr>
            <a:endParaRPr lang="en-US" dirty="0"/>
          </a:p>
          <a:p>
            <a:pPr marL="0" indent="0">
              <a:buNone/>
            </a:pPr>
            <a:r>
              <a:rPr lang="en-US" dirty="0"/>
              <a:t>The HSWA and AS/NZS 4024 stipulate that the risk assessments be carried out by a Competent Person.</a:t>
            </a:r>
          </a:p>
        </p:txBody>
      </p:sp>
      <p:pic>
        <p:nvPicPr>
          <p:cNvPr id="4" name="Picture 3">
            <a:extLst>
              <a:ext uri="{FF2B5EF4-FFF2-40B4-BE49-F238E27FC236}">
                <a16:creationId xmlns:a16="http://schemas.microsoft.com/office/drawing/2014/main" id="{219EDEB5-1408-4E33-AA4F-B61AADC48886}"/>
              </a:ext>
            </a:extLst>
          </p:cNvPr>
          <p:cNvPicPr>
            <a:picLocks noChangeAspect="1"/>
          </p:cNvPicPr>
          <p:nvPr/>
        </p:nvPicPr>
        <p:blipFill>
          <a:blip r:embed="rId2"/>
          <a:stretch>
            <a:fillRect/>
          </a:stretch>
        </p:blipFill>
        <p:spPr>
          <a:xfrm>
            <a:off x="415634" y="1777813"/>
            <a:ext cx="3762900" cy="3848637"/>
          </a:xfrm>
          <a:prstGeom prst="rect">
            <a:avLst/>
          </a:prstGeom>
        </p:spPr>
      </p:pic>
    </p:spTree>
    <p:extLst>
      <p:ext uri="{BB962C8B-B14F-4D97-AF65-F5344CB8AC3E}">
        <p14:creationId xmlns:p14="http://schemas.microsoft.com/office/powerpoint/2010/main" val="1056316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99B-925B-44B9-8C67-23E00B3B61C5}"/>
              </a:ext>
            </a:extLst>
          </p:cNvPr>
          <p:cNvSpPr>
            <a:spLocks noGrp="1"/>
          </p:cNvSpPr>
          <p:nvPr>
            <p:ph type="title"/>
          </p:nvPr>
        </p:nvSpPr>
        <p:spPr/>
        <p:txBody>
          <a:bodyPr/>
          <a:lstStyle/>
          <a:p>
            <a:r>
              <a:rPr lang="en-US" b="1" dirty="0">
                <a:solidFill>
                  <a:schemeClr val="accent6"/>
                </a:solidFill>
              </a:rPr>
              <a:t>Competent Person</a:t>
            </a:r>
            <a:endParaRPr lang="en-NZ" dirty="0"/>
          </a:p>
        </p:txBody>
      </p:sp>
      <p:sp>
        <p:nvSpPr>
          <p:cNvPr id="3" name="Content Placeholder 2">
            <a:extLst>
              <a:ext uri="{FF2B5EF4-FFF2-40B4-BE49-F238E27FC236}">
                <a16:creationId xmlns:a16="http://schemas.microsoft.com/office/drawing/2014/main" id="{39103141-240B-4E8E-AFFE-3CA576EF805C}"/>
              </a:ext>
            </a:extLst>
          </p:cNvPr>
          <p:cNvSpPr>
            <a:spLocks noGrp="1"/>
          </p:cNvSpPr>
          <p:nvPr>
            <p:ph idx="1"/>
          </p:nvPr>
        </p:nvSpPr>
        <p:spPr>
          <a:xfrm>
            <a:off x="838200" y="1529701"/>
            <a:ext cx="10515600" cy="2746375"/>
          </a:xfrm>
        </p:spPr>
        <p:txBody>
          <a:bodyPr>
            <a:normAutofit fontScale="92500" lnSpcReduction="20000"/>
          </a:bodyPr>
          <a:lstStyle/>
          <a:p>
            <a:pPr marL="0" indent="0">
              <a:buNone/>
            </a:pPr>
            <a:r>
              <a:rPr lang="en-NZ" dirty="0"/>
              <a:t>A competent person is normally defined as a person has acquired through training, qualification, and experience, or a combination of these knowledge and skills that enable the person to safely and effectively perform the task required.</a:t>
            </a:r>
          </a:p>
          <a:p>
            <a:pPr marL="0" indent="0">
              <a:buNone/>
            </a:pPr>
            <a:r>
              <a:rPr lang="en-NZ" dirty="0"/>
              <a:t>In terms of machine safeguarding, a competent person has the technical capability to validate and verify the design integrity, reliability and failsafe of the safety related part of the machinery safety control systems and other safety aspects, for example using a certified machinery safety expert or a chartered professional engineer with knowledge and experience in AS/NZS 4024. </a:t>
            </a:r>
          </a:p>
          <a:p>
            <a:pPr marL="0" indent="0">
              <a:buNone/>
            </a:pPr>
            <a:r>
              <a:rPr lang="en-US" dirty="0"/>
              <a:t>The competent person is capable of identifying existing and predicable hazards.  The individual also needs to be knowledgeable of applicable standards, regulations and best practices.  NZQA US18410 accreditation is a minimum standard for a competent person with respect to machine safety (with sufficient experience).</a:t>
            </a:r>
          </a:p>
          <a:p>
            <a:endParaRPr lang="en-NZ" dirty="0"/>
          </a:p>
        </p:txBody>
      </p:sp>
      <p:pic>
        <p:nvPicPr>
          <p:cNvPr id="4" name="Picture 3">
            <a:extLst>
              <a:ext uri="{FF2B5EF4-FFF2-40B4-BE49-F238E27FC236}">
                <a16:creationId xmlns:a16="http://schemas.microsoft.com/office/drawing/2014/main" id="{B3E3AE10-1335-475C-80E9-C38C0250923C}"/>
              </a:ext>
            </a:extLst>
          </p:cNvPr>
          <p:cNvPicPr>
            <a:picLocks noChangeAspect="1"/>
          </p:cNvPicPr>
          <p:nvPr/>
        </p:nvPicPr>
        <p:blipFill>
          <a:blip r:embed="rId2"/>
          <a:stretch>
            <a:fillRect/>
          </a:stretch>
        </p:blipFill>
        <p:spPr>
          <a:xfrm>
            <a:off x="1913941" y="4727462"/>
            <a:ext cx="4182059" cy="1609950"/>
          </a:xfrm>
          <a:prstGeom prst="rect">
            <a:avLst/>
          </a:prstGeom>
        </p:spPr>
      </p:pic>
      <p:pic>
        <p:nvPicPr>
          <p:cNvPr id="5" name="Picture 4">
            <a:extLst>
              <a:ext uri="{FF2B5EF4-FFF2-40B4-BE49-F238E27FC236}">
                <a16:creationId xmlns:a16="http://schemas.microsoft.com/office/drawing/2014/main" id="{F01B69EC-E41A-41C0-9F33-A992F79583B6}"/>
              </a:ext>
            </a:extLst>
          </p:cNvPr>
          <p:cNvPicPr>
            <a:picLocks noChangeAspect="1"/>
          </p:cNvPicPr>
          <p:nvPr/>
        </p:nvPicPr>
        <p:blipFill>
          <a:blip r:embed="rId3"/>
          <a:stretch>
            <a:fillRect/>
          </a:stretch>
        </p:blipFill>
        <p:spPr>
          <a:xfrm>
            <a:off x="7790213" y="4421275"/>
            <a:ext cx="3231078" cy="2071600"/>
          </a:xfrm>
          <a:prstGeom prst="rect">
            <a:avLst/>
          </a:prstGeom>
        </p:spPr>
      </p:pic>
    </p:spTree>
    <p:extLst>
      <p:ext uri="{BB962C8B-B14F-4D97-AF65-F5344CB8AC3E}">
        <p14:creationId xmlns:p14="http://schemas.microsoft.com/office/powerpoint/2010/main" val="2623474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BE5E-C196-4221-8501-7112ABF4E8E2}"/>
              </a:ext>
            </a:extLst>
          </p:cNvPr>
          <p:cNvSpPr>
            <a:spLocks noGrp="1"/>
          </p:cNvSpPr>
          <p:nvPr>
            <p:ph type="title"/>
          </p:nvPr>
        </p:nvSpPr>
        <p:spPr/>
        <p:txBody>
          <a:bodyPr>
            <a:normAutofit/>
          </a:bodyPr>
          <a:lstStyle/>
          <a:p>
            <a:r>
              <a:rPr lang="en-US" sz="4000" b="1" dirty="0">
                <a:solidFill>
                  <a:schemeClr val="accent6"/>
                </a:solidFill>
              </a:rPr>
              <a:t>Identify the Hazards</a:t>
            </a:r>
            <a:endParaRPr lang="en-NZ" sz="4000" b="1" dirty="0">
              <a:solidFill>
                <a:schemeClr val="accent6"/>
              </a:solidFill>
            </a:endParaRPr>
          </a:p>
        </p:txBody>
      </p:sp>
      <p:pic>
        <p:nvPicPr>
          <p:cNvPr id="4" name="Content Placeholder 3">
            <a:extLst>
              <a:ext uri="{FF2B5EF4-FFF2-40B4-BE49-F238E27FC236}">
                <a16:creationId xmlns:a16="http://schemas.microsoft.com/office/drawing/2014/main" id="{BD94E9F0-5F1C-4757-AF0B-CE07B30713B7}"/>
              </a:ext>
            </a:extLst>
          </p:cNvPr>
          <p:cNvPicPr>
            <a:picLocks noGrp="1" noChangeAspect="1"/>
          </p:cNvPicPr>
          <p:nvPr>
            <p:ph idx="1"/>
          </p:nvPr>
        </p:nvPicPr>
        <p:blipFill>
          <a:blip r:embed="rId2"/>
          <a:stretch>
            <a:fillRect/>
          </a:stretch>
        </p:blipFill>
        <p:spPr>
          <a:xfrm>
            <a:off x="677985" y="1914505"/>
            <a:ext cx="1983027" cy="1971696"/>
          </a:xfrm>
          <a:prstGeom prst="rect">
            <a:avLst/>
          </a:prstGeom>
        </p:spPr>
      </p:pic>
      <p:pic>
        <p:nvPicPr>
          <p:cNvPr id="5" name="Picture 4">
            <a:extLst>
              <a:ext uri="{FF2B5EF4-FFF2-40B4-BE49-F238E27FC236}">
                <a16:creationId xmlns:a16="http://schemas.microsoft.com/office/drawing/2014/main" id="{A4327D3A-4900-4CE1-8B75-1E830F2A13A2}"/>
              </a:ext>
            </a:extLst>
          </p:cNvPr>
          <p:cNvPicPr>
            <a:picLocks noChangeAspect="1"/>
          </p:cNvPicPr>
          <p:nvPr/>
        </p:nvPicPr>
        <p:blipFill>
          <a:blip r:embed="rId3"/>
          <a:stretch>
            <a:fillRect/>
          </a:stretch>
        </p:blipFill>
        <p:spPr>
          <a:xfrm>
            <a:off x="2853456" y="1914505"/>
            <a:ext cx="1988645" cy="1971696"/>
          </a:xfrm>
          <a:prstGeom prst="rect">
            <a:avLst/>
          </a:prstGeom>
        </p:spPr>
      </p:pic>
      <p:pic>
        <p:nvPicPr>
          <p:cNvPr id="6" name="Picture 5">
            <a:extLst>
              <a:ext uri="{FF2B5EF4-FFF2-40B4-BE49-F238E27FC236}">
                <a16:creationId xmlns:a16="http://schemas.microsoft.com/office/drawing/2014/main" id="{B17B39E3-C448-457A-8FC7-EABE2F2D5151}"/>
              </a:ext>
            </a:extLst>
          </p:cNvPr>
          <p:cNvPicPr>
            <a:picLocks noChangeAspect="1"/>
          </p:cNvPicPr>
          <p:nvPr/>
        </p:nvPicPr>
        <p:blipFill>
          <a:blip r:embed="rId4"/>
          <a:stretch>
            <a:fillRect/>
          </a:stretch>
        </p:blipFill>
        <p:spPr>
          <a:xfrm>
            <a:off x="5034545" y="1914505"/>
            <a:ext cx="1988792" cy="1971696"/>
          </a:xfrm>
          <a:prstGeom prst="rect">
            <a:avLst/>
          </a:prstGeom>
        </p:spPr>
      </p:pic>
      <p:pic>
        <p:nvPicPr>
          <p:cNvPr id="7" name="Picture 6">
            <a:extLst>
              <a:ext uri="{FF2B5EF4-FFF2-40B4-BE49-F238E27FC236}">
                <a16:creationId xmlns:a16="http://schemas.microsoft.com/office/drawing/2014/main" id="{6950E122-6045-4CC3-98D0-B41C95E46B49}"/>
              </a:ext>
            </a:extLst>
          </p:cNvPr>
          <p:cNvPicPr>
            <a:picLocks noChangeAspect="1"/>
          </p:cNvPicPr>
          <p:nvPr/>
        </p:nvPicPr>
        <p:blipFill>
          <a:blip r:embed="rId5"/>
          <a:stretch>
            <a:fillRect/>
          </a:stretch>
        </p:blipFill>
        <p:spPr>
          <a:xfrm>
            <a:off x="7273342" y="1914505"/>
            <a:ext cx="1988793" cy="963055"/>
          </a:xfrm>
          <a:prstGeom prst="rect">
            <a:avLst/>
          </a:prstGeom>
        </p:spPr>
      </p:pic>
      <p:pic>
        <p:nvPicPr>
          <p:cNvPr id="8" name="Picture 7">
            <a:extLst>
              <a:ext uri="{FF2B5EF4-FFF2-40B4-BE49-F238E27FC236}">
                <a16:creationId xmlns:a16="http://schemas.microsoft.com/office/drawing/2014/main" id="{DF1762E2-4F98-4ADE-9876-9E50E6EB33C5}"/>
              </a:ext>
            </a:extLst>
          </p:cNvPr>
          <p:cNvPicPr>
            <a:picLocks noChangeAspect="1"/>
          </p:cNvPicPr>
          <p:nvPr/>
        </p:nvPicPr>
        <p:blipFill>
          <a:blip r:embed="rId6"/>
          <a:stretch>
            <a:fillRect/>
          </a:stretch>
        </p:blipFill>
        <p:spPr>
          <a:xfrm>
            <a:off x="7261944" y="2923146"/>
            <a:ext cx="2000191" cy="963055"/>
          </a:xfrm>
          <a:prstGeom prst="rect">
            <a:avLst/>
          </a:prstGeom>
        </p:spPr>
      </p:pic>
      <p:pic>
        <p:nvPicPr>
          <p:cNvPr id="9" name="Picture 8">
            <a:extLst>
              <a:ext uri="{FF2B5EF4-FFF2-40B4-BE49-F238E27FC236}">
                <a16:creationId xmlns:a16="http://schemas.microsoft.com/office/drawing/2014/main" id="{73643950-5D47-490B-9758-A8545186D3D4}"/>
              </a:ext>
            </a:extLst>
          </p:cNvPr>
          <p:cNvPicPr>
            <a:picLocks noChangeAspect="1"/>
          </p:cNvPicPr>
          <p:nvPr/>
        </p:nvPicPr>
        <p:blipFill>
          <a:blip r:embed="rId7"/>
          <a:stretch>
            <a:fillRect/>
          </a:stretch>
        </p:blipFill>
        <p:spPr>
          <a:xfrm>
            <a:off x="9531020" y="1891712"/>
            <a:ext cx="1982995" cy="1971696"/>
          </a:xfrm>
          <a:prstGeom prst="rect">
            <a:avLst/>
          </a:prstGeom>
        </p:spPr>
      </p:pic>
      <p:pic>
        <p:nvPicPr>
          <p:cNvPr id="10" name="Picture 9">
            <a:extLst>
              <a:ext uri="{FF2B5EF4-FFF2-40B4-BE49-F238E27FC236}">
                <a16:creationId xmlns:a16="http://schemas.microsoft.com/office/drawing/2014/main" id="{24589F88-8255-4672-A2DE-41D86C06B43D}"/>
              </a:ext>
            </a:extLst>
          </p:cNvPr>
          <p:cNvPicPr>
            <a:picLocks noChangeAspect="1"/>
          </p:cNvPicPr>
          <p:nvPr/>
        </p:nvPicPr>
        <p:blipFill>
          <a:blip r:embed="rId8"/>
          <a:stretch>
            <a:fillRect/>
          </a:stretch>
        </p:blipFill>
        <p:spPr>
          <a:xfrm>
            <a:off x="677985" y="4110018"/>
            <a:ext cx="2000190" cy="1971697"/>
          </a:xfrm>
          <a:prstGeom prst="rect">
            <a:avLst/>
          </a:prstGeom>
        </p:spPr>
      </p:pic>
      <p:pic>
        <p:nvPicPr>
          <p:cNvPr id="11" name="Picture 10">
            <a:extLst>
              <a:ext uri="{FF2B5EF4-FFF2-40B4-BE49-F238E27FC236}">
                <a16:creationId xmlns:a16="http://schemas.microsoft.com/office/drawing/2014/main" id="{9023D5F5-165D-4307-A0FB-E2444FA5CA4F}"/>
              </a:ext>
            </a:extLst>
          </p:cNvPr>
          <p:cNvPicPr>
            <a:picLocks noChangeAspect="1"/>
          </p:cNvPicPr>
          <p:nvPr/>
        </p:nvPicPr>
        <p:blipFill>
          <a:blip r:embed="rId9"/>
          <a:stretch>
            <a:fillRect/>
          </a:stretch>
        </p:blipFill>
        <p:spPr>
          <a:xfrm>
            <a:off x="9531019" y="4084523"/>
            <a:ext cx="1982996" cy="1954668"/>
          </a:xfrm>
          <a:prstGeom prst="rect">
            <a:avLst/>
          </a:prstGeom>
        </p:spPr>
      </p:pic>
      <p:pic>
        <p:nvPicPr>
          <p:cNvPr id="12" name="Picture 11">
            <a:extLst>
              <a:ext uri="{FF2B5EF4-FFF2-40B4-BE49-F238E27FC236}">
                <a16:creationId xmlns:a16="http://schemas.microsoft.com/office/drawing/2014/main" id="{069387E6-38F9-4E31-B7B6-666759A1F165}"/>
              </a:ext>
            </a:extLst>
          </p:cNvPr>
          <p:cNvPicPr>
            <a:picLocks noChangeAspect="1"/>
          </p:cNvPicPr>
          <p:nvPr/>
        </p:nvPicPr>
        <p:blipFill>
          <a:blip r:embed="rId10"/>
          <a:stretch>
            <a:fillRect/>
          </a:stretch>
        </p:blipFill>
        <p:spPr>
          <a:xfrm>
            <a:off x="5040342" y="4084523"/>
            <a:ext cx="1982995" cy="2005658"/>
          </a:xfrm>
          <a:prstGeom prst="rect">
            <a:avLst/>
          </a:prstGeom>
        </p:spPr>
      </p:pic>
      <p:pic>
        <p:nvPicPr>
          <p:cNvPr id="13" name="Picture 12">
            <a:extLst>
              <a:ext uri="{FF2B5EF4-FFF2-40B4-BE49-F238E27FC236}">
                <a16:creationId xmlns:a16="http://schemas.microsoft.com/office/drawing/2014/main" id="{9BF19A2E-B387-4CCA-B446-F00BB2FD3177}"/>
              </a:ext>
            </a:extLst>
          </p:cNvPr>
          <p:cNvPicPr>
            <a:picLocks noChangeAspect="1"/>
          </p:cNvPicPr>
          <p:nvPr/>
        </p:nvPicPr>
        <p:blipFill>
          <a:blip r:embed="rId11"/>
          <a:stretch>
            <a:fillRect/>
          </a:stretch>
        </p:blipFill>
        <p:spPr>
          <a:xfrm>
            <a:off x="1726653" y="5127125"/>
            <a:ext cx="951522" cy="963056"/>
          </a:xfrm>
          <a:prstGeom prst="rect">
            <a:avLst/>
          </a:prstGeom>
        </p:spPr>
      </p:pic>
      <p:pic>
        <p:nvPicPr>
          <p:cNvPr id="14" name="Picture 13">
            <a:extLst>
              <a:ext uri="{FF2B5EF4-FFF2-40B4-BE49-F238E27FC236}">
                <a16:creationId xmlns:a16="http://schemas.microsoft.com/office/drawing/2014/main" id="{CC4A01E7-D60C-4EDB-8682-F686E8A87E97}"/>
              </a:ext>
            </a:extLst>
          </p:cNvPr>
          <p:cNvPicPr>
            <a:picLocks noChangeAspect="1"/>
          </p:cNvPicPr>
          <p:nvPr/>
        </p:nvPicPr>
        <p:blipFill>
          <a:blip r:embed="rId12"/>
          <a:stretch>
            <a:fillRect/>
          </a:stretch>
        </p:blipFill>
        <p:spPr>
          <a:xfrm>
            <a:off x="7261944" y="4084524"/>
            <a:ext cx="1982995" cy="1960202"/>
          </a:xfrm>
          <a:prstGeom prst="rect">
            <a:avLst/>
          </a:prstGeom>
        </p:spPr>
      </p:pic>
      <p:pic>
        <p:nvPicPr>
          <p:cNvPr id="15" name="Picture 14">
            <a:extLst>
              <a:ext uri="{FF2B5EF4-FFF2-40B4-BE49-F238E27FC236}">
                <a16:creationId xmlns:a16="http://schemas.microsoft.com/office/drawing/2014/main" id="{EB3BE44F-4F9F-490E-B172-7F1D69015782}"/>
              </a:ext>
            </a:extLst>
          </p:cNvPr>
          <p:cNvPicPr>
            <a:picLocks noChangeAspect="1"/>
          </p:cNvPicPr>
          <p:nvPr/>
        </p:nvPicPr>
        <p:blipFill>
          <a:blip r:embed="rId13"/>
          <a:stretch>
            <a:fillRect/>
          </a:stretch>
        </p:blipFill>
        <p:spPr>
          <a:xfrm>
            <a:off x="2859106" y="4110018"/>
            <a:ext cx="1982995" cy="1982995"/>
          </a:xfrm>
          <a:prstGeom prst="rect">
            <a:avLst/>
          </a:prstGeom>
        </p:spPr>
      </p:pic>
      <p:sp>
        <p:nvSpPr>
          <p:cNvPr id="16" name="Content Placeholder 2">
            <a:extLst>
              <a:ext uri="{FF2B5EF4-FFF2-40B4-BE49-F238E27FC236}">
                <a16:creationId xmlns:a16="http://schemas.microsoft.com/office/drawing/2014/main" id="{F058CB32-C8D5-4E28-8191-7559D969FE6A}"/>
              </a:ext>
            </a:extLst>
          </p:cNvPr>
          <p:cNvSpPr txBox="1">
            <a:spLocks/>
          </p:cNvSpPr>
          <p:nvPr/>
        </p:nvSpPr>
        <p:spPr>
          <a:xfrm>
            <a:off x="10590843" y="5300322"/>
            <a:ext cx="1333679" cy="54064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 Examples from </a:t>
            </a:r>
            <a:r>
              <a:rPr lang="en-US" sz="1200" dirty="0" err="1"/>
              <a:t>Worksafe</a:t>
            </a:r>
            <a:r>
              <a:rPr lang="en-US" sz="1200" dirty="0"/>
              <a:t> Best Practice Guidelines</a:t>
            </a:r>
          </a:p>
          <a:p>
            <a:endParaRPr lang="en-NZ" dirty="0"/>
          </a:p>
        </p:txBody>
      </p:sp>
      <p:pic>
        <p:nvPicPr>
          <p:cNvPr id="17" name="Picture 16">
            <a:extLst>
              <a:ext uri="{FF2B5EF4-FFF2-40B4-BE49-F238E27FC236}">
                <a16:creationId xmlns:a16="http://schemas.microsoft.com/office/drawing/2014/main" id="{7758DF9C-1FF8-47CC-AE8C-358FBDE91AD2}"/>
              </a:ext>
            </a:extLst>
          </p:cNvPr>
          <p:cNvPicPr>
            <a:picLocks noChangeAspect="1"/>
          </p:cNvPicPr>
          <p:nvPr/>
        </p:nvPicPr>
        <p:blipFill>
          <a:blip r:embed="rId14"/>
          <a:stretch>
            <a:fillRect/>
          </a:stretch>
        </p:blipFill>
        <p:spPr>
          <a:xfrm>
            <a:off x="10590842" y="2922696"/>
            <a:ext cx="929445" cy="940711"/>
          </a:xfrm>
          <a:prstGeom prst="rect">
            <a:avLst/>
          </a:prstGeom>
        </p:spPr>
      </p:pic>
    </p:spTree>
    <p:extLst>
      <p:ext uri="{BB962C8B-B14F-4D97-AF65-F5344CB8AC3E}">
        <p14:creationId xmlns:p14="http://schemas.microsoft.com/office/powerpoint/2010/main" val="201396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EACD-A226-4009-A528-8ADF3C9C84BE}"/>
              </a:ext>
            </a:extLst>
          </p:cNvPr>
          <p:cNvSpPr>
            <a:spLocks noGrp="1"/>
          </p:cNvSpPr>
          <p:nvPr>
            <p:ph type="title"/>
          </p:nvPr>
        </p:nvSpPr>
        <p:spPr>
          <a:xfrm>
            <a:off x="838200" y="365125"/>
            <a:ext cx="4079033" cy="1325563"/>
          </a:xfrm>
        </p:spPr>
        <p:txBody>
          <a:bodyPr>
            <a:normAutofit/>
          </a:bodyPr>
          <a:lstStyle/>
          <a:p>
            <a:r>
              <a:rPr lang="en-US" sz="4000" b="1" dirty="0">
                <a:solidFill>
                  <a:schemeClr val="accent6"/>
                </a:solidFill>
              </a:rPr>
              <a:t>Determine the Risk</a:t>
            </a:r>
            <a:endParaRPr lang="en-NZ" sz="4000" b="1" dirty="0">
              <a:solidFill>
                <a:schemeClr val="accent6"/>
              </a:solidFill>
            </a:endParaRPr>
          </a:p>
        </p:txBody>
      </p:sp>
      <p:pic>
        <p:nvPicPr>
          <p:cNvPr id="4" name="Content Placeholder 3">
            <a:extLst>
              <a:ext uri="{FF2B5EF4-FFF2-40B4-BE49-F238E27FC236}">
                <a16:creationId xmlns:a16="http://schemas.microsoft.com/office/drawing/2014/main" id="{2B6014AE-FEFD-4B60-951B-06CC2ACC0D18}"/>
              </a:ext>
            </a:extLst>
          </p:cNvPr>
          <p:cNvPicPr>
            <a:picLocks noGrp="1" noChangeAspect="1"/>
          </p:cNvPicPr>
          <p:nvPr>
            <p:ph idx="1"/>
          </p:nvPr>
        </p:nvPicPr>
        <p:blipFill>
          <a:blip r:embed="rId2"/>
          <a:stretch>
            <a:fillRect/>
          </a:stretch>
        </p:blipFill>
        <p:spPr>
          <a:xfrm>
            <a:off x="6753808" y="1690688"/>
            <a:ext cx="4918621" cy="4533925"/>
          </a:xfrm>
          <a:prstGeom prst="rect">
            <a:avLst/>
          </a:prstGeom>
        </p:spPr>
      </p:pic>
      <p:pic>
        <p:nvPicPr>
          <p:cNvPr id="6" name="Picture 5">
            <a:extLst>
              <a:ext uri="{FF2B5EF4-FFF2-40B4-BE49-F238E27FC236}">
                <a16:creationId xmlns:a16="http://schemas.microsoft.com/office/drawing/2014/main" id="{DFCBC575-9CA4-47E3-89B3-F7F98C61E86A}"/>
              </a:ext>
            </a:extLst>
          </p:cNvPr>
          <p:cNvPicPr>
            <a:picLocks noChangeAspect="1"/>
          </p:cNvPicPr>
          <p:nvPr/>
        </p:nvPicPr>
        <p:blipFill>
          <a:blip r:embed="rId3"/>
          <a:stretch>
            <a:fillRect/>
          </a:stretch>
        </p:blipFill>
        <p:spPr>
          <a:xfrm>
            <a:off x="519571" y="1886630"/>
            <a:ext cx="5740165" cy="3557623"/>
          </a:xfrm>
          <a:prstGeom prst="rect">
            <a:avLst/>
          </a:prstGeom>
        </p:spPr>
      </p:pic>
      <p:sp>
        <p:nvSpPr>
          <p:cNvPr id="8" name="Content Placeholder 2">
            <a:extLst>
              <a:ext uri="{FF2B5EF4-FFF2-40B4-BE49-F238E27FC236}">
                <a16:creationId xmlns:a16="http://schemas.microsoft.com/office/drawing/2014/main" id="{6732CCE8-66DD-454E-BB1A-23FB6651686C}"/>
              </a:ext>
            </a:extLst>
          </p:cNvPr>
          <p:cNvSpPr txBox="1">
            <a:spLocks/>
          </p:cNvSpPr>
          <p:nvPr/>
        </p:nvSpPr>
        <p:spPr>
          <a:xfrm>
            <a:off x="838200" y="6088423"/>
            <a:ext cx="2870120" cy="27237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 from </a:t>
            </a:r>
            <a:r>
              <a:rPr lang="en-US" sz="1200" dirty="0" err="1"/>
              <a:t>Worksafe</a:t>
            </a:r>
            <a:r>
              <a:rPr lang="en-US" sz="1200" dirty="0"/>
              <a:t> Best Practice Guidelines</a:t>
            </a:r>
          </a:p>
          <a:p>
            <a:endParaRPr lang="en-NZ" dirty="0"/>
          </a:p>
        </p:txBody>
      </p:sp>
      <p:sp>
        <p:nvSpPr>
          <p:cNvPr id="11" name="Title 1">
            <a:extLst>
              <a:ext uri="{FF2B5EF4-FFF2-40B4-BE49-F238E27FC236}">
                <a16:creationId xmlns:a16="http://schemas.microsoft.com/office/drawing/2014/main" id="{742035B6-EBAA-4E65-8B31-CF4080187E51}"/>
              </a:ext>
            </a:extLst>
          </p:cNvPr>
          <p:cNvSpPr txBox="1">
            <a:spLocks/>
          </p:cNvSpPr>
          <p:nvPr/>
        </p:nvSpPr>
        <p:spPr>
          <a:xfrm>
            <a:off x="7074159" y="354255"/>
            <a:ext cx="4079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6"/>
                </a:solidFill>
              </a:rPr>
              <a:t>Control the Risk</a:t>
            </a:r>
            <a:endParaRPr lang="en-NZ" sz="4000" b="1" dirty="0">
              <a:solidFill>
                <a:schemeClr val="accent6"/>
              </a:solidFill>
            </a:endParaRPr>
          </a:p>
        </p:txBody>
      </p:sp>
    </p:spTree>
    <p:extLst>
      <p:ext uri="{BB962C8B-B14F-4D97-AF65-F5344CB8AC3E}">
        <p14:creationId xmlns:p14="http://schemas.microsoft.com/office/powerpoint/2010/main" val="307794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73F3-00D3-4DE8-AE6B-2D77335A96A1}"/>
              </a:ext>
            </a:extLst>
          </p:cNvPr>
          <p:cNvSpPr>
            <a:spLocks noGrp="1"/>
          </p:cNvSpPr>
          <p:nvPr>
            <p:ph type="title"/>
          </p:nvPr>
        </p:nvSpPr>
        <p:spPr/>
        <p:txBody>
          <a:bodyPr>
            <a:normAutofit/>
          </a:bodyPr>
          <a:lstStyle/>
          <a:p>
            <a:r>
              <a:rPr lang="en-US" sz="4000" b="1" dirty="0">
                <a:solidFill>
                  <a:schemeClr val="accent6"/>
                </a:solidFill>
              </a:rPr>
              <a:t>AS/NZS 4024:2014</a:t>
            </a:r>
            <a:endParaRPr lang="en-NZ" sz="4000" b="1" dirty="0">
              <a:solidFill>
                <a:schemeClr val="accent6"/>
              </a:solidFill>
            </a:endParaRPr>
          </a:p>
        </p:txBody>
      </p:sp>
      <p:sp>
        <p:nvSpPr>
          <p:cNvPr id="4" name="Content Placeholder 3">
            <a:extLst>
              <a:ext uri="{FF2B5EF4-FFF2-40B4-BE49-F238E27FC236}">
                <a16:creationId xmlns:a16="http://schemas.microsoft.com/office/drawing/2014/main" id="{954FFC00-707A-4E18-8436-5A584F3CA1FC}"/>
              </a:ext>
            </a:extLst>
          </p:cNvPr>
          <p:cNvSpPr>
            <a:spLocks noGrp="1"/>
          </p:cNvSpPr>
          <p:nvPr>
            <p:ph idx="1"/>
          </p:nvPr>
        </p:nvSpPr>
        <p:spPr>
          <a:xfrm>
            <a:off x="838200" y="1313497"/>
            <a:ext cx="8027919" cy="991235"/>
          </a:xfrm>
        </p:spPr>
        <p:txBody>
          <a:bodyPr>
            <a:normAutofit fontScale="92500" lnSpcReduction="10000"/>
          </a:bodyPr>
          <a:lstStyle/>
          <a:p>
            <a:pPr marL="0" indent="0">
              <a:buNone/>
            </a:pPr>
            <a:r>
              <a:rPr lang="en-US" sz="1400" dirty="0"/>
              <a:t>AS/NZS 4024.1:2014, Safety of Machinery series contains 22 AS/NZS parts that are European (EN) and Internationally (ISO) based safety and design standards with some modifications.  These individual parts provide designers, manufacturers, suppliers, employers and users of machinery with guidelines to improve safety for working on, with or near machinery.  It is the responsibility of the duty holders or users to confirm the latest version of each relevant standard.</a:t>
            </a:r>
            <a:endParaRPr lang="en-NZ" sz="1400" dirty="0"/>
          </a:p>
        </p:txBody>
      </p:sp>
      <p:pic>
        <p:nvPicPr>
          <p:cNvPr id="6" name="Picture 2">
            <a:extLst>
              <a:ext uri="{FF2B5EF4-FFF2-40B4-BE49-F238E27FC236}">
                <a16:creationId xmlns:a16="http://schemas.microsoft.com/office/drawing/2014/main" id="{76347C2D-9F2D-4E7B-9FEE-000637F81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04732"/>
            <a:ext cx="9327411" cy="418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42413CF2-E87D-435B-A6D4-E329060D36FA}"/>
              </a:ext>
            </a:extLst>
          </p:cNvPr>
          <p:cNvPicPr>
            <a:picLocks noChangeAspect="1"/>
          </p:cNvPicPr>
          <p:nvPr/>
        </p:nvPicPr>
        <p:blipFill>
          <a:blip r:embed="rId3"/>
          <a:stretch>
            <a:fillRect/>
          </a:stretch>
        </p:blipFill>
        <p:spPr>
          <a:xfrm>
            <a:off x="9101646" y="365125"/>
            <a:ext cx="2829320" cy="1457528"/>
          </a:xfrm>
          <a:prstGeom prst="rect">
            <a:avLst/>
          </a:prstGeom>
        </p:spPr>
      </p:pic>
    </p:spTree>
    <p:extLst>
      <p:ext uri="{BB962C8B-B14F-4D97-AF65-F5344CB8AC3E}">
        <p14:creationId xmlns:p14="http://schemas.microsoft.com/office/powerpoint/2010/main" val="9419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2F9D-76EB-4D10-BBF8-D7EDF96143F8}"/>
              </a:ext>
            </a:extLst>
          </p:cNvPr>
          <p:cNvSpPr>
            <a:spLocks noGrp="1"/>
          </p:cNvSpPr>
          <p:nvPr>
            <p:ph type="title"/>
          </p:nvPr>
        </p:nvSpPr>
        <p:spPr/>
        <p:txBody>
          <a:bodyPr/>
          <a:lstStyle/>
          <a:p>
            <a:r>
              <a:rPr lang="en-US" b="1" dirty="0">
                <a:solidFill>
                  <a:schemeClr val="accent6"/>
                </a:solidFill>
              </a:rPr>
              <a:t>Machine Safety</a:t>
            </a:r>
            <a:endParaRPr lang="en-NZ" dirty="0"/>
          </a:p>
        </p:txBody>
      </p:sp>
      <p:sp>
        <p:nvSpPr>
          <p:cNvPr id="3" name="Content Placeholder 2">
            <a:extLst>
              <a:ext uri="{FF2B5EF4-FFF2-40B4-BE49-F238E27FC236}">
                <a16:creationId xmlns:a16="http://schemas.microsoft.com/office/drawing/2014/main" id="{22E81FC3-B8CD-4F60-ACD2-53B5916F73FA}"/>
              </a:ext>
            </a:extLst>
          </p:cNvPr>
          <p:cNvSpPr>
            <a:spLocks noGrp="1"/>
          </p:cNvSpPr>
          <p:nvPr>
            <p:ph idx="1"/>
          </p:nvPr>
        </p:nvSpPr>
        <p:spPr>
          <a:xfrm>
            <a:off x="824474" y="1419989"/>
            <a:ext cx="7921690" cy="940544"/>
          </a:xfrm>
        </p:spPr>
        <p:txBody>
          <a:bodyPr>
            <a:normAutofit fontScale="92500" lnSpcReduction="10000"/>
          </a:bodyPr>
          <a:lstStyle/>
          <a:p>
            <a:pPr marL="0" indent="0">
              <a:buNone/>
            </a:pPr>
            <a:r>
              <a:rPr lang="en-NZ" sz="1600" dirty="0"/>
              <a:t>Machinery accidents can be devastating. They can result in life changing or life ending consequences.  Burns, broken bones, amputations, paralysation... even death. No person should suffer this through work.  Often, the impacts are suffered long after the accident has taken place.</a:t>
            </a:r>
          </a:p>
        </p:txBody>
      </p:sp>
      <p:sp>
        <p:nvSpPr>
          <p:cNvPr id="4" name="Content Placeholder 2">
            <a:extLst>
              <a:ext uri="{FF2B5EF4-FFF2-40B4-BE49-F238E27FC236}">
                <a16:creationId xmlns:a16="http://schemas.microsoft.com/office/drawing/2014/main" id="{A1AF937A-B5DE-4E05-B328-77E6D26E5506}"/>
              </a:ext>
            </a:extLst>
          </p:cNvPr>
          <p:cNvSpPr txBox="1">
            <a:spLocks/>
          </p:cNvSpPr>
          <p:nvPr/>
        </p:nvSpPr>
        <p:spPr>
          <a:xfrm>
            <a:off x="838198" y="2491850"/>
            <a:ext cx="4104323" cy="2946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dirty="0"/>
              <a:t>There is physical and mental harm.</a:t>
            </a:r>
          </a:p>
          <a:p>
            <a:pPr>
              <a:buFont typeface="Wingdings" panose="05000000000000000000" pitchFamily="2" charset="2"/>
              <a:buChar char="v"/>
            </a:pPr>
            <a:r>
              <a:rPr lang="en-NZ" sz="1600" dirty="0"/>
              <a:t>Loss of body function</a:t>
            </a:r>
          </a:p>
          <a:p>
            <a:pPr>
              <a:buFont typeface="Wingdings" panose="05000000000000000000" pitchFamily="2" charset="2"/>
              <a:buChar char="v"/>
            </a:pPr>
            <a:r>
              <a:rPr lang="en-NZ" sz="1600" dirty="0"/>
              <a:t>Deformed physical appearance</a:t>
            </a:r>
          </a:p>
          <a:p>
            <a:pPr>
              <a:buFont typeface="Wingdings" panose="05000000000000000000" pitchFamily="2" charset="2"/>
              <a:buChar char="v"/>
            </a:pPr>
            <a:r>
              <a:rPr lang="en-NZ" sz="1600" dirty="0"/>
              <a:t>Short or long term disability or Inability to work</a:t>
            </a:r>
          </a:p>
          <a:p>
            <a:pPr>
              <a:buFont typeface="Wingdings" panose="05000000000000000000" pitchFamily="2" charset="2"/>
              <a:buChar char="v"/>
            </a:pPr>
            <a:r>
              <a:rPr lang="en-NZ" sz="1600" dirty="0"/>
              <a:t>Chronic pain or ongoing heath issues</a:t>
            </a:r>
          </a:p>
          <a:p>
            <a:pPr>
              <a:buFont typeface="Wingdings" panose="05000000000000000000" pitchFamily="2" charset="2"/>
              <a:buChar char="v"/>
            </a:pPr>
            <a:r>
              <a:rPr lang="en-NZ" sz="1600" dirty="0"/>
              <a:t>Quality of life</a:t>
            </a:r>
          </a:p>
          <a:p>
            <a:pPr>
              <a:buFont typeface="Wingdings" panose="05000000000000000000" pitchFamily="2" charset="2"/>
              <a:buChar char="v"/>
            </a:pPr>
            <a:r>
              <a:rPr lang="en-NZ" sz="1600" dirty="0"/>
              <a:t>Rehabilitation</a:t>
            </a:r>
          </a:p>
          <a:p>
            <a:pPr>
              <a:buFont typeface="Wingdings" panose="05000000000000000000" pitchFamily="2" charset="2"/>
              <a:buChar char="v"/>
            </a:pPr>
            <a:r>
              <a:rPr lang="en-NZ" sz="1600" dirty="0"/>
              <a:t>Stress and anxiety</a:t>
            </a:r>
          </a:p>
        </p:txBody>
      </p:sp>
      <p:sp>
        <p:nvSpPr>
          <p:cNvPr id="5" name="Content Placeholder 2">
            <a:extLst>
              <a:ext uri="{FF2B5EF4-FFF2-40B4-BE49-F238E27FC236}">
                <a16:creationId xmlns:a16="http://schemas.microsoft.com/office/drawing/2014/main" id="{C479F665-9839-4DDE-9C0D-C594988CFA6E}"/>
              </a:ext>
            </a:extLst>
          </p:cNvPr>
          <p:cNvSpPr txBox="1">
            <a:spLocks/>
          </p:cNvSpPr>
          <p:nvPr/>
        </p:nvSpPr>
        <p:spPr>
          <a:xfrm>
            <a:off x="5275314" y="2485470"/>
            <a:ext cx="3497423" cy="2876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dirty="0"/>
              <a:t>But the impact goes beyond the victim;</a:t>
            </a:r>
          </a:p>
          <a:p>
            <a:pPr>
              <a:buFont typeface="Wingdings" panose="05000000000000000000" pitchFamily="2" charset="2"/>
              <a:buChar char="v"/>
            </a:pPr>
            <a:r>
              <a:rPr lang="en-NZ" sz="1600" dirty="0"/>
              <a:t>Families are devastated - </a:t>
            </a:r>
            <a:r>
              <a:rPr lang="en-US" sz="1600" dirty="0"/>
              <a:t>husband, wife, father, mother, brother, sister, child, grandfather, grandmother..</a:t>
            </a:r>
            <a:r>
              <a:rPr lang="en-NZ" sz="1600" dirty="0"/>
              <a:t>.</a:t>
            </a:r>
          </a:p>
          <a:p>
            <a:pPr>
              <a:buFont typeface="Wingdings" panose="05000000000000000000" pitchFamily="2" charset="2"/>
              <a:buChar char="v"/>
            </a:pPr>
            <a:r>
              <a:rPr lang="en-NZ" sz="1600" dirty="0"/>
              <a:t>Co-workers are traumatised</a:t>
            </a:r>
          </a:p>
          <a:p>
            <a:pPr>
              <a:buFont typeface="Wingdings" panose="05000000000000000000" pitchFamily="2" charset="2"/>
              <a:buChar char="v"/>
            </a:pPr>
            <a:r>
              <a:rPr lang="en-NZ" sz="1600" dirty="0"/>
              <a:t>Business reputation is damaged</a:t>
            </a:r>
          </a:p>
          <a:p>
            <a:pPr>
              <a:buFont typeface="Wingdings" panose="05000000000000000000" pitchFamily="2" charset="2"/>
              <a:buChar char="v"/>
            </a:pPr>
            <a:r>
              <a:rPr lang="en-NZ" sz="1600" dirty="0"/>
              <a:t>Business owners are punished</a:t>
            </a:r>
          </a:p>
          <a:p>
            <a:pPr>
              <a:buFont typeface="Wingdings" panose="05000000000000000000" pitchFamily="2" charset="2"/>
              <a:buChar char="v"/>
            </a:pPr>
            <a:r>
              <a:rPr lang="en-NZ" sz="1600" dirty="0"/>
              <a:t>Industries embarrassed</a:t>
            </a:r>
          </a:p>
          <a:p>
            <a:pPr>
              <a:buFont typeface="Wingdings" panose="05000000000000000000" pitchFamily="2" charset="2"/>
              <a:buChar char="v"/>
            </a:pPr>
            <a:r>
              <a:rPr lang="en-NZ" sz="1600" dirty="0"/>
              <a:t>A Nation humiliated</a:t>
            </a:r>
          </a:p>
        </p:txBody>
      </p:sp>
      <p:sp>
        <p:nvSpPr>
          <p:cNvPr id="6" name="Content Placeholder 2">
            <a:extLst>
              <a:ext uri="{FF2B5EF4-FFF2-40B4-BE49-F238E27FC236}">
                <a16:creationId xmlns:a16="http://schemas.microsoft.com/office/drawing/2014/main" id="{04EA74C4-C1F7-4F0F-85A1-9DB8F37ADF02}"/>
              </a:ext>
            </a:extLst>
          </p:cNvPr>
          <p:cNvSpPr txBox="1">
            <a:spLocks/>
          </p:cNvSpPr>
          <p:nvPr/>
        </p:nvSpPr>
        <p:spPr>
          <a:xfrm>
            <a:off x="838198" y="5848094"/>
            <a:ext cx="7920135" cy="8602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600" dirty="0"/>
              <a:t>It is in all of our interests to work together and prevent machinery accidents from happening.</a:t>
            </a:r>
          </a:p>
          <a:p>
            <a:pPr marL="0" indent="0">
              <a:buFont typeface="Arial" panose="020B0604020202020204" pitchFamily="34" charset="0"/>
              <a:buNone/>
            </a:pPr>
            <a:r>
              <a:rPr lang="en-NZ" sz="1600" dirty="0"/>
              <a:t>It is Achievable.</a:t>
            </a:r>
          </a:p>
        </p:txBody>
      </p:sp>
      <p:pic>
        <p:nvPicPr>
          <p:cNvPr id="7" name="Picture 6">
            <a:extLst>
              <a:ext uri="{FF2B5EF4-FFF2-40B4-BE49-F238E27FC236}">
                <a16:creationId xmlns:a16="http://schemas.microsoft.com/office/drawing/2014/main" id="{8540ECD2-39DE-4D0C-BC7A-C95FB04E6849}"/>
              </a:ext>
            </a:extLst>
          </p:cNvPr>
          <p:cNvPicPr>
            <a:picLocks noChangeAspect="1"/>
          </p:cNvPicPr>
          <p:nvPr/>
        </p:nvPicPr>
        <p:blipFill>
          <a:blip r:embed="rId2"/>
          <a:stretch>
            <a:fillRect/>
          </a:stretch>
        </p:blipFill>
        <p:spPr>
          <a:xfrm>
            <a:off x="8977100" y="631360"/>
            <a:ext cx="2695089" cy="2570509"/>
          </a:xfrm>
          <a:prstGeom prst="rect">
            <a:avLst/>
          </a:prstGeom>
        </p:spPr>
      </p:pic>
      <p:pic>
        <p:nvPicPr>
          <p:cNvPr id="8" name="Picture 7">
            <a:extLst>
              <a:ext uri="{FF2B5EF4-FFF2-40B4-BE49-F238E27FC236}">
                <a16:creationId xmlns:a16="http://schemas.microsoft.com/office/drawing/2014/main" id="{964B8723-E01B-495E-B4FB-266D1EEFE98C}"/>
              </a:ext>
            </a:extLst>
          </p:cNvPr>
          <p:cNvPicPr>
            <a:picLocks noChangeAspect="1"/>
          </p:cNvPicPr>
          <p:nvPr/>
        </p:nvPicPr>
        <p:blipFill>
          <a:blip r:embed="rId3"/>
          <a:stretch>
            <a:fillRect/>
          </a:stretch>
        </p:blipFill>
        <p:spPr>
          <a:xfrm>
            <a:off x="9105530" y="3656131"/>
            <a:ext cx="2566659" cy="2461897"/>
          </a:xfrm>
          <a:prstGeom prst="rect">
            <a:avLst/>
          </a:prstGeom>
        </p:spPr>
      </p:pic>
    </p:spTree>
    <p:extLst>
      <p:ext uri="{BB962C8B-B14F-4D97-AF65-F5344CB8AC3E}">
        <p14:creationId xmlns:p14="http://schemas.microsoft.com/office/powerpoint/2010/main" val="185497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0609-EE7C-4FFC-BB0E-23F004BEBF03}"/>
              </a:ext>
            </a:extLst>
          </p:cNvPr>
          <p:cNvSpPr>
            <a:spLocks noGrp="1"/>
          </p:cNvSpPr>
          <p:nvPr>
            <p:ph type="title"/>
          </p:nvPr>
        </p:nvSpPr>
        <p:spPr/>
        <p:txBody>
          <a:bodyPr/>
          <a:lstStyle/>
          <a:p>
            <a:r>
              <a:rPr lang="en-US" b="1" dirty="0">
                <a:solidFill>
                  <a:schemeClr val="accent6"/>
                </a:solidFill>
              </a:rPr>
              <a:t>Extents and Considerations</a:t>
            </a:r>
            <a:endParaRPr lang="en-NZ" dirty="0"/>
          </a:p>
        </p:txBody>
      </p:sp>
      <p:sp>
        <p:nvSpPr>
          <p:cNvPr id="3" name="Content Placeholder 2">
            <a:extLst>
              <a:ext uri="{FF2B5EF4-FFF2-40B4-BE49-F238E27FC236}">
                <a16:creationId xmlns:a16="http://schemas.microsoft.com/office/drawing/2014/main" id="{507D233C-7C6D-49F8-BB77-DBAE1FA9D99B}"/>
              </a:ext>
            </a:extLst>
          </p:cNvPr>
          <p:cNvSpPr>
            <a:spLocks noGrp="1"/>
          </p:cNvSpPr>
          <p:nvPr>
            <p:ph idx="1"/>
          </p:nvPr>
        </p:nvSpPr>
        <p:spPr>
          <a:xfrm>
            <a:off x="838200" y="1825625"/>
            <a:ext cx="5851849" cy="4351338"/>
          </a:xfrm>
        </p:spPr>
        <p:txBody>
          <a:bodyPr>
            <a:normAutofit lnSpcReduction="10000"/>
          </a:bodyPr>
          <a:lstStyle/>
          <a:p>
            <a:pPr marL="0" indent="0">
              <a:buNone/>
            </a:pPr>
            <a:r>
              <a:rPr lang="en-US" sz="2000" dirty="0"/>
              <a:t>AS/NZS 4024 considers the full life cycle of a machine, including: Design, manufacturing, installation, integration, commissioning, use, maintenance, cleaning, modification and decommissioning. </a:t>
            </a:r>
          </a:p>
          <a:p>
            <a:pPr marL="0" indent="0">
              <a:buNone/>
            </a:pPr>
            <a:r>
              <a:rPr lang="en-US" sz="2000" dirty="0"/>
              <a:t>Safety in Design is important and although it happens before equipment arrives at a site, there are factors that should have site level input and that needs to include Machine Safety.</a:t>
            </a:r>
          </a:p>
          <a:p>
            <a:pPr marL="0" indent="0">
              <a:buNone/>
            </a:pPr>
            <a:r>
              <a:rPr lang="en-US" sz="2000" dirty="0"/>
              <a:t>New machines, existing machines, machines that have been upgraded or repurposed, handheld power tools, stand alone machines and fully automated assembly or packaging lines, all are required to meet AS/NZS 4024 standards.</a:t>
            </a:r>
          </a:p>
        </p:txBody>
      </p:sp>
      <p:pic>
        <p:nvPicPr>
          <p:cNvPr id="4" name="Picture 3">
            <a:extLst>
              <a:ext uri="{FF2B5EF4-FFF2-40B4-BE49-F238E27FC236}">
                <a16:creationId xmlns:a16="http://schemas.microsoft.com/office/drawing/2014/main" id="{EDF208A2-15F0-46B2-97FD-EFA0EAB68AD2}"/>
              </a:ext>
            </a:extLst>
          </p:cNvPr>
          <p:cNvPicPr>
            <a:picLocks noChangeAspect="1"/>
          </p:cNvPicPr>
          <p:nvPr/>
        </p:nvPicPr>
        <p:blipFill>
          <a:blip r:embed="rId2"/>
          <a:stretch>
            <a:fillRect/>
          </a:stretch>
        </p:blipFill>
        <p:spPr>
          <a:xfrm>
            <a:off x="7463221" y="3981110"/>
            <a:ext cx="4127723" cy="2195853"/>
          </a:xfrm>
          <a:prstGeom prst="rect">
            <a:avLst/>
          </a:prstGeom>
        </p:spPr>
      </p:pic>
      <p:pic>
        <p:nvPicPr>
          <p:cNvPr id="5" name="Picture 4">
            <a:extLst>
              <a:ext uri="{FF2B5EF4-FFF2-40B4-BE49-F238E27FC236}">
                <a16:creationId xmlns:a16="http://schemas.microsoft.com/office/drawing/2014/main" id="{956ACF12-80C9-4DB1-A9FE-37ABFD7069FD}"/>
              </a:ext>
            </a:extLst>
          </p:cNvPr>
          <p:cNvPicPr>
            <a:picLocks noChangeAspect="1"/>
          </p:cNvPicPr>
          <p:nvPr/>
        </p:nvPicPr>
        <p:blipFill>
          <a:blip r:embed="rId3"/>
          <a:stretch>
            <a:fillRect/>
          </a:stretch>
        </p:blipFill>
        <p:spPr>
          <a:xfrm>
            <a:off x="8257699" y="822960"/>
            <a:ext cx="2538766" cy="2467319"/>
          </a:xfrm>
          <a:prstGeom prst="rect">
            <a:avLst/>
          </a:prstGeom>
        </p:spPr>
      </p:pic>
    </p:spTree>
    <p:extLst>
      <p:ext uri="{BB962C8B-B14F-4D97-AF65-F5344CB8AC3E}">
        <p14:creationId xmlns:p14="http://schemas.microsoft.com/office/powerpoint/2010/main" val="167200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DCB4-63EA-418F-AA3D-AEF9078EC869}"/>
              </a:ext>
            </a:extLst>
          </p:cNvPr>
          <p:cNvSpPr>
            <a:spLocks noGrp="1"/>
          </p:cNvSpPr>
          <p:nvPr>
            <p:ph type="title"/>
          </p:nvPr>
        </p:nvSpPr>
        <p:spPr/>
        <p:txBody>
          <a:bodyPr/>
          <a:lstStyle/>
          <a:p>
            <a:r>
              <a:rPr lang="en-US" b="1" dirty="0">
                <a:solidFill>
                  <a:schemeClr val="accent6"/>
                </a:solidFill>
              </a:rPr>
              <a:t>Awareness and Training</a:t>
            </a:r>
            <a:endParaRPr lang="en-NZ" dirty="0"/>
          </a:p>
        </p:txBody>
      </p:sp>
      <p:sp>
        <p:nvSpPr>
          <p:cNvPr id="4" name="Rectangle: Rounded Corners 3">
            <a:extLst>
              <a:ext uri="{FF2B5EF4-FFF2-40B4-BE49-F238E27FC236}">
                <a16:creationId xmlns:a16="http://schemas.microsoft.com/office/drawing/2014/main" id="{E06B1462-C862-42D5-8EED-A56EB4061B22}"/>
              </a:ext>
            </a:extLst>
          </p:cNvPr>
          <p:cNvSpPr/>
          <p:nvPr/>
        </p:nvSpPr>
        <p:spPr>
          <a:xfrm>
            <a:off x="1080653" y="1664843"/>
            <a:ext cx="1793176" cy="2806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Corporate Management</a:t>
            </a:r>
            <a:endParaRPr lang="en-NZ" sz="1200" dirty="0">
              <a:solidFill>
                <a:schemeClr val="tx1"/>
              </a:solidFill>
            </a:endParaRPr>
          </a:p>
        </p:txBody>
      </p:sp>
      <p:sp>
        <p:nvSpPr>
          <p:cNvPr id="6" name="Rectangle: Rounded Corners 5">
            <a:extLst>
              <a:ext uri="{FF2B5EF4-FFF2-40B4-BE49-F238E27FC236}">
                <a16:creationId xmlns:a16="http://schemas.microsoft.com/office/drawing/2014/main" id="{A2DDFAB9-7C3C-4A49-93B0-4B7D44E8584F}"/>
              </a:ext>
            </a:extLst>
          </p:cNvPr>
          <p:cNvSpPr/>
          <p:nvPr/>
        </p:nvSpPr>
        <p:spPr>
          <a:xfrm>
            <a:off x="1080653" y="2397162"/>
            <a:ext cx="1793176" cy="2806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Site Management</a:t>
            </a:r>
            <a:endParaRPr lang="en-NZ" sz="1200" dirty="0">
              <a:solidFill>
                <a:schemeClr val="tx1"/>
              </a:solidFill>
            </a:endParaRPr>
          </a:p>
        </p:txBody>
      </p:sp>
      <p:sp>
        <p:nvSpPr>
          <p:cNvPr id="7" name="Rectangle: Rounded Corners 6">
            <a:extLst>
              <a:ext uri="{FF2B5EF4-FFF2-40B4-BE49-F238E27FC236}">
                <a16:creationId xmlns:a16="http://schemas.microsoft.com/office/drawing/2014/main" id="{E1FB19F7-5B11-418E-8F27-26DDAAC16814}"/>
              </a:ext>
            </a:extLst>
          </p:cNvPr>
          <p:cNvSpPr/>
          <p:nvPr/>
        </p:nvSpPr>
        <p:spPr>
          <a:xfrm>
            <a:off x="1080653" y="6015078"/>
            <a:ext cx="1793176" cy="2806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Operators</a:t>
            </a:r>
            <a:endParaRPr lang="en-NZ" sz="1200" dirty="0">
              <a:solidFill>
                <a:schemeClr val="tx1"/>
              </a:solidFill>
            </a:endParaRPr>
          </a:p>
        </p:txBody>
      </p:sp>
      <p:sp>
        <p:nvSpPr>
          <p:cNvPr id="8" name="Rectangle: Rounded Corners 7">
            <a:extLst>
              <a:ext uri="{FF2B5EF4-FFF2-40B4-BE49-F238E27FC236}">
                <a16:creationId xmlns:a16="http://schemas.microsoft.com/office/drawing/2014/main" id="{1585D5E2-B423-46DB-816D-E219EEC945D8}"/>
              </a:ext>
            </a:extLst>
          </p:cNvPr>
          <p:cNvSpPr/>
          <p:nvPr/>
        </p:nvSpPr>
        <p:spPr>
          <a:xfrm>
            <a:off x="1080653" y="5168271"/>
            <a:ext cx="1793176" cy="3689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Supervisors/Team Leads &amp; Maintenance</a:t>
            </a:r>
            <a:endParaRPr lang="en-NZ" sz="1200" dirty="0">
              <a:solidFill>
                <a:schemeClr val="tx1"/>
              </a:solidFill>
            </a:endParaRPr>
          </a:p>
        </p:txBody>
      </p:sp>
      <p:sp>
        <p:nvSpPr>
          <p:cNvPr id="9" name="Rectangle: Rounded Corners 8">
            <a:extLst>
              <a:ext uri="{FF2B5EF4-FFF2-40B4-BE49-F238E27FC236}">
                <a16:creationId xmlns:a16="http://schemas.microsoft.com/office/drawing/2014/main" id="{45C0D2D3-2F6B-44E1-8E39-CA22C943DEB5}"/>
              </a:ext>
            </a:extLst>
          </p:cNvPr>
          <p:cNvSpPr/>
          <p:nvPr/>
        </p:nvSpPr>
        <p:spPr>
          <a:xfrm>
            <a:off x="1080653" y="3263855"/>
            <a:ext cx="1793176" cy="2806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Site Leadership Team</a:t>
            </a:r>
            <a:endParaRPr lang="en-NZ" sz="1200" dirty="0">
              <a:solidFill>
                <a:schemeClr val="tx1"/>
              </a:solidFill>
            </a:endParaRPr>
          </a:p>
        </p:txBody>
      </p:sp>
      <p:sp>
        <p:nvSpPr>
          <p:cNvPr id="10" name="Rectangle: Rounded Corners 9">
            <a:extLst>
              <a:ext uri="{FF2B5EF4-FFF2-40B4-BE49-F238E27FC236}">
                <a16:creationId xmlns:a16="http://schemas.microsoft.com/office/drawing/2014/main" id="{730C3439-7606-40A3-B72C-63DB28B70DDA}"/>
              </a:ext>
            </a:extLst>
          </p:cNvPr>
          <p:cNvSpPr/>
          <p:nvPr/>
        </p:nvSpPr>
        <p:spPr>
          <a:xfrm>
            <a:off x="2328621" y="4250996"/>
            <a:ext cx="1793176" cy="2806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HSE Team/MRA Leads</a:t>
            </a:r>
            <a:endParaRPr lang="en-NZ" sz="1200" dirty="0">
              <a:solidFill>
                <a:schemeClr val="tx1"/>
              </a:solidFill>
            </a:endParaRPr>
          </a:p>
        </p:txBody>
      </p:sp>
      <p:cxnSp>
        <p:nvCxnSpPr>
          <p:cNvPr id="13" name="Straight Arrow Connector 12">
            <a:extLst>
              <a:ext uri="{FF2B5EF4-FFF2-40B4-BE49-F238E27FC236}">
                <a16:creationId xmlns:a16="http://schemas.microsoft.com/office/drawing/2014/main" id="{5FD909BC-B820-4F75-B554-270856DFE4E0}"/>
              </a:ext>
            </a:extLst>
          </p:cNvPr>
          <p:cNvCxnSpPr/>
          <p:nvPr/>
        </p:nvCxnSpPr>
        <p:spPr>
          <a:xfrm>
            <a:off x="3026512" y="1805176"/>
            <a:ext cx="1769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95F430E-9DC5-4647-B435-0ACFDD59940A}"/>
              </a:ext>
            </a:extLst>
          </p:cNvPr>
          <p:cNvCxnSpPr>
            <a:cxnSpLocks/>
          </p:cNvCxnSpPr>
          <p:nvPr/>
        </p:nvCxnSpPr>
        <p:spPr>
          <a:xfrm>
            <a:off x="3042203" y="2537496"/>
            <a:ext cx="216074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6FDDED2-23C7-4BB7-9BB0-F35413E5AC90}"/>
              </a:ext>
            </a:extLst>
          </p:cNvPr>
          <p:cNvCxnSpPr/>
          <p:nvPr/>
        </p:nvCxnSpPr>
        <p:spPr>
          <a:xfrm>
            <a:off x="3026511" y="3404189"/>
            <a:ext cx="1769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3ED31F4-35AE-4E18-B730-AB707A28723E}"/>
              </a:ext>
            </a:extLst>
          </p:cNvPr>
          <p:cNvCxnSpPr>
            <a:cxnSpLocks/>
          </p:cNvCxnSpPr>
          <p:nvPr/>
        </p:nvCxnSpPr>
        <p:spPr>
          <a:xfrm>
            <a:off x="4200047" y="4407870"/>
            <a:ext cx="991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F4E389-898F-4E99-AD10-F81593AE0A27}"/>
              </a:ext>
            </a:extLst>
          </p:cNvPr>
          <p:cNvCxnSpPr/>
          <p:nvPr/>
        </p:nvCxnSpPr>
        <p:spPr>
          <a:xfrm>
            <a:off x="3026511" y="5352746"/>
            <a:ext cx="1769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100B8F-02F9-443D-988D-5C0809B9F241}"/>
              </a:ext>
            </a:extLst>
          </p:cNvPr>
          <p:cNvCxnSpPr>
            <a:cxnSpLocks/>
          </p:cNvCxnSpPr>
          <p:nvPr/>
        </p:nvCxnSpPr>
        <p:spPr>
          <a:xfrm>
            <a:off x="3042203" y="6156419"/>
            <a:ext cx="21492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B4A1EC-83F5-4126-BD55-4AA0F2672943}"/>
              </a:ext>
            </a:extLst>
          </p:cNvPr>
          <p:cNvSpPr txBox="1"/>
          <p:nvPr/>
        </p:nvSpPr>
        <p:spPr>
          <a:xfrm>
            <a:off x="5191497" y="1482010"/>
            <a:ext cx="4405746" cy="646331"/>
          </a:xfrm>
          <a:prstGeom prst="rect">
            <a:avLst/>
          </a:prstGeom>
          <a:noFill/>
        </p:spPr>
        <p:txBody>
          <a:bodyPr wrap="square" rtlCol="0">
            <a:spAutoFit/>
          </a:bodyPr>
          <a:lstStyle/>
          <a:p>
            <a:r>
              <a:rPr lang="en-US" sz="1200" dirty="0"/>
              <a:t>Awareness that machine safety is legislated and compliance is mandatory for new and existing machines.  Assessment is necessary and funding may need to be allocated for retrofits.</a:t>
            </a:r>
            <a:endParaRPr lang="en-NZ" sz="1200" dirty="0"/>
          </a:p>
        </p:txBody>
      </p:sp>
      <p:sp>
        <p:nvSpPr>
          <p:cNvPr id="26" name="TextBox 25">
            <a:extLst>
              <a:ext uri="{FF2B5EF4-FFF2-40B4-BE49-F238E27FC236}">
                <a16:creationId xmlns:a16="http://schemas.microsoft.com/office/drawing/2014/main" id="{1945EAB8-C38B-4899-9268-DC55A32A5FC6}"/>
              </a:ext>
            </a:extLst>
          </p:cNvPr>
          <p:cNvSpPr txBox="1"/>
          <p:nvPr/>
        </p:nvSpPr>
        <p:spPr>
          <a:xfrm>
            <a:off x="5494746" y="2195562"/>
            <a:ext cx="5221456" cy="646331"/>
          </a:xfrm>
          <a:prstGeom prst="rect">
            <a:avLst/>
          </a:prstGeom>
          <a:noFill/>
        </p:spPr>
        <p:txBody>
          <a:bodyPr wrap="square" rtlCol="0">
            <a:spAutoFit/>
          </a:bodyPr>
          <a:lstStyle/>
          <a:p>
            <a:r>
              <a:rPr lang="en-US" sz="1200" dirty="0"/>
              <a:t>Awareness that PCBU responsibility includes machine safety, and knowledge that machine safety is not simply guarding, safety switches and emergency shutdown buttons.  Internal training, similar to this slide set, is likely sufficient.</a:t>
            </a:r>
            <a:endParaRPr lang="en-NZ" sz="1200" dirty="0"/>
          </a:p>
        </p:txBody>
      </p:sp>
      <p:cxnSp>
        <p:nvCxnSpPr>
          <p:cNvPr id="28" name="Straight Arrow Connector 27">
            <a:extLst>
              <a:ext uri="{FF2B5EF4-FFF2-40B4-BE49-F238E27FC236}">
                <a16:creationId xmlns:a16="http://schemas.microsoft.com/office/drawing/2014/main" id="{9DFC112E-FB62-409C-B3FD-A80499D43D5D}"/>
              </a:ext>
            </a:extLst>
          </p:cNvPr>
          <p:cNvCxnSpPr>
            <a:stCxn id="4" idx="2"/>
            <a:endCxn id="6" idx="0"/>
          </p:cNvCxnSpPr>
          <p:nvPr/>
        </p:nvCxnSpPr>
        <p:spPr>
          <a:xfrm>
            <a:off x="1977241" y="1945510"/>
            <a:ext cx="0" cy="45165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AC9A47D-D837-44D2-8B4B-B99C8A7D047D}"/>
              </a:ext>
            </a:extLst>
          </p:cNvPr>
          <p:cNvCxnSpPr>
            <a:stCxn id="6" idx="2"/>
            <a:endCxn id="9" idx="0"/>
          </p:cNvCxnSpPr>
          <p:nvPr/>
        </p:nvCxnSpPr>
        <p:spPr>
          <a:xfrm>
            <a:off x="1977241" y="2677829"/>
            <a:ext cx="0" cy="586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B9C4B60-BBC9-4EC5-A0EA-8A31225C59F5}"/>
              </a:ext>
            </a:extLst>
          </p:cNvPr>
          <p:cNvCxnSpPr>
            <a:cxnSpLocks/>
            <a:stCxn id="9" idx="2"/>
            <a:endCxn id="8" idx="0"/>
          </p:cNvCxnSpPr>
          <p:nvPr/>
        </p:nvCxnSpPr>
        <p:spPr>
          <a:xfrm>
            <a:off x="1977241" y="3544522"/>
            <a:ext cx="0" cy="1623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78BEE3A-AE6A-4DF5-ABD5-A5718A0326CD}"/>
              </a:ext>
            </a:extLst>
          </p:cNvPr>
          <p:cNvCxnSpPr>
            <a:cxnSpLocks/>
            <a:endCxn id="10" idx="1"/>
          </p:cNvCxnSpPr>
          <p:nvPr/>
        </p:nvCxnSpPr>
        <p:spPr>
          <a:xfrm>
            <a:off x="1991736" y="4391330"/>
            <a:ext cx="3368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1FF35E8-A1BB-472A-B9AC-35470E741DEA}"/>
              </a:ext>
            </a:extLst>
          </p:cNvPr>
          <p:cNvCxnSpPr>
            <a:cxnSpLocks/>
            <a:stCxn id="8" idx="2"/>
            <a:endCxn id="7" idx="0"/>
          </p:cNvCxnSpPr>
          <p:nvPr/>
        </p:nvCxnSpPr>
        <p:spPr>
          <a:xfrm>
            <a:off x="1977241" y="5537221"/>
            <a:ext cx="0" cy="477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DCB1AED-7C26-4703-83FA-6D9338FCABC5}"/>
              </a:ext>
            </a:extLst>
          </p:cNvPr>
          <p:cNvSpPr txBox="1"/>
          <p:nvPr/>
        </p:nvSpPr>
        <p:spPr>
          <a:xfrm>
            <a:off x="5589886" y="5833254"/>
            <a:ext cx="5650670" cy="646331"/>
          </a:xfrm>
          <a:prstGeom prst="rect">
            <a:avLst/>
          </a:prstGeom>
          <a:noFill/>
        </p:spPr>
        <p:txBody>
          <a:bodyPr wrap="square" rtlCol="0">
            <a:spAutoFit/>
          </a:bodyPr>
          <a:lstStyle/>
          <a:p>
            <a:r>
              <a:rPr lang="en-US" sz="1200" dirty="0"/>
              <a:t>Operator training and procedures should include specific information on safety and guarding for the machines and equipment they use – particularly around movable guards and instrumented safety functions for clearing blockages/misfeeds.  </a:t>
            </a:r>
            <a:endParaRPr lang="en-NZ" sz="1200" dirty="0"/>
          </a:p>
        </p:txBody>
      </p:sp>
      <p:sp>
        <p:nvSpPr>
          <p:cNvPr id="51" name="TextBox 50">
            <a:extLst>
              <a:ext uri="{FF2B5EF4-FFF2-40B4-BE49-F238E27FC236}">
                <a16:creationId xmlns:a16="http://schemas.microsoft.com/office/drawing/2014/main" id="{4AA2F11D-060C-44D1-AF00-FA5DCB02B8B1}"/>
              </a:ext>
            </a:extLst>
          </p:cNvPr>
          <p:cNvSpPr txBox="1"/>
          <p:nvPr/>
        </p:nvSpPr>
        <p:spPr>
          <a:xfrm>
            <a:off x="5191497" y="2909114"/>
            <a:ext cx="5221454" cy="1015663"/>
          </a:xfrm>
          <a:prstGeom prst="rect">
            <a:avLst/>
          </a:prstGeom>
          <a:noFill/>
        </p:spPr>
        <p:txBody>
          <a:bodyPr wrap="square" rtlCol="0">
            <a:spAutoFit/>
          </a:bodyPr>
          <a:lstStyle/>
          <a:p>
            <a:r>
              <a:rPr lang="en-US" sz="1200" dirty="0"/>
              <a:t>Similar knowledge and awareness as site management depending on specific role and responsibility.  This level may become involved with MRAs as participants, in this case additional risk and hazardous training specific to machine safety may be necessary.  Internal training, such as this slide set, and some study (guided or individual) of </a:t>
            </a:r>
            <a:r>
              <a:rPr lang="en-US" sz="1200" dirty="0" err="1"/>
              <a:t>Worksafe</a:t>
            </a:r>
            <a:r>
              <a:rPr lang="en-US" sz="1200" dirty="0"/>
              <a:t> Best Practice Guidelines is appropriate.</a:t>
            </a:r>
            <a:endParaRPr lang="en-NZ" sz="1200" dirty="0"/>
          </a:p>
        </p:txBody>
      </p:sp>
      <p:sp>
        <p:nvSpPr>
          <p:cNvPr id="60" name="TextBox 59">
            <a:extLst>
              <a:ext uri="{FF2B5EF4-FFF2-40B4-BE49-F238E27FC236}">
                <a16:creationId xmlns:a16="http://schemas.microsoft.com/office/drawing/2014/main" id="{B40E04B2-14F3-437E-B06D-382A4BA4CF74}"/>
              </a:ext>
            </a:extLst>
          </p:cNvPr>
          <p:cNvSpPr txBox="1"/>
          <p:nvPr/>
        </p:nvSpPr>
        <p:spPr>
          <a:xfrm>
            <a:off x="5505066" y="3992372"/>
            <a:ext cx="5286778" cy="830997"/>
          </a:xfrm>
          <a:prstGeom prst="rect">
            <a:avLst/>
          </a:prstGeom>
          <a:noFill/>
        </p:spPr>
        <p:txBody>
          <a:bodyPr wrap="square" rtlCol="0">
            <a:spAutoFit/>
          </a:bodyPr>
          <a:lstStyle/>
          <a:p>
            <a:r>
              <a:rPr lang="en-US" sz="1200" dirty="0"/>
              <a:t>As stated in the HWSA individuals leading machine risk assessments needs to be a “competent person”, the minimum recommended qualification for this is NZQA US18410.  Individuals auditing machine safety at site should also be US18410 training.  See also the previous slide on Competent Person.</a:t>
            </a:r>
            <a:endParaRPr lang="en-NZ" sz="1200" dirty="0"/>
          </a:p>
        </p:txBody>
      </p:sp>
      <p:sp>
        <p:nvSpPr>
          <p:cNvPr id="63" name="TextBox 62">
            <a:extLst>
              <a:ext uri="{FF2B5EF4-FFF2-40B4-BE49-F238E27FC236}">
                <a16:creationId xmlns:a16="http://schemas.microsoft.com/office/drawing/2014/main" id="{06A5F995-4724-45CB-B206-FB0E30A97DDF}"/>
              </a:ext>
            </a:extLst>
          </p:cNvPr>
          <p:cNvSpPr txBox="1"/>
          <p:nvPr/>
        </p:nvSpPr>
        <p:spPr>
          <a:xfrm>
            <a:off x="5191497" y="4890964"/>
            <a:ext cx="6447448" cy="830997"/>
          </a:xfrm>
          <a:prstGeom prst="rect">
            <a:avLst/>
          </a:prstGeom>
          <a:noFill/>
        </p:spPr>
        <p:txBody>
          <a:bodyPr wrap="square" rtlCol="0">
            <a:spAutoFit/>
          </a:bodyPr>
          <a:lstStyle/>
          <a:p>
            <a:r>
              <a:rPr lang="en-US" sz="1200" dirty="0"/>
              <a:t>Supervisors and maintenance personnel will be involved in MRAs and safety audits and need a good understanding of risks and hazards as part of their role.  They will also need to understand the infrequencies of the safety functions and interlocks on their machines.  Machine safety training needs to be integrated into operation and maintenance procedure training for their role.</a:t>
            </a:r>
            <a:endParaRPr lang="en-NZ" sz="1200" dirty="0"/>
          </a:p>
        </p:txBody>
      </p:sp>
    </p:spTree>
    <p:extLst>
      <p:ext uri="{BB962C8B-B14F-4D97-AF65-F5344CB8AC3E}">
        <p14:creationId xmlns:p14="http://schemas.microsoft.com/office/powerpoint/2010/main" val="3104016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9192-F3E1-4720-8CC3-B84D2572BC15}"/>
              </a:ext>
            </a:extLst>
          </p:cNvPr>
          <p:cNvSpPr>
            <a:spLocks noGrp="1"/>
          </p:cNvSpPr>
          <p:nvPr>
            <p:ph type="title"/>
          </p:nvPr>
        </p:nvSpPr>
        <p:spPr/>
        <p:txBody>
          <a:bodyPr/>
          <a:lstStyle/>
          <a:p>
            <a:r>
              <a:rPr lang="en-US" b="1" dirty="0">
                <a:solidFill>
                  <a:schemeClr val="accent6"/>
                </a:solidFill>
              </a:rPr>
              <a:t>Links</a:t>
            </a:r>
            <a:endParaRPr lang="en-NZ" dirty="0"/>
          </a:p>
        </p:txBody>
      </p:sp>
      <p:sp>
        <p:nvSpPr>
          <p:cNvPr id="3" name="Content Placeholder 2">
            <a:extLst>
              <a:ext uri="{FF2B5EF4-FFF2-40B4-BE49-F238E27FC236}">
                <a16:creationId xmlns:a16="http://schemas.microsoft.com/office/drawing/2014/main" id="{99E6272A-FBFE-49A8-8C14-BB2A91BC0C56}"/>
              </a:ext>
            </a:extLst>
          </p:cNvPr>
          <p:cNvSpPr>
            <a:spLocks noGrp="1"/>
          </p:cNvSpPr>
          <p:nvPr>
            <p:ph idx="1"/>
          </p:nvPr>
        </p:nvSpPr>
        <p:spPr/>
        <p:txBody>
          <a:bodyPr>
            <a:normAutofit/>
          </a:bodyPr>
          <a:lstStyle/>
          <a:p>
            <a:pPr marL="0" indent="0">
              <a:buNone/>
            </a:pPr>
            <a:r>
              <a:rPr lang="en-US" sz="1800" dirty="0">
                <a:hlinkClick r:id="rId2"/>
              </a:rPr>
              <a:t>Health and Safety at Work Act 2015</a:t>
            </a:r>
            <a:endParaRPr lang="en-US" sz="1800" dirty="0"/>
          </a:p>
          <a:p>
            <a:pPr marL="0" indent="0">
              <a:buNone/>
            </a:pPr>
            <a:r>
              <a:rPr lang="en-US" sz="1800" dirty="0">
                <a:hlinkClick r:id="rId3"/>
              </a:rPr>
              <a:t>Health and Safety at Work Regulations 2016</a:t>
            </a:r>
            <a:endParaRPr lang="en-US" sz="1800" dirty="0"/>
          </a:p>
          <a:p>
            <a:pPr marL="0" indent="0">
              <a:buNone/>
            </a:pPr>
            <a:r>
              <a:rPr lang="en-US" sz="1800" dirty="0" err="1">
                <a:hlinkClick r:id="rId4"/>
              </a:rPr>
              <a:t>Worksafe</a:t>
            </a:r>
            <a:r>
              <a:rPr lang="en-US" sz="1800" dirty="0">
                <a:hlinkClick r:id="rId4"/>
              </a:rPr>
              <a:t>: Health and Safety at Work quick reference guide</a:t>
            </a:r>
            <a:endParaRPr lang="en-US" sz="1800" dirty="0"/>
          </a:p>
          <a:p>
            <a:pPr marL="0" indent="0">
              <a:buNone/>
            </a:pPr>
            <a:r>
              <a:rPr lang="en-US" sz="1800" dirty="0">
                <a:hlinkClick r:id="rId5"/>
              </a:rPr>
              <a:t>MESNZ Safeguarding Providers</a:t>
            </a:r>
            <a:endParaRPr lang="en-US" sz="1800" dirty="0"/>
          </a:p>
          <a:p>
            <a:pPr marL="0" indent="0">
              <a:buNone/>
            </a:pPr>
            <a:r>
              <a:rPr lang="en-US" sz="1800" dirty="0">
                <a:hlinkClick r:id="rId6"/>
              </a:rPr>
              <a:t>NZQA US18410: Manage Hazard Identification and Control on Plant Machinery</a:t>
            </a:r>
            <a:endParaRPr lang="en-NZ" sz="1800" dirty="0"/>
          </a:p>
          <a:p>
            <a:pPr marL="0" indent="0">
              <a:buNone/>
            </a:pPr>
            <a:r>
              <a:rPr lang="en-NZ" sz="1800" dirty="0" err="1">
                <a:hlinkClick r:id="rId7"/>
              </a:rPr>
              <a:t>Worksafe</a:t>
            </a:r>
            <a:r>
              <a:rPr lang="en-NZ" sz="1800" dirty="0">
                <a:hlinkClick r:id="rId7"/>
              </a:rPr>
              <a:t> - Safe-use-of-machinery Guidelines</a:t>
            </a:r>
            <a:endParaRPr lang="en-US" sz="1800" dirty="0"/>
          </a:p>
          <a:p>
            <a:pPr marL="0" indent="0">
              <a:buNone/>
            </a:pPr>
            <a:endParaRPr lang="en-NZ" sz="1800" dirty="0"/>
          </a:p>
        </p:txBody>
      </p:sp>
    </p:spTree>
    <p:extLst>
      <p:ext uri="{BB962C8B-B14F-4D97-AF65-F5344CB8AC3E}">
        <p14:creationId xmlns:p14="http://schemas.microsoft.com/office/powerpoint/2010/main" val="229681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id="{DF2E760C-1CE3-4018-8585-0D2689063BCE}"/>
              </a:ext>
            </a:extLst>
          </p:cNvPr>
          <p:cNvSpPr>
            <a:spLocks noGrp="1"/>
          </p:cNvSpPr>
          <p:nvPr>
            <p:ph idx="1"/>
          </p:nvPr>
        </p:nvSpPr>
        <p:spPr>
          <a:xfrm>
            <a:off x="6116084" y="609601"/>
            <a:ext cx="5511296" cy="5175624"/>
          </a:xfrm>
        </p:spPr>
        <p:txBody>
          <a:bodyPr anchor="ctr">
            <a:normAutofit/>
          </a:bodyPr>
          <a:lstStyle/>
          <a:p>
            <a:pPr algn="ctr" fontAlgn="base"/>
            <a:r>
              <a:rPr lang="en-NZ" sz="3600" dirty="0">
                <a:solidFill>
                  <a:srgbClr val="FFFFFF"/>
                </a:solidFill>
              </a:rPr>
              <a:t>Q &amp; A</a:t>
            </a:r>
          </a:p>
        </p:txBody>
      </p:sp>
      <p:sp>
        <p:nvSpPr>
          <p:cNvPr id="3" name="Rectangle 2">
            <a:extLst>
              <a:ext uri="{FF2B5EF4-FFF2-40B4-BE49-F238E27FC236}">
                <a16:creationId xmlns:a16="http://schemas.microsoft.com/office/drawing/2014/main" id="{83FE45B3-FB9C-4069-94C8-790A571E70CD}"/>
              </a:ext>
            </a:extLst>
          </p:cNvPr>
          <p:cNvSpPr/>
          <p:nvPr/>
        </p:nvSpPr>
        <p:spPr>
          <a:xfrm>
            <a:off x="1077851" y="2136755"/>
            <a:ext cx="8639890" cy="2215991"/>
          </a:xfrm>
          <a:prstGeom prst="rect">
            <a:avLst/>
          </a:prstGeom>
        </p:spPr>
        <p:txBody>
          <a:bodyPr wrap="square">
            <a:spAutoFit/>
          </a:bodyPr>
          <a:lstStyle/>
          <a:p>
            <a:r>
              <a:rPr lang="en-NZ" sz="13800" dirty="0">
                <a:solidFill>
                  <a:srgbClr val="FFFFFF"/>
                </a:solidFill>
                <a:latin typeface="Veneer" panose="02000806000000000000" pitchFamily="2" charset="0"/>
              </a:rPr>
              <a:t>Thank you </a:t>
            </a:r>
            <a:endParaRPr lang="en-NZ" sz="13800" dirty="0">
              <a:latin typeface="Veneer" panose="02000806000000000000" pitchFamily="2" charset="0"/>
            </a:endParaRPr>
          </a:p>
        </p:txBody>
      </p:sp>
      <p:pic>
        <p:nvPicPr>
          <p:cNvPr id="15" name="Picture 2" descr="image001">
            <a:extLst>
              <a:ext uri="{FF2B5EF4-FFF2-40B4-BE49-F238E27FC236}">
                <a16:creationId xmlns:a16="http://schemas.microsoft.com/office/drawing/2014/main" id="{96FD7B0D-5356-42DC-9CA2-1878CFC80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978" y="5537200"/>
            <a:ext cx="3818021" cy="1320800"/>
          </a:xfrm>
          <a:prstGeom prst="rect">
            <a:avLst/>
          </a:prstGeom>
          <a:ln>
            <a:noFill/>
          </a:ln>
        </p:spPr>
      </p:pic>
      <p:pic>
        <p:nvPicPr>
          <p:cNvPr id="4" name="Picture 3" descr="A picture containing drawing&#10;&#10;Description automatically generated">
            <a:extLst>
              <a:ext uri="{FF2B5EF4-FFF2-40B4-BE49-F238E27FC236}">
                <a16:creationId xmlns:a16="http://schemas.microsoft.com/office/drawing/2014/main" id="{13CA6C21-A22F-4CA8-975B-CEA48E82D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759242" cy="1398520"/>
          </a:xfrm>
          <a:prstGeom prst="rect">
            <a:avLst/>
          </a:prstGeom>
        </p:spPr>
      </p:pic>
    </p:spTree>
    <p:extLst>
      <p:ext uri="{BB962C8B-B14F-4D97-AF65-F5344CB8AC3E}">
        <p14:creationId xmlns:p14="http://schemas.microsoft.com/office/powerpoint/2010/main" val="15764454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99B-925B-44B9-8C67-23E00B3B61C5}"/>
              </a:ext>
            </a:extLst>
          </p:cNvPr>
          <p:cNvSpPr>
            <a:spLocks noGrp="1"/>
          </p:cNvSpPr>
          <p:nvPr>
            <p:ph type="title"/>
          </p:nvPr>
        </p:nvSpPr>
        <p:spPr/>
        <p:txBody>
          <a:bodyPr/>
          <a:lstStyle/>
          <a:p>
            <a:r>
              <a:rPr lang="en-US" b="1" dirty="0">
                <a:solidFill>
                  <a:schemeClr val="accent6"/>
                </a:solidFill>
              </a:rPr>
              <a:t>Machine Safety Injury Statistics</a:t>
            </a:r>
            <a:endParaRPr lang="en-NZ" dirty="0"/>
          </a:p>
        </p:txBody>
      </p:sp>
      <p:sp>
        <p:nvSpPr>
          <p:cNvPr id="3" name="Content Placeholder 2">
            <a:extLst>
              <a:ext uri="{FF2B5EF4-FFF2-40B4-BE49-F238E27FC236}">
                <a16:creationId xmlns:a16="http://schemas.microsoft.com/office/drawing/2014/main" id="{39103141-240B-4E8E-AFFE-3CA576EF805C}"/>
              </a:ext>
            </a:extLst>
          </p:cNvPr>
          <p:cNvSpPr>
            <a:spLocks noGrp="1"/>
          </p:cNvSpPr>
          <p:nvPr>
            <p:ph idx="1"/>
          </p:nvPr>
        </p:nvSpPr>
        <p:spPr>
          <a:xfrm>
            <a:off x="838200" y="1551304"/>
            <a:ext cx="10515600" cy="4735195"/>
          </a:xfrm>
        </p:spPr>
        <p:txBody>
          <a:bodyPr>
            <a:normAutofit lnSpcReduction="10000"/>
          </a:bodyPr>
          <a:lstStyle/>
          <a:p>
            <a:pPr marL="0" indent="0">
              <a:buNone/>
            </a:pPr>
            <a:r>
              <a:rPr lang="en-US" sz="2000" dirty="0"/>
              <a:t>Being Trapped in Moving Machinery or Equipment:</a:t>
            </a:r>
          </a:p>
          <a:p>
            <a:r>
              <a:rPr lang="en-US" sz="2000" dirty="0"/>
              <a:t>7 Deaths between 2018 and 2020 to date</a:t>
            </a:r>
          </a:p>
          <a:p>
            <a:r>
              <a:rPr lang="en-US" sz="2000" dirty="0"/>
              <a:t>552 Injuries between March 2019 and Feb 2020 requiring more than a week off work </a:t>
            </a: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1200" dirty="0"/>
              <a:t>* </a:t>
            </a:r>
            <a:r>
              <a:rPr lang="en-US" sz="1200" dirty="0" err="1"/>
              <a:t>Worksafe</a:t>
            </a:r>
            <a:r>
              <a:rPr lang="en-US" sz="1200" dirty="0"/>
              <a:t> NZ statistics</a:t>
            </a:r>
            <a:endParaRPr lang="en-NZ" sz="1200" dirty="0"/>
          </a:p>
        </p:txBody>
      </p:sp>
      <p:pic>
        <p:nvPicPr>
          <p:cNvPr id="4" name="Picture 3">
            <a:extLst>
              <a:ext uri="{FF2B5EF4-FFF2-40B4-BE49-F238E27FC236}">
                <a16:creationId xmlns:a16="http://schemas.microsoft.com/office/drawing/2014/main" id="{04E5B7A8-5E2F-4836-8138-65D93748F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129" y="2748237"/>
            <a:ext cx="6054665" cy="2938001"/>
          </a:xfrm>
          <a:prstGeom prst="rect">
            <a:avLst/>
          </a:prstGeom>
        </p:spPr>
      </p:pic>
      <p:pic>
        <p:nvPicPr>
          <p:cNvPr id="5" name="Picture 4">
            <a:extLst>
              <a:ext uri="{FF2B5EF4-FFF2-40B4-BE49-F238E27FC236}">
                <a16:creationId xmlns:a16="http://schemas.microsoft.com/office/drawing/2014/main" id="{79B865FB-AB09-4203-A425-85A9884E8D64}"/>
              </a:ext>
            </a:extLst>
          </p:cNvPr>
          <p:cNvPicPr>
            <a:picLocks noChangeAspect="1"/>
          </p:cNvPicPr>
          <p:nvPr/>
        </p:nvPicPr>
        <p:blipFill>
          <a:blip r:embed="rId3"/>
          <a:stretch>
            <a:fillRect/>
          </a:stretch>
        </p:blipFill>
        <p:spPr>
          <a:xfrm>
            <a:off x="9325779" y="225835"/>
            <a:ext cx="2028021" cy="2019279"/>
          </a:xfrm>
          <a:prstGeom prst="rect">
            <a:avLst/>
          </a:prstGeom>
        </p:spPr>
      </p:pic>
      <p:pic>
        <p:nvPicPr>
          <p:cNvPr id="7" name="Picture 6">
            <a:extLst>
              <a:ext uri="{FF2B5EF4-FFF2-40B4-BE49-F238E27FC236}">
                <a16:creationId xmlns:a16="http://schemas.microsoft.com/office/drawing/2014/main" id="{59E2C131-5C71-4AD4-8C9A-231DCAE85AD7}"/>
              </a:ext>
            </a:extLst>
          </p:cNvPr>
          <p:cNvPicPr>
            <a:picLocks noChangeAspect="1"/>
          </p:cNvPicPr>
          <p:nvPr/>
        </p:nvPicPr>
        <p:blipFill>
          <a:blip r:embed="rId4"/>
          <a:stretch>
            <a:fillRect/>
          </a:stretch>
        </p:blipFill>
        <p:spPr>
          <a:xfrm>
            <a:off x="7268491" y="5423909"/>
            <a:ext cx="3313280" cy="1332202"/>
          </a:xfrm>
          <a:prstGeom prst="rect">
            <a:avLst/>
          </a:prstGeom>
        </p:spPr>
      </p:pic>
      <p:pic>
        <p:nvPicPr>
          <p:cNvPr id="8" name="Picture 7">
            <a:extLst>
              <a:ext uri="{FF2B5EF4-FFF2-40B4-BE49-F238E27FC236}">
                <a16:creationId xmlns:a16="http://schemas.microsoft.com/office/drawing/2014/main" id="{C1C00DBE-322D-42D5-868F-60F726B6AE46}"/>
              </a:ext>
            </a:extLst>
          </p:cNvPr>
          <p:cNvPicPr>
            <a:picLocks noChangeAspect="1"/>
          </p:cNvPicPr>
          <p:nvPr/>
        </p:nvPicPr>
        <p:blipFill>
          <a:blip r:embed="rId5"/>
          <a:stretch>
            <a:fillRect/>
          </a:stretch>
        </p:blipFill>
        <p:spPr>
          <a:xfrm>
            <a:off x="584118" y="4017818"/>
            <a:ext cx="2358078" cy="1035357"/>
          </a:xfrm>
          <a:prstGeom prst="rect">
            <a:avLst/>
          </a:prstGeom>
        </p:spPr>
      </p:pic>
    </p:spTree>
    <p:extLst>
      <p:ext uri="{BB962C8B-B14F-4D97-AF65-F5344CB8AC3E}">
        <p14:creationId xmlns:p14="http://schemas.microsoft.com/office/powerpoint/2010/main" val="239253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277D72-1947-447D-B98F-8A7250CF3E77}"/>
              </a:ext>
            </a:extLst>
          </p:cNvPr>
          <p:cNvPicPr>
            <a:picLocks noChangeAspect="1"/>
          </p:cNvPicPr>
          <p:nvPr/>
        </p:nvPicPr>
        <p:blipFill>
          <a:blip r:embed="rId2"/>
          <a:stretch>
            <a:fillRect/>
          </a:stretch>
        </p:blipFill>
        <p:spPr>
          <a:xfrm>
            <a:off x="674530" y="526663"/>
            <a:ext cx="3446208" cy="2593538"/>
          </a:xfrm>
          <a:prstGeom prst="rect">
            <a:avLst/>
          </a:prstGeom>
        </p:spPr>
      </p:pic>
      <p:pic>
        <p:nvPicPr>
          <p:cNvPr id="5" name="Picture 4">
            <a:extLst>
              <a:ext uri="{FF2B5EF4-FFF2-40B4-BE49-F238E27FC236}">
                <a16:creationId xmlns:a16="http://schemas.microsoft.com/office/drawing/2014/main" id="{25A9C24C-0258-4775-890A-930AD4E2C7B0}"/>
              </a:ext>
            </a:extLst>
          </p:cNvPr>
          <p:cNvPicPr>
            <a:picLocks noChangeAspect="1"/>
          </p:cNvPicPr>
          <p:nvPr/>
        </p:nvPicPr>
        <p:blipFill>
          <a:blip r:embed="rId3"/>
          <a:stretch>
            <a:fillRect/>
          </a:stretch>
        </p:blipFill>
        <p:spPr>
          <a:xfrm>
            <a:off x="4482593" y="526663"/>
            <a:ext cx="4010585" cy="3486637"/>
          </a:xfrm>
          <a:prstGeom prst="rect">
            <a:avLst/>
          </a:prstGeom>
        </p:spPr>
      </p:pic>
      <p:pic>
        <p:nvPicPr>
          <p:cNvPr id="6" name="Picture 5">
            <a:extLst>
              <a:ext uri="{FF2B5EF4-FFF2-40B4-BE49-F238E27FC236}">
                <a16:creationId xmlns:a16="http://schemas.microsoft.com/office/drawing/2014/main" id="{7E7A44A7-BE54-48A5-B414-AD8B5B7D3AA7}"/>
              </a:ext>
            </a:extLst>
          </p:cNvPr>
          <p:cNvPicPr>
            <a:picLocks noChangeAspect="1"/>
          </p:cNvPicPr>
          <p:nvPr/>
        </p:nvPicPr>
        <p:blipFill>
          <a:blip r:embed="rId4"/>
          <a:stretch>
            <a:fillRect/>
          </a:stretch>
        </p:blipFill>
        <p:spPr>
          <a:xfrm>
            <a:off x="674530" y="3561741"/>
            <a:ext cx="3343742" cy="2505425"/>
          </a:xfrm>
          <a:prstGeom prst="rect">
            <a:avLst/>
          </a:prstGeom>
        </p:spPr>
      </p:pic>
      <p:pic>
        <p:nvPicPr>
          <p:cNvPr id="7" name="Picture 6">
            <a:extLst>
              <a:ext uri="{FF2B5EF4-FFF2-40B4-BE49-F238E27FC236}">
                <a16:creationId xmlns:a16="http://schemas.microsoft.com/office/drawing/2014/main" id="{30149C3E-F4EB-4960-8E3F-2C4837A8B081}"/>
              </a:ext>
            </a:extLst>
          </p:cNvPr>
          <p:cNvPicPr>
            <a:picLocks noChangeAspect="1"/>
          </p:cNvPicPr>
          <p:nvPr/>
        </p:nvPicPr>
        <p:blipFill>
          <a:blip r:embed="rId5"/>
          <a:stretch>
            <a:fillRect/>
          </a:stretch>
        </p:blipFill>
        <p:spPr>
          <a:xfrm>
            <a:off x="4733592" y="4255794"/>
            <a:ext cx="2724816" cy="2215393"/>
          </a:xfrm>
          <a:prstGeom prst="rect">
            <a:avLst/>
          </a:prstGeom>
        </p:spPr>
      </p:pic>
      <p:pic>
        <p:nvPicPr>
          <p:cNvPr id="8" name="Picture 7">
            <a:extLst>
              <a:ext uri="{FF2B5EF4-FFF2-40B4-BE49-F238E27FC236}">
                <a16:creationId xmlns:a16="http://schemas.microsoft.com/office/drawing/2014/main" id="{DEB6C9DC-BA97-4689-BB74-65857A237515}"/>
              </a:ext>
            </a:extLst>
          </p:cNvPr>
          <p:cNvPicPr>
            <a:picLocks noChangeAspect="1"/>
          </p:cNvPicPr>
          <p:nvPr/>
        </p:nvPicPr>
        <p:blipFill>
          <a:blip r:embed="rId6"/>
          <a:stretch>
            <a:fillRect/>
          </a:stretch>
        </p:blipFill>
        <p:spPr>
          <a:xfrm>
            <a:off x="9072295" y="526663"/>
            <a:ext cx="2105319" cy="1848108"/>
          </a:xfrm>
          <a:prstGeom prst="rect">
            <a:avLst/>
          </a:prstGeom>
        </p:spPr>
      </p:pic>
      <p:pic>
        <p:nvPicPr>
          <p:cNvPr id="10" name="Picture 9">
            <a:extLst>
              <a:ext uri="{FF2B5EF4-FFF2-40B4-BE49-F238E27FC236}">
                <a16:creationId xmlns:a16="http://schemas.microsoft.com/office/drawing/2014/main" id="{AF5F5668-9BF7-4845-B880-BD531A3F6E3B}"/>
              </a:ext>
            </a:extLst>
          </p:cNvPr>
          <p:cNvPicPr>
            <a:picLocks noChangeAspect="1"/>
          </p:cNvPicPr>
          <p:nvPr/>
        </p:nvPicPr>
        <p:blipFill>
          <a:blip r:embed="rId7"/>
          <a:stretch>
            <a:fillRect/>
          </a:stretch>
        </p:blipFill>
        <p:spPr>
          <a:xfrm>
            <a:off x="8211148" y="3734883"/>
            <a:ext cx="3306322" cy="2596454"/>
          </a:xfrm>
          <a:prstGeom prst="rect">
            <a:avLst/>
          </a:prstGeom>
        </p:spPr>
      </p:pic>
    </p:spTree>
    <p:extLst>
      <p:ext uri="{BB962C8B-B14F-4D97-AF65-F5344CB8AC3E}">
        <p14:creationId xmlns:p14="http://schemas.microsoft.com/office/powerpoint/2010/main" val="186646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99B-925B-44B9-8C67-23E00B3B61C5}"/>
              </a:ext>
            </a:extLst>
          </p:cNvPr>
          <p:cNvSpPr>
            <a:spLocks noGrp="1"/>
          </p:cNvSpPr>
          <p:nvPr>
            <p:ph type="title"/>
          </p:nvPr>
        </p:nvSpPr>
        <p:spPr/>
        <p:txBody>
          <a:bodyPr/>
          <a:lstStyle/>
          <a:p>
            <a:r>
              <a:rPr lang="en-US" b="1" dirty="0">
                <a:solidFill>
                  <a:schemeClr val="accent6"/>
                </a:solidFill>
              </a:rPr>
              <a:t>Machine Safety Injury Prosecutions</a:t>
            </a:r>
            <a:endParaRPr lang="en-NZ" dirty="0"/>
          </a:p>
        </p:txBody>
      </p:sp>
      <p:sp>
        <p:nvSpPr>
          <p:cNvPr id="3" name="Content Placeholder 2">
            <a:extLst>
              <a:ext uri="{FF2B5EF4-FFF2-40B4-BE49-F238E27FC236}">
                <a16:creationId xmlns:a16="http://schemas.microsoft.com/office/drawing/2014/main" id="{39103141-240B-4E8E-AFFE-3CA576EF805C}"/>
              </a:ext>
            </a:extLst>
          </p:cNvPr>
          <p:cNvSpPr>
            <a:spLocks noGrp="1"/>
          </p:cNvSpPr>
          <p:nvPr>
            <p:ph idx="1"/>
          </p:nvPr>
        </p:nvSpPr>
        <p:spPr>
          <a:xfrm>
            <a:off x="968828" y="1843292"/>
            <a:ext cx="10515600" cy="4735195"/>
          </a:xfrm>
        </p:spPr>
        <p:txBody>
          <a:bodyPr>
            <a:normAutofit lnSpcReduction="10000"/>
          </a:bodyPr>
          <a:lstStyle/>
          <a:p>
            <a:pPr marL="0" indent="0" fontAlgn="base">
              <a:buNone/>
            </a:pPr>
            <a:r>
              <a:rPr lang="en-US" sz="1200" b="1" dirty="0">
                <a:solidFill>
                  <a:srgbClr val="1C2A2A"/>
                </a:solidFill>
                <a:latin typeface="Calibri" panose="020F0502020204030204" pitchFamily="34" charset="0"/>
                <a:cs typeface="Calibri" panose="020F0502020204030204" pitchFamily="34" charset="0"/>
              </a:rPr>
              <a:t>A worker at a sawmill had his hand drawn into the gap between a roller and a metal plate on a wood processing machine. Two fingers were left damaged and required surgical amputation.  WorkSafe’s investigation found that failure to adequately guard the machine, a well-known hazard in sawmills, had exposed the worker to risk of serious injury. While there was guarding on the right hand side of the machine, this was not installed on the left, which allowed the worker’s hand to connect with the roller.</a:t>
            </a:r>
          </a:p>
          <a:p>
            <a:pPr fontAlgn="base">
              <a:lnSpc>
                <a:spcPct val="100000"/>
              </a:lnSpc>
              <a:spcBef>
                <a:spcPts val="600"/>
              </a:spcBef>
            </a:pPr>
            <a:r>
              <a:rPr lang="en-US" sz="1200" dirty="0">
                <a:solidFill>
                  <a:srgbClr val="1C2A2A"/>
                </a:solidFill>
                <a:latin typeface="Calibri" panose="020F0502020204030204" pitchFamily="34" charset="0"/>
                <a:cs typeface="Calibri" panose="020F0502020204030204" pitchFamily="34" charset="0"/>
              </a:rPr>
              <a:t>A final </a:t>
            </a:r>
            <a:r>
              <a:rPr lang="en-US" sz="1200" dirty="0">
                <a:solidFill>
                  <a:srgbClr val="FF0000"/>
                </a:solidFill>
                <a:latin typeface="Calibri" panose="020F0502020204030204" pitchFamily="34" charset="0"/>
                <a:cs typeface="Calibri" panose="020F0502020204030204" pitchFamily="34" charset="0"/>
              </a:rPr>
              <a:t>fine of $323,437 </a:t>
            </a:r>
            <a:r>
              <a:rPr lang="en-US" sz="1200" dirty="0">
                <a:solidFill>
                  <a:srgbClr val="1C2A2A"/>
                </a:solidFill>
                <a:latin typeface="Calibri" panose="020F0502020204030204" pitchFamily="34" charset="0"/>
                <a:cs typeface="Calibri" panose="020F0502020204030204" pitchFamily="34" charset="0"/>
              </a:rPr>
              <a:t>was imposed.</a:t>
            </a:r>
          </a:p>
          <a:p>
            <a:pPr fontAlgn="base">
              <a:lnSpc>
                <a:spcPct val="100000"/>
              </a:lnSpc>
              <a:spcBef>
                <a:spcPts val="0"/>
              </a:spcBef>
            </a:pPr>
            <a:r>
              <a:rPr lang="en-US" sz="1200" dirty="0">
                <a:solidFill>
                  <a:srgbClr val="1C2A2A"/>
                </a:solidFill>
                <a:latin typeface="Calibri" panose="020F0502020204030204" pitchFamily="34" charset="0"/>
                <a:cs typeface="Calibri" panose="020F0502020204030204" pitchFamily="34" charset="0"/>
              </a:rPr>
              <a:t> </a:t>
            </a:r>
            <a:r>
              <a:rPr lang="en-US" sz="1200" dirty="0">
                <a:solidFill>
                  <a:srgbClr val="FF0000"/>
                </a:solidFill>
                <a:latin typeface="Calibri" panose="020F0502020204030204" pitchFamily="34" charset="0"/>
                <a:cs typeface="Calibri" panose="020F0502020204030204" pitchFamily="34" charset="0"/>
              </a:rPr>
              <a:t>Reparations of $27,160 </a:t>
            </a:r>
            <a:r>
              <a:rPr lang="en-US" sz="1200" dirty="0">
                <a:solidFill>
                  <a:srgbClr val="1C2A2A"/>
                </a:solidFill>
                <a:latin typeface="Calibri" panose="020F0502020204030204" pitchFamily="34" charset="0"/>
                <a:cs typeface="Calibri" panose="020F0502020204030204" pitchFamily="34" charset="0"/>
              </a:rPr>
              <a:t>were ordered (in addition to $5000 already paid).</a:t>
            </a:r>
          </a:p>
          <a:p>
            <a:pPr fontAlgn="base">
              <a:lnSpc>
                <a:spcPct val="100000"/>
              </a:lnSpc>
              <a:spcBef>
                <a:spcPts val="0"/>
              </a:spcBef>
            </a:pPr>
            <a:r>
              <a:rPr lang="en-US" sz="1200" dirty="0">
                <a:solidFill>
                  <a:srgbClr val="1C2A2A"/>
                </a:solidFill>
                <a:latin typeface="Calibri" panose="020F0502020204030204" pitchFamily="34" charset="0"/>
                <a:cs typeface="Calibri" panose="020F0502020204030204" pitchFamily="34" charset="0"/>
              </a:rPr>
              <a:t>Costs of $278 were ordered.</a:t>
            </a:r>
          </a:p>
          <a:p>
            <a:pPr fontAlgn="base">
              <a:lnSpc>
                <a:spcPct val="100000"/>
              </a:lnSpc>
              <a:spcBef>
                <a:spcPts val="0"/>
              </a:spcBef>
            </a:pPr>
            <a:r>
              <a:rPr lang="en-US" sz="1200" dirty="0">
                <a:solidFill>
                  <a:srgbClr val="1C2A2A"/>
                </a:solidFill>
                <a:latin typeface="Calibri" panose="020F0502020204030204" pitchFamily="34" charset="0"/>
                <a:cs typeface="Calibri" panose="020F0502020204030204" pitchFamily="34" charset="0"/>
              </a:rPr>
              <a:t>The company was charged under sections 36(1)(a), 48(1) and (2)(c) of the Health and Safety at Work Act 2015.</a:t>
            </a:r>
          </a:p>
          <a:p>
            <a:pPr marL="0" indent="0" fontAlgn="base">
              <a:buNone/>
            </a:pPr>
            <a:r>
              <a:rPr lang="en-US" sz="1200" b="1" dirty="0">
                <a:solidFill>
                  <a:srgbClr val="1C2A2A"/>
                </a:solidFill>
                <a:latin typeface="Calibri" panose="020F0502020204030204" pitchFamily="34" charset="0"/>
                <a:cs typeface="Calibri" panose="020F0502020204030204" pitchFamily="34" charset="0"/>
              </a:rPr>
              <a:t>A worker was using a press style machine to create tray clips used in roofing. The worker had made a number of clips when the material got stuck. After attempting to free a jammed clip with some wire, the worker reached up through the outlet chute with his hand. This was not adequately guarded. The worker inadvertently made contact with the controls and the press activated, amputating four digit tips from his right hand.</a:t>
            </a:r>
          </a:p>
          <a:p>
            <a:pPr fontAlgn="base">
              <a:lnSpc>
                <a:spcPct val="100000"/>
              </a:lnSpc>
              <a:spcBef>
                <a:spcPts val="600"/>
              </a:spcBef>
            </a:pPr>
            <a:r>
              <a:rPr lang="en-US" sz="1200" dirty="0">
                <a:solidFill>
                  <a:srgbClr val="1C2A2A"/>
                </a:solidFill>
                <a:latin typeface="Calibri" panose="020F0502020204030204" pitchFamily="34" charset="0"/>
                <a:cs typeface="Calibri" panose="020F0502020204030204" pitchFamily="34" charset="0"/>
              </a:rPr>
              <a:t>A </a:t>
            </a:r>
            <a:r>
              <a:rPr lang="en-US" sz="1200" dirty="0">
                <a:solidFill>
                  <a:srgbClr val="FF0000"/>
                </a:solidFill>
                <a:latin typeface="Calibri" panose="020F0502020204030204" pitchFamily="34" charset="0"/>
                <a:cs typeface="Calibri" panose="020F0502020204030204" pitchFamily="34" charset="0"/>
              </a:rPr>
              <a:t>fine of $180,000 </a:t>
            </a:r>
            <a:r>
              <a:rPr lang="en-US" sz="1200" dirty="0">
                <a:solidFill>
                  <a:srgbClr val="1C2A2A"/>
                </a:solidFill>
                <a:latin typeface="Calibri" panose="020F0502020204030204" pitchFamily="34" charset="0"/>
                <a:cs typeface="Calibri" panose="020F0502020204030204" pitchFamily="34" charset="0"/>
              </a:rPr>
              <a:t>was imposed.</a:t>
            </a:r>
          </a:p>
          <a:p>
            <a:pPr fontAlgn="base">
              <a:lnSpc>
                <a:spcPct val="100000"/>
              </a:lnSpc>
              <a:spcBef>
                <a:spcPts val="0"/>
              </a:spcBef>
            </a:pPr>
            <a:r>
              <a:rPr lang="en-US" sz="1200" dirty="0">
                <a:latin typeface="Calibri" panose="020F0502020204030204" pitchFamily="34" charset="0"/>
                <a:cs typeface="Calibri" panose="020F0502020204030204" pitchFamily="34" charset="0"/>
              </a:rPr>
              <a:t> </a:t>
            </a:r>
            <a:r>
              <a:rPr lang="en-US" sz="1200" dirty="0">
                <a:solidFill>
                  <a:srgbClr val="FF0000"/>
                </a:solidFill>
                <a:latin typeface="Calibri" panose="020F0502020204030204" pitchFamily="34" charset="0"/>
                <a:cs typeface="Calibri" panose="020F0502020204030204" pitchFamily="34" charset="0"/>
              </a:rPr>
              <a:t>Reparations of $53,677.70 </a:t>
            </a:r>
            <a:r>
              <a:rPr lang="en-US" sz="1200" dirty="0">
                <a:solidFill>
                  <a:srgbClr val="1C2A2A"/>
                </a:solidFill>
                <a:latin typeface="Calibri" panose="020F0502020204030204" pitchFamily="34" charset="0"/>
                <a:cs typeface="Calibri" panose="020F0502020204030204" pitchFamily="34" charset="0"/>
              </a:rPr>
              <a:t>were ordered ($25,000 had already been paid).</a:t>
            </a:r>
          </a:p>
          <a:p>
            <a:pPr fontAlgn="base">
              <a:lnSpc>
                <a:spcPct val="100000"/>
              </a:lnSpc>
              <a:spcBef>
                <a:spcPts val="0"/>
              </a:spcBef>
            </a:pPr>
            <a:r>
              <a:rPr lang="en-US" sz="1200" dirty="0">
                <a:solidFill>
                  <a:srgbClr val="1C2A2A"/>
                </a:solidFill>
                <a:latin typeface="Calibri" panose="020F0502020204030204" pitchFamily="34" charset="0"/>
                <a:cs typeface="Calibri" panose="020F0502020204030204" pitchFamily="34" charset="0"/>
              </a:rPr>
              <a:t>Costs of $2500 were ordered.</a:t>
            </a:r>
          </a:p>
          <a:p>
            <a:pPr fontAlgn="base">
              <a:lnSpc>
                <a:spcPct val="100000"/>
              </a:lnSpc>
              <a:spcBef>
                <a:spcPts val="0"/>
              </a:spcBef>
            </a:pPr>
            <a:r>
              <a:rPr lang="en-US" sz="1200" dirty="0">
                <a:solidFill>
                  <a:srgbClr val="1C2A2A"/>
                </a:solidFill>
                <a:latin typeface="Calibri" panose="020F0502020204030204" pitchFamily="34" charset="0"/>
                <a:cs typeface="Calibri" panose="020F0502020204030204" pitchFamily="34" charset="0"/>
              </a:rPr>
              <a:t>The company was charged under sections 36(1)(a), 48(1) and (2)(c) of the Health and Safety at Work Act 2015.</a:t>
            </a:r>
          </a:p>
          <a:p>
            <a:pPr marL="0" indent="0" fontAlgn="base">
              <a:buNone/>
            </a:pPr>
            <a:r>
              <a:rPr lang="en-US" sz="1200" b="1" dirty="0"/>
              <a:t>A </a:t>
            </a:r>
            <a:r>
              <a:rPr lang="en-US" sz="1200" b="1" dirty="0">
                <a:latin typeface="Calibri" panose="020F0502020204030204" pitchFamily="34" charset="0"/>
                <a:cs typeface="Calibri" panose="020F0502020204030204" pitchFamily="34" charset="0"/>
              </a:rPr>
              <a:t>worker was operating a </a:t>
            </a:r>
            <a:r>
              <a:rPr lang="en-US" sz="1200" b="1" dirty="0" err="1">
                <a:latin typeface="Calibri" panose="020F0502020204030204" pitchFamily="34" charset="0"/>
                <a:cs typeface="Calibri" panose="020F0502020204030204" pitchFamily="34" charset="0"/>
              </a:rPr>
              <a:t>tyre</a:t>
            </a:r>
            <a:r>
              <a:rPr lang="en-US" sz="1200" b="1" dirty="0">
                <a:latin typeface="Calibri" panose="020F0502020204030204" pitchFamily="34" charset="0"/>
                <a:cs typeface="Calibri" panose="020F0502020204030204" pitchFamily="34" charset="0"/>
              </a:rPr>
              <a:t> shredder at the company’s site. When debris obstructed the conveyor belt to the </a:t>
            </a:r>
            <a:r>
              <a:rPr lang="en-US" sz="1200" b="1" dirty="0" err="1">
                <a:latin typeface="Calibri" panose="020F0502020204030204" pitchFamily="34" charset="0"/>
                <a:cs typeface="Calibri" panose="020F0502020204030204" pitchFamily="34" charset="0"/>
              </a:rPr>
              <a:t>tyre</a:t>
            </a:r>
            <a:r>
              <a:rPr lang="en-US" sz="1200" b="1" dirty="0">
                <a:latin typeface="Calibri" panose="020F0502020204030204" pitchFamily="34" charset="0"/>
                <a:cs typeface="Calibri" panose="020F0502020204030204" pitchFamily="34" charset="0"/>
              </a:rPr>
              <a:t> shredder, the worker attempted to remove it while the machine was running and his arm became trapped. The worker was unable to activate the emergency stop, but eventually managed to free his arm. As a result of the incident the worker suffered degloving injuries and a broken forearm.  </a:t>
            </a:r>
            <a:r>
              <a:rPr lang="en-US" sz="1200" b="1" dirty="0"/>
              <a:t>A subsequent WorkSafe investigation found guarding was missing from the conveyor belt which fed </a:t>
            </a:r>
            <a:r>
              <a:rPr lang="en-US" sz="1200" b="1" dirty="0" err="1"/>
              <a:t>tyres</a:t>
            </a:r>
            <a:r>
              <a:rPr lang="en-US" sz="1200" b="1" dirty="0"/>
              <a:t> into the machine, as it had been removed for modification. Despite having no machine guarding, the machine was still in use.</a:t>
            </a:r>
          </a:p>
          <a:p>
            <a:pPr fontAlgn="base">
              <a:lnSpc>
                <a:spcPct val="120000"/>
              </a:lnSpc>
              <a:spcBef>
                <a:spcPts val="600"/>
              </a:spcBef>
            </a:pPr>
            <a:r>
              <a:rPr lang="en-US" sz="1200" dirty="0"/>
              <a:t>A </a:t>
            </a:r>
            <a:r>
              <a:rPr lang="en-US" sz="1200" dirty="0">
                <a:solidFill>
                  <a:srgbClr val="FF0000"/>
                </a:solidFill>
              </a:rPr>
              <a:t>fine of $400,000 </a:t>
            </a:r>
            <a:r>
              <a:rPr lang="en-US" sz="1200" dirty="0"/>
              <a:t>was imposed.</a:t>
            </a:r>
          </a:p>
          <a:p>
            <a:pPr fontAlgn="base">
              <a:lnSpc>
                <a:spcPct val="110000"/>
              </a:lnSpc>
              <a:spcBef>
                <a:spcPts val="0"/>
              </a:spcBef>
            </a:pPr>
            <a:r>
              <a:rPr lang="en-US" sz="1200" dirty="0"/>
              <a:t> </a:t>
            </a:r>
            <a:r>
              <a:rPr lang="en-US" sz="1200" dirty="0">
                <a:solidFill>
                  <a:srgbClr val="FF0000"/>
                </a:solidFill>
              </a:rPr>
              <a:t>Reparation of $50,000 </a:t>
            </a:r>
            <a:r>
              <a:rPr lang="en-US" sz="1200" dirty="0"/>
              <a:t>was ordered.</a:t>
            </a:r>
          </a:p>
          <a:p>
            <a:pPr fontAlgn="base">
              <a:lnSpc>
                <a:spcPct val="110000"/>
              </a:lnSpc>
              <a:spcBef>
                <a:spcPts val="0"/>
              </a:spcBef>
            </a:pPr>
            <a:r>
              <a:rPr lang="en-US" sz="1200" dirty="0"/>
              <a:t>The company was sentenced under sections 36(1)(a), 48(1) and 2(c) of the Health and Safety at Work Act 2015.</a:t>
            </a:r>
          </a:p>
          <a:p>
            <a:pPr marL="0" indent="0">
              <a:buNone/>
            </a:pPr>
            <a:endParaRPr lang="en-NZ" sz="1100" b="1" dirty="0"/>
          </a:p>
        </p:txBody>
      </p:sp>
      <p:sp>
        <p:nvSpPr>
          <p:cNvPr id="5" name="TextBox 4">
            <a:extLst>
              <a:ext uri="{FF2B5EF4-FFF2-40B4-BE49-F238E27FC236}">
                <a16:creationId xmlns:a16="http://schemas.microsoft.com/office/drawing/2014/main" id="{E69E9233-56F2-42BA-885B-B32B6C7627A9}"/>
              </a:ext>
            </a:extLst>
          </p:cNvPr>
          <p:cNvSpPr txBox="1"/>
          <p:nvPr/>
        </p:nvSpPr>
        <p:spPr>
          <a:xfrm>
            <a:off x="968828" y="1396861"/>
            <a:ext cx="4298868" cy="338554"/>
          </a:xfrm>
          <a:prstGeom prst="rect">
            <a:avLst/>
          </a:prstGeom>
          <a:noFill/>
        </p:spPr>
        <p:txBody>
          <a:bodyPr wrap="square" rtlCol="0">
            <a:spAutoFit/>
          </a:bodyPr>
          <a:lstStyle/>
          <a:p>
            <a:r>
              <a:rPr lang="en-NZ" sz="1600" dirty="0" err="1">
                <a:hlinkClick r:id="rId2"/>
              </a:rPr>
              <a:t>Worksafe</a:t>
            </a:r>
            <a:r>
              <a:rPr lang="en-NZ" sz="1600" dirty="0">
                <a:hlinkClick r:id="rId2"/>
              </a:rPr>
              <a:t>: News and Media</a:t>
            </a:r>
            <a:endParaRPr lang="en-NZ" sz="1600" dirty="0"/>
          </a:p>
        </p:txBody>
      </p:sp>
      <p:pic>
        <p:nvPicPr>
          <p:cNvPr id="4" name="Picture 3">
            <a:extLst>
              <a:ext uri="{FF2B5EF4-FFF2-40B4-BE49-F238E27FC236}">
                <a16:creationId xmlns:a16="http://schemas.microsoft.com/office/drawing/2014/main" id="{DDAB3861-2FCE-42AA-9B13-8D901F211E5D}"/>
              </a:ext>
            </a:extLst>
          </p:cNvPr>
          <p:cNvPicPr>
            <a:picLocks noChangeAspect="1"/>
          </p:cNvPicPr>
          <p:nvPr/>
        </p:nvPicPr>
        <p:blipFill>
          <a:blip r:embed="rId3"/>
          <a:stretch>
            <a:fillRect/>
          </a:stretch>
        </p:blipFill>
        <p:spPr>
          <a:xfrm>
            <a:off x="9602034" y="320398"/>
            <a:ext cx="2035783" cy="1186548"/>
          </a:xfrm>
          <a:prstGeom prst="rect">
            <a:avLst/>
          </a:prstGeom>
        </p:spPr>
      </p:pic>
      <p:pic>
        <p:nvPicPr>
          <p:cNvPr id="7" name="Picture 6">
            <a:extLst>
              <a:ext uri="{FF2B5EF4-FFF2-40B4-BE49-F238E27FC236}">
                <a16:creationId xmlns:a16="http://schemas.microsoft.com/office/drawing/2014/main" id="{74E734B2-0C17-4AC8-B4BA-50FD75B79ECF}"/>
              </a:ext>
            </a:extLst>
          </p:cNvPr>
          <p:cNvPicPr>
            <a:picLocks noChangeAspect="1"/>
          </p:cNvPicPr>
          <p:nvPr/>
        </p:nvPicPr>
        <p:blipFill>
          <a:blip r:embed="rId4"/>
          <a:stretch>
            <a:fillRect/>
          </a:stretch>
        </p:blipFill>
        <p:spPr>
          <a:xfrm>
            <a:off x="238133" y="1860472"/>
            <a:ext cx="600067" cy="940335"/>
          </a:xfrm>
          <a:prstGeom prst="rect">
            <a:avLst/>
          </a:prstGeom>
        </p:spPr>
      </p:pic>
      <p:pic>
        <p:nvPicPr>
          <p:cNvPr id="8" name="Picture 7">
            <a:extLst>
              <a:ext uri="{FF2B5EF4-FFF2-40B4-BE49-F238E27FC236}">
                <a16:creationId xmlns:a16="http://schemas.microsoft.com/office/drawing/2014/main" id="{91B48F9A-7844-4890-B3B1-A06280E88AFD}"/>
              </a:ext>
            </a:extLst>
          </p:cNvPr>
          <p:cNvPicPr>
            <a:picLocks noChangeAspect="1"/>
          </p:cNvPicPr>
          <p:nvPr/>
        </p:nvPicPr>
        <p:blipFill>
          <a:blip r:embed="rId4"/>
          <a:stretch>
            <a:fillRect/>
          </a:stretch>
        </p:blipFill>
        <p:spPr>
          <a:xfrm>
            <a:off x="238132" y="2800386"/>
            <a:ext cx="600067" cy="940335"/>
          </a:xfrm>
          <a:prstGeom prst="rect">
            <a:avLst/>
          </a:prstGeom>
        </p:spPr>
      </p:pic>
      <p:pic>
        <p:nvPicPr>
          <p:cNvPr id="9" name="Picture 8">
            <a:extLst>
              <a:ext uri="{FF2B5EF4-FFF2-40B4-BE49-F238E27FC236}">
                <a16:creationId xmlns:a16="http://schemas.microsoft.com/office/drawing/2014/main" id="{88B30A6C-32A1-4DC6-98E7-0F648D048976}"/>
              </a:ext>
            </a:extLst>
          </p:cNvPr>
          <p:cNvPicPr>
            <a:picLocks noChangeAspect="1"/>
          </p:cNvPicPr>
          <p:nvPr/>
        </p:nvPicPr>
        <p:blipFill>
          <a:blip r:embed="rId4"/>
          <a:stretch>
            <a:fillRect/>
          </a:stretch>
        </p:blipFill>
        <p:spPr>
          <a:xfrm>
            <a:off x="238131" y="4680214"/>
            <a:ext cx="600067" cy="940335"/>
          </a:xfrm>
          <a:prstGeom prst="rect">
            <a:avLst/>
          </a:prstGeom>
        </p:spPr>
      </p:pic>
      <p:pic>
        <p:nvPicPr>
          <p:cNvPr id="10" name="Picture 9">
            <a:extLst>
              <a:ext uri="{FF2B5EF4-FFF2-40B4-BE49-F238E27FC236}">
                <a16:creationId xmlns:a16="http://schemas.microsoft.com/office/drawing/2014/main" id="{6955079A-94D5-4C01-9E78-056293681089}"/>
              </a:ext>
            </a:extLst>
          </p:cNvPr>
          <p:cNvPicPr>
            <a:picLocks noChangeAspect="1"/>
          </p:cNvPicPr>
          <p:nvPr/>
        </p:nvPicPr>
        <p:blipFill>
          <a:blip r:embed="rId4"/>
          <a:stretch>
            <a:fillRect/>
          </a:stretch>
        </p:blipFill>
        <p:spPr>
          <a:xfrm>
            <a:off x="238132" y="3740300"/>
            <a:ext cx="600067" cy="940335"/>
          </a:xfrm>
          <a:prstGeom prst="rect">
            <a:avLst/>
          </a:prstGeom>
        </p:spPr>
      </p:pic>
    </p:spTree>
    <p:extLst>
      <p:ext uri="{BB962C8B-B14F-4D97-AF65-F5344CB8AC3E}">
        <p14:creationId xmlns:p14="http://schemas.microsoft.com/office/powerpoint/2010/main" val="142599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99B-925B-44B9-8C67-23E00B3B61C5}"/>
              </a:ext>
            </a:extLst>
          </p:cNvPr>
          <p:cNvSpPr>
            <a:spLocks noGrp="1"/>
          </p:cNvSpPr>
          <p:nvPr>
            <p:ph type="title"/>
          </p:nvPr>
        </p:nvSpPr>
        <p:spPr/>
        <p:txBody>
          <a:bodyPr/>
          <a:lstStyle/>
          <a:p>
            <a:r>
              <a:rPr lang="en-US" b="1" dirty="0">
                <a:solidFill>
                  <a:schemeClr val="accent6"/>
                </a:solidFill>
              </a:rPr>
              <a:t>Machine Safety Injury Prosecutions</a:t>
            </a:r>
            <a:endParaRPr lang="en-NZ" dirty="0"/>
          </a:p>
        </p:txBody>
      </p:sp>
      <p:sp>
        <p:nvSpPr>
          <p:cNvPr id="3" name="Content Placeholder 2">
            <a:extLst>
              <a:ext uri="{FF2B5EF4-FFF2-40B4-BE49-F238E27FC236}">
                <a16:creationId xmlns:a16="http://schemas.microsoft.com/office/drawing/2014/main" id="{39103141-240B-4E8E-AFFE-3CA576EF805C}"/>
              </a:ext>
            </a:extLst>
          </p:cNvPr>
          <p:cNvSpPr>
            <a:spLocks noGrp="1"/>
          </p:cNvSpPr>
          <p:nvPr>
            <p:ph idx="1"/>
          </p:nvPr>
        </p:nvSpPr>
        <p:spPr>
          <a:xfrm>
            <a:off x="838200" y="1551304"/>
            <a:ext cx="10515600" cy="4735195"/>
          </a:xfrm>
        </p:spPr>
        <p:txBody>
          <a:bodyPr>
            <a:normAutofit/>
          </a:bodyPr>
          <a:lstStyle/>
          <a:p>
            <a:pPr marL="0" indent="0" fontAlgn="base">
              <a:buNone/>
            </a:pPr>
            <a:r>
              <a:rPr lang="en-US" sz="1200" b="1" dirty="0"/>
              <a:t>A worker was operating a machine used to drill, saw and fabricate steel.  When the worker accessed the machine’s operating area it started and a steel beam caught the worker, pulling him onto the machine’s roller table.  The worker then became trapped between the steel beam and roller table, and suffered multiple crush injuries to his left leg and pelvis. His leg was amputated. </a:t>
            </a:r>
            <a:r>
              <a:rPr lang="en-US" sz="1200" b="1" dirty="0" err="1">
                <a:cs typeface="Calibri" panose="020F0502020204030204" pitchFamily="34" charset="0"/>
              </a:rPr>
              <a:t>Worksafe</a:t>
            </a:r>
            <a:r>
              <a:rPr lang="en-US" sz="1200" b="1" dirty="0">
                <a:cs typeface="Calibri" panose="020F0502020204030204" pitchFamily="34" charset="0"/>
              </a:rPr>
              <a:t> investigation found workers were routinely required to access the machine’s operating area to adjust or replace drill bits or repair faults, while the machine was electronically locked out. However, there was inadequate guarding in place to prevent the worker from accessing the operating area if the machines automatic lockout failed</a:t>
            </a:r>
          </a:p>
          <a:p>
            <a:pPr fontAlgn="base">
              <a:lnSpc>
                <a:spcPct val="100000"/>
              </a:lnSpc>
              <a:spcBef>
                <a:spcPts val="600"/>
              </a:spcBef>
            </a:pPr>
            <a:r>
              <a:rPr lang="en-US" sz="1200" dirty="0">
                <a:solidFill>
                  <a:srgbClr val="1C2A2A"/>
                </a:solidFill>
                <a:latin typeface="Calibri" panose="020F0502020204030204" pitchFamily="34" charset="0"/>
                <a:cs typeface="Calibri" panose="020F0502020204030204" pitchFamily="34" charset="0"/>
              </a:rPr>
              <a:t>A final </a:t>
            </a:r>
            <a:r>
              <a:rPr lang="en-US" sz="1200" dirty="0">
                <a:solidFill>
                  <a:srgbClr val="FF0000"/>
                </a:solidFill>
                <a:latin typeface="Calibri" panose="020F0502020204030204" pitchFamily="34" charset="0"/>
                <a:cs typeface="Calibri" panose="020F0502020204030204" pitchFamily="34" charset="0"/>
              </a:rPr>
              <a:t>fine of $220,000 </a:t>
            </a:r>
            <a:r>
              <a:rPr lang="en-US" sz="1200" dirty="0">
                <a:solidFill>
                  <a:srgbClr val="1C2A2A"/>
                </a:solidFill>
                <a:latin typeface="Calibri" panose="020F0502020204030204" pitchFamily="34" charset="0"/>
                <a:cs typeface="Calibri" panose="020F0502020204030204" pitchFamily="34" charset="0"/>
              </a:rPr>
              <a:t>was imposed.</a:t>
            </a:r>
          </a:p>
          <a:p>
            <a:pPr fontAlgn="base">
              <a:lnSpc>
                <a:spcPct val="100000"/>
              </a:lnSpc>
              <a:spcBef>
                <a:spcPts val="0"/>
              </a:spcBef>
            </a:pPr>
            <a:r>
              <a:rPr lang="en-US" sz="1200" dirty="0"/>
              <a:t>No reparation was ordered as the Defendant had </a:t>
            </a:r>
            <a:r>
              <a:rPr lang="en-US" sz="1200" dirty="0">
                <a:solidFill>
                  <a:srgbClr val="FF0000"/>
                </a:solidFill>
              </a:rPr>
              <a:t>paid $172,000 </a:t>
            </a:r>
            <a:r>
              <a:rPr lang="en-US" sz="1200" dirty="0"/>
              <a:t>to the victim prior to sentencing</a:t>
            </a:r>
            <a:r>
              <a:rPr lang="en-US" sz="1200" dirty="0">
                <a:solidFill>
                  <a:srgbClr val="1C2A2A"/>
                </a:solidFill>
                <a:cs typeface="Calibri" panose="020F0502020204030204" pitchFamily="34" charset="0"/>
              </a:rPr>
              <a:t>.</a:t>
            </a:r>
          </a:p>
          <a:p>
            <a:pPr fontAlgn="base">
              <a:lnSpc>
                <a:spcPct val="100000"/>
              </a:lnSpc>
              <a:spcBef>
                <a:spcPts val="0"/>
              </a:spcBef>
            </a:pPr>
            <a:r>
              <a:rPr lang="en-US" sz="1200" dirty="0">
                <a:solidFill>
                  <a:srgbClr val="1C2A2A"/>
                </a:solidFill>
                <a:latin typeface="Calibri" panose="020F0502020204030204" pitchFamily="34" charset="0"/>
                <a:cs typeface="Calibri" panose="020F0502020204030204" pitchFamily="34" charset="0"/>
              </a:rPr>
              <a:t>The company was charged under sections 36(1)(a), 48(1) and (2)(c) of the Health and Safety at Work Act 2015.</a:t>
            </a:r>
          </a:p>
          <a:p>
            <a:pPr marL="0" indent="0" fontAlgn="base">
              <a:buNone/>
            </a:pPr>
            <a:r>
              <a:rPr lang="en-US" sz="1200" b="1" dirty="0"/>
              <a:t>A worker at a lumber mill suffered fatal chest injuries when she was pulled into machinery the sawmill used for grading and sorting timber.  WorkSafe’s investigation found when the worker accessed the machine to clear a fault, it restarted and she was pulled into the machine’s sprockets.</a:t>
            </a:r>
          </a:p>
          <a:p>
            <a:pPr fontAlgn="base">
              <a:lnSpc>
                <a:spcPct val="100000"/>
              </a:lnSpc>
              <a:spcBef>
                <a:spcPts val="600"/>
              </a:spcBef>
            </a:pPr>
            <a:r>
              <a:rPr lang="en-US" sz="1200" dirty="0">
                <a:solidFill>
                  <a:srgbClr val="1C2A2A"/>
                </a:solidFill>
                <a:latin typeface="Calibri" panose="020F0502020204030204" pitchFamily="34" charset="0"/>
                <a:cs typeface="Calibri" panose="020F0502020204030204" pitchFamily="34" charset="0"/>
              </a:rPr>
              <a:t>A </a:t>
            </a:r>
            <a:r>
              <a:rPr lang="en-US" sz="1200" dirty="0">
                <a:solidFill>
                  <a:srgbClr val="FF0000"/>
                </a:solidFill>
                <a:latin typeface="Calibri" panose="020F0502020204030204" pitchFamily="34" charset="0"/>
                <a:cs typeface="Calibri" panose="020F0502020204030204" pitchFamily="34" charset="0"/>
              </a:rPr>
              <a:t>fine of $350,000 </a:t>
            </a:r>
            <a:r>
              <a:rPr lang="en-US" sz="1200" dirty="0">
                <a:solidFill>
                  <a:srgbClr val="1C2A2A"/>
                </a:solidFill>
                <a:latin typeface="Calibri" panose="020F0502020204030204" pitchFamily="34" charset="0"/>
                <a:cs typeface="Calibri" panose="020F0502020204030204" pitchFamily="34" charset="0"/>
              </a:rPr>
              <a:t>was imposed.</a:t>
            </a:r>
          </a:p>
          <a:p>
            <a:pPr fontAlgn="base">
              <a:lnSpc>
                <a:spcPct val="100000"/>
              </a:lnSpc>
              <a:spcBef>
                <a:spcPts val="0"/>
              </a:spcBef>
            </a:pPr>
            <a:r>
              <a:rPr lang="en-US" sz="1200" dirty="0">
                <a:latin typeface="Calibri" panose="020F0502020204030204" pitchFamily="34" charset="0"/>
                <a:cs typeface="Calibri" panose="020F0502020204030204" pitchFamily="34" charset="0"/>
              </a:rPr>
              <a:t> </a:t>
            </a:r>
            <a:r>
              <a:rPr lang="en-US" sz="1200" dirty="0">
                <a:solidFill>
                  <a:srgbClr val="FF0000"/>
                </a:solidFill>
                <a:latin typeface="Calibri" panose="020F0502020204030204" pitchFamily="34" charset="0"/>
                <a:cs typeface="Calibri" panose="020F0502020204030204" pitchFamily="34" charset="0"/>
              </a:rPr>
              <a:t>Reparations of </a:t>
            </a:r>
            <a:r>
              <a:rPr lang="en-US" sz="1200" dirty="0">
                <a:solidFill>
                  <a:srgbClr val="FF0000"/>
                </a:solidFill>
              </a:rPr>
              <a:t>$263,762 </a:t>
            </a:r>
            <a:r>
              <a:rPr lang="en-US" sz="1200" dirty="0"/>
              <a:t>were ordered (including $145,762 in consequential loss).</a:t>
            </a:r>
          </a:p>
          <a:p>
            <a:pPr fontAlgn="base">
              <a:lnSpc>
                <a:spcPct val="100000"/>
              </a:lnSpc>
              <a:spcBef>
                <a:spcPts val="0"/>
              </a:spcBef>
            </a:pPr>
            <a:r>
              <a:rPr lang="en-US" sz="1200" dirty="0">
                <a:solidFill>
                  <a:srgbClr val="1C2A2A"/>
                </a:solidFill>
                <a:latin typeface="Calibri" panose="020F0502020204030204" pitchFamily="34" charset="0"/>
                <a:cs typeface="Calibri" panose="020F0502020204030204" pitchFamily="34" charset="0"/>
              </a:rPr>
              <a:t>The company was charged under sections 36(1)(a), 48(1) and (2)(c) of the Health and Safety at Work Act 2015.</a:t>
            </a:r>
          </a:p>
          <a:p>
            <a:pPr marL="0" indent="0" fontAlgn="base">
              <a:buNone/>
            </a:pPr>
            <a:r>
              <a:rPr lang="en-US" sz="1200" b="1" dirty="0"/>
              <a:t>A business which continued to operate unguarded machinery resulting in serious hand injuries to a worker when a worker’s hand was drawn into a machine used to make pastry. The worker suffered fractures and the complete degloving of his middle and index finger on his left hand. He also received lacerations injuries to his thumb and ring fingers.  WorkSafe’s investigation found that prior to the incident being reported to WorkSafe, the pastry roller was cleaned with an air gun and continued to be used to make food products including noodles and dumplings.</a:t>
            </a:r>
          </a:p>
          <a:p>
            <a:pPr fontAlgn="base"/>
            <a:r>
              <a:rPr lang="en-US" sz="1200" dirty="0"/>
              <a:t>A </a:t>
            </a:r>
            <a:r>
              <a:rPr lang="en-US" sz="1200" dirty="0">
                <a:solidFill>
                  <a:srgbClr val="FF0000"/>
                </a:solidFill>
              </a:rPr>
              <a:t>fine of $260,000 </a:t>
            </a:r>
            <a:r>
              <a:rPr lang="en-US" sz="1200" dirty="0"/>
              <a:t>was imposed.</a:t>
            </a:r>
          </a:p>
          <a:p>
            <a:pPr fontAlgn="base">
              <a:lnSpc>
                <a:spcPct val="110000"/>
              </a:lnSpc>
              <a:spcBef>
                <a:spcPts val="0"/>
              </a:spcBef>
            </a:pPr>
            <a:r>
              <a:rPr lang="en-US" sz="1200" dirty="0"/>
              <a:t> </a:t>
            </a:r>
            <a:r>
              <a:rPr lang="en-US" sz="1200" dirty="0">
                <a:solidFill>
                  <a:srgbClr val="FF0000"/>
                </a:solidFill>
              </a:rPr>
              <a:t>Reparation of $40,568 </a:t>
            </a:r>
            <a:r>
              <a:rPr lang="en-US" sz="1200" dirty="0"/>
              <a:t>was ordered.</a:t>
            </a:r>
          </a:p>
          <a:p>
            <a:pPr fontAlgn="base">
              <a:lnSpc>
                <a:spcPct val="110000"/>
              </a:lnSpc>
              <a:spcBef>
                <a:spcPts val="0"/>
              </a:spcBef>
            </a:pPr>
            <a:r>
              <a:rPr lang="en-US" sz="1200" dirty="0"/>
              <a:t>The company was sentenced under sections 36(1)(a), 48(1) and 2(c) of the Health and Safety at Work Act 2015.</a:t>
            </a:r>
          </a:p>
        </p:txBody>
      </p:sp>
      <p:pic>
        <p:nvPicPr>
          <p:cNvPr id="4" name="Picture 3">
            <a:extLst>
              <a:ext uri="{FF2B5EF4-FFF2-40B4-BE49-F238E27FC236}">
                <a16:creationId xmlns:a16="http://schemas.microsoft.com/office/drawing/2014/main" id="{FD7C4C4A-70F4-4F59-AE86-36200D6E3784}"/>
              </a:ext>
            </a:extLst>
          </p:cNvPr>
          <p:cNvPicPr>
            <a:picLocks noChangeAspect="1"/>
          </p:cNvPicPr>
          <p:nvPr/>
        </p:nvPicPr>
        <p:blipFill>
          <a:blip r:embed="rId2"/>
          <a:stretch>
            <a:fillRect/>
          </a:stretch>
        </p:blipFill>
        <p:spPr>
          <a:xfrm>
            <a:off x="9602034" y="320398"/>
            <a:ext cx="2035783" cy="1186548"/>
          </a:xfrm>
          <a:prstGeom prst="rect">
            <a:avLst/>
          </a:prstGeom>
        </p:spPr>
      </p:pic>
      <p:pic>
        <p:nvPicPr>
          <p:cNvPr id="6" name="Picture 5">
            <a:extLst>
              <a:ext uri="{FF2B5EF4-FFF2-40B4-BE49-F238E27FC236}">
                <a16:creationId xmlns:a16="http://schemas.microsoft.com/office/drawing/2014/main" id="{881E5D64-27F4-4881-AF03-EEFCBC5BF280}"/>
              </a:ext>
            </a:extLst>
          </p:cNvPr>
          <p:cNvPicPr>
            <a:picLocks noChangeAspect="1"/>
          </p:cNvPicPr>
          <p:nvPr/>
        </p:nvPicPr>
        <p:blipFill>
          <a:blip r:embed="rId3"/>
          <a:stretch>
            <a:fillRect/>
          </a:stretch>
        </p:blipFill>
        <p:spPr>
          <a:xfrm>
            <a:off x="9182961" y="5470453"/>
            <a:ext cx="2454856" cy="1387547"/>
          </a:xfrm>
          <a:prstGeom prst="rect">
            <a:avLst/>
          </a:prstGeom>
        </p:spPr>
      </p:pic>
    </p:spTree>
    <p:extLst>
      <p:ext uri="{BB962C8B-B14F-4D97-AF65-F5344CB8AC3E}">
        <p14:creationId xmlns:p14="http://schemas.microsoft.com/office/powerpoint/2010/main" val="237485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B2A0-0D6D-4A8E-BC62-B1193E35BD55}"/>
              </a:ext>
            </a:extLst>
          </p:cNvPr>
          <p:cNvSpPr>
            <a:spLocks noGrp="1"/>
          </p:cNvSpPr>
          <p:nvPr>
            <p:ph type="title"/>
          </p:nvPr>
        </p:nvSpPr>
        <p:spPr/>
        <p:txBody>
          <a:bodyPr/>
          <a:lstStyle/>
          <a:p>
            <a:r>
              <a:rPr lang="en-US" b="1" dirty="0">
                <a:solidFill>
                  <a:schemeClr val="accent6"/>
                </a:solidFill>
              </a:rPr>
              <a:t>Machine Safety in New Zealand</a:t>
            </a:r>
            <a:endParaRPr lang="en-NZ" dirty="0"/>
          </a:p>
        </p:txBody>
      </p:sp>
      <p:sp>
        <p:nvSpPr>
          <p:cNvPr id="3" name="Content Placeholder 2">
            <a:extLst>
              <a:ext uri="{FF2B5EF4-FFF2-40B4-BE49-F238E27FC236}">
                <a16:creationId xmlns:a16="http://schemas.microsoft.com/office/drawing/2014/main" id="{BFFFE1EF-8B24-4AD2-8A46-FC3FD1EB20FF}"/>
              </a:ext>
            </a:extLst>
          </p:cNvPr>
          <p:cNvSpPr>
            <a:spLocks noGrp="1"/>
          </p:cNvSpPr>
          <p:nvPr>
            <p:ph idx="1"/>
          </p:nvPr>
        </p:nvSpPr>
        <p:spPr>
          <a:xfrm>
            <a:off x="4678878" y="1690688"/>
            <a:ext cx="6048182" cy="4351338"/>
          </a:xfrm>
        </p:spPr>
        <p:txBody>
          <a:bodyPr>
            <a:normAutofit/>
          </a:bodyPr>
          <a:lstStyle/>
          <a:p>
            <a:pPr marL="0" indent="0">
              <a:buNone/>
            </a:pPr>
            <a:r>
              <a:rPr lang="en-US" dirty="0"/>
              <a:t>Workplace safety in New Zealand is covered by the </a:t>
            </a:r>
            <a:r>
              <a:rPr lang="en-US" dirty="0">
                <a:hlinkClick r:id="rId2"/>
              </a:rPr>
              <a:t>Health and Safety at Work Act 2015</a:t>
            </a:r>
            <a:r>
              <a:rPr lang="en-US" dirty="0"/>
              <a:t> (HSWA) and the </a:t>
            </a:r>
            <a:r>
              <a:rPr lang="en-US" dirty="0">
                <a:hlinkClick r:id="rId3"/>
              </a:rPr>
              <a:t>Health and Safety at Work Regulations 2016</a:t>
            </a:r>
            <a:r>
              <a:rPr lang="en-US" dirty="0"/>
              <a:t> (HSWR).  Workplace safety in monitored by </a:t>
            </a:r>
            <a:r>
              <a:rPr lang="en-US" dirty="0" err="1">
                <a:hlinkClick r:id="rId4"/>
              </a:rPr>
              <a:t>Worksafe</a:t>
            </a:r>
            <a:r>
              <a:rPr lang="en-US" dirty="0"/>
              <a:t>.</a:t>
            </a:r>
          </a:p>
          <a:p>
            <a:pPr marL="0" indent="0">
              <a:buNone/>
            </a:pPr>
            <a:endParaRPr lang="en-US" dirty="0"/>
          </a:p>
          <a:p>
            <a:pPr marL="0" indent="0">
              <a:buNone/>
            </a:pPr>
            <a:r>
              <a:rPr lang="en-NZ" dirty="0"/>
              <a:t>Machine Safety is governed under AS/NZS 4024</a:t>
            </a:r>
          </a:p>
          <a:p>
            <a:pPr marL="0" indent="0">
              <a:buNone/>
            </a:pPr>
            <a:endParaRPr lang="en-NZ" dirty="0"/>
          </a:p>
          <a:p>
            <a:pPr marL="0" indent="0">
              <a:buNone/>
            </a:pPr>
            <a:r>
              <a:rPr lang="en-NZ" sz="1900" i="1" dirty="0"/>
              <a:t>Note that at the time of writing this presentation Australia Standards has released an updated 2019 version of Standard 4024 but it has not been adopted by New Zealand.</a:t>
            </a:r>
          </a:p>
        </p:txBody>
      </p:sp>
      <p:pic>
        <p:nvPicPr>
          <p:cNvPr id="4" name="Picture 3">
            <a:extLst>
              <a:ext uri="{FF2B5EF4-FFF2-40B4-BE49-F238E27FC236}">
                <a16:creationId xmlns:a16="http://schemas.microsoft.com/office/drawing/2014/main" id="{F77AB7EF-2B6F-4C57-9D1E-1D4C88919AA1}"/>
              </a:ext>
            </a:extLst>
          </p:cNvPr>
          <p:cNvPicPr>
            <a:picLocks noChangeAspect="1"/>
          </p:cNvPicPr>
          <p:nvPr/>
        </p:nvPicPr>
        <p:blipFill>
          <a:blip r:embed="rId5"/>
          <a:stretch>
            <a:fillRect/>
          </a:stretch>
        </p:blipFill>
        <p:spPr>
          <a:xfrm>
            <a:off x="677334" y="1930400"/>
            <a:ext cx="3507701" cy="3478287"/>
          </a:xfrm>
          <a:prstGeom prst="rect">
            <a:avLst/>
          </a:prstGeom>
        </p:spPr>
      </p:pic>
    </p:spTree>
    <p:extLst>
      <p:ext uri="{BB962C8B-B14F-4D97-AF65-F5344CB8AC3E}">
        <p14:creationId xmlns:p14="http://schemas.microsoft.com/office/powerpoint/2010/main" val="2478041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BAD2CB-4A02-4878-8EF3-85C7CCC661E1}"/>
              </a:ext>
            </a:extLst>
          </p:cNvPr>
          <p:cNvSpPr>
            <a:spLocks noGrp="1"/>
          </p:cNvSpPr>
          <p:nvPr>
            <p:ph type="body" sz="half" idx="2"/>
          </p:nvPr>
        </p:nvSpPr>
        <p:spPr>
          <a:xfrm>
            <a:off x="699828" y="1743594"/>
            <a:ext cx="6857967" cy="3742806"/>
          </a:xfrm>
        </p:spPr>
        <p:txBody>
          <a:bodyPr>
            <a:normAutofit/>
          </a:bodyPr>
          <a:lstStyle/>
          <a:p>
            <a:r>
              <a:rPr lang="en-US" sz="2000" dirty="0">
                <a:hlinkClick r:id="rId2"/>
              </a:rPr>
              <a:t>Health and Safety at Work Act 2015</a:t>
            </a:r>
            <a:endParaRPr lang="en-US" sz="2000" dirty="0"/>
          </a:p>
          <a:p>
            <a:pPr fontAlgn="base">
              <a:spcBef>
                <a:spcPts val="0"/>
              </a:spcBef>
            </a:pPr>
            <a:endParaRPr lang="en-NZ" sz="1000" dirty="0"/>
          </a:p>
          <a:p>
            <a:pPr fontAlgn="base">
              <a:lnSpc>
                <a:spcPct val="100000"/>
              </a:lnSpc>
              <a:spcBef>
                <a:spcPts val="0"/>
              </a:spcBef>
            </a:pPr>
            <a:endParaRPr lang="en-US" sz="1200" b="1" dirty="0"/>
          </a:p>
          <a:p>
            <a:pPr fontAlgn="base">
              <a:lnSpc>
                <a:spcPct val="100000"/>
              </a:lnSpc>
              <a:spcBef>
                <a:spcPts val="0"/>
              </a:spcBef>
            </a:pPr>
            <a:r>
              <a:rPr lang="en-US" sz="1800" b="1" dirty="0"/>
              <a:t>Part 1 Section 16 Interpretation</a:t>
            </a:r>
            <a:endParaRPr lang="en-NZ" sz="1800" b="1" dirty="0"/>
          </a:p>
          <a:p>
            <a:pPr fontAlgn="base">
              <a:lnSpc>
                <a:spcPct val="100000"/>
              </a:lnSpc>
              <a:spcBef>
                <a:spcPts val="0"/>
              </a:spcBef>
            </a:pPr>
            <a:r>
              <a:rPr lang="en-US" sz="1200" b="1" dirty="0"/>
              <a:t>machinery</a:t>
            </a:r>
            <a:r>
              <a:rPr lang="en-US" sz="1200" dirty="0"/>
              <a:t> means an engine, a motor, or any appliance that provides mechanical energy derived from compressed air, electricity, gas, gaseous products, steam, water, wind, the combustion of fuel, or any other source and includes—</a:t>
            </a:r>
          </a:p>
          <a:p>
            <a:pPr fontAlgn="base">
              <a:lnSpc>
                <a:spcPct val="100000"/>
              </a:lnSpc>
              <a:spcBef>
                <a:spcPts val="0"/>
              </a:spcBef>
            </a:pPr>
            <a:r>
              <a:rPr lang="en-US" sz="1200" dirty="0"/>
              <a:t>(a) any plant by or to which the motion of any machinery is transmitted; and</a:t>
            </a:r>
          </a:p>
          <a:p>
            <a:pPr fontAlgn="base">
              <a:lnSpc>
                <a:spcPct val="100000"/>
              </a:lnSpc>
              <a:spcBef>
                <a:spcPts val="0"/>
              </a:spcBef>
            </a:pPr>
            <a:r>
              <a:rPr lang="en-US" sz="1200" dirty="0"/>
              <a:t>(b) a tractor, a lifting machine, a lifting vehicle, and a machine whose motive power is wholly or partly generated by the human body</a:t>
            </a:r>
          </a:p>
          <a:p>
            <a:pPr fontAlgn="base">
              <a:lnSpc>
                <a:spcPct val="100000"/>
              </a:lnSpc>
              <a:spcBef>
                <a:spcPts val="0"/>
              </a:spcBef>
            </a:pPr>
            <a:endParaRPr lang="en-US" sz="1200" dirty="0"/>
          </a:p>
          <a:p>
            <a:pPr fontAlgn="base">
              <a:lnSpc>
                <a:spcPct val="100000"/>
              </a:lnSpc>
              <a:spcBef>
                <a:spcPts val="0"/>
              </a:spcBef>
            </a:pPr>
            <a:r>
              <a:rPr lang="en-NZ" sz="1200" b="1" dirty="0"/>
              <a:t>Plant</a:t>
            </a:r>
            <a:r>
              <a:rPr lang="en-NZ" sz="1200" dirty="0"/>
              <a:t> includes -</a:t>
            </a:r>
          </a:p>
          <a:p>
            <a:pPr fontAlgn="base">
              <a:lnSpc>
                <a:spcPct val="100000"/>
              </a:lnSpc>
              <a:spcBef>
                <a:spcPts val="0"/>
              </a:spcBef>
            </a:pPr>
            <a:r>
              <a:rPr lang="en-NZ" sz="1200" dirty="0"/>
              <a:t>(a)</a:t>
            </a:r>
            <a:r>
              <a:rPr lang="en-NZ" sz="1200" b="1" dirty="0"/>
              <a:t> </a:t>
            </a:r>
            <a:r>
              <a:rPr lang="en-NZ" sz="1200" dirty="0"/>
              <a:t>any machinery, vehicle, vessel, aircraft, equipment (including personal protective equipment), appliance, container, implement, or tool; and</a:t>
            </a:r>
          </a:p>
          <a:p>
            <a:pPr fontAlgn="base">
              <a:lnSpc>
                <a:spcPct val="100000"/>
              </a:lnSpc>
              <a:spcBef>
                <a:spcPts val="0"/>
              </a:spcBef>
            </a:pPr>
            <a:r>
              <a:rPr lang="en-NZ" sz="1200" dirty="0"/>
              <a:t>(b) any component of any of those things; and</a:t>
            </a:r>
          </a:p>
          <a:p>
            <a:pPr fontAlgn="base">
              <a:lnSpc>
                <a:spcPct val="100000"/>
              </a:lnSpc>
              <a:spcBef>
                <a:spcPts val="0"/>
              </a:spcBef>
            </a:pPr>
            <a:r>
              <a:rPr lang="en-NZ" sz="1200" dirty="0"/>
              <a:t>(c) anything fitted or connected to any of those things</a:t>
            </a:r>
          </a:p>
          <a:p>
            <a:pPr>
              <a:lnSpc>
                <a:spcPct val="100000"/>
              </a:lnSpc>
              <a:spcBef>
                <a:spcPts val="0"/>
              </a:spcBef>
            </a:pPr>
            <a:endParaRPr lang="en-US" sz="1100" dirty="0"/>
          </a:p>
          <a:p>
            <a:endParaRPr lang="en-US" dirty="0"/>
          </a:p>
        </p:txBody>
      </p:sp>
      <p:sp>
        <p:nvSpPr>
          <p:cNvPr id="5" name="Title 1">
            <a:extLst>
              <a:ext uri="{FF2B5EF4-FFF2-40B4-BE49-F238E27FC236}">
                <a16:creationId xmlns:a16="http://schemas.microsoft.com/office/drawing/2014/main" id="{16B841F6-5534-4A13-9B76-DCADA39BC28F}"/>
              </a:ext>
            </a:extLst>
          </p:cNvPr>
          <p:cNvSpPr>
            <a:spLocks noGrp="1"/>
          </p:cNvSpPr>
          <p:nvPr>
            <p:ph type="title"/>
          </p:nvPr>
        </p:nvSpPr>
        <p:spPr>
          <a:xfrm>
            <a:off x="699828" y="383786"/>
            <a:ext cx="10515600" cy="880745"/>
          </a:xfrm>
        </p:spPr>
        <p:txBody>
          <a:bodyPr/>
          <a:lstStyle/>
          <a:p>
            <a:r>
              <a:rPr lang="en-US" sz="4000" b="1" dirty="0">
                <a:solidFill>
                  <a:schemeClr val="accent6"/>
                </a:solidFill>
              </a:rPr>
              <a:t>Machine Safety Definition</a:t>
            </a:r>
            <a:endParaRPr lang="en-NZ" b="1" dirty="0">
              <a:solidFill>
                <a:schemeClr val="accent6"/>
              </a:solidFill>
            </a:endParaRPr>
          </a:p>
        </p:txBody>
      </p:sp>
      <p:pic>
        <p:nvPicPr>
          <p:cNvPr id="2" name="Picture 1">
            <a:extLst>
              <a:ext uri="{FF2B5EF4-FFF2-40B4-BE49-F238E27FC236}">
                <a16:creationId xmlns:a16="http://schemas.microsoft.com/office/drawing/2014/main" id="{BE658123-1145-4990-96A1-D25A404DB1CE}"/>
              </a:ext>
            </a:extLst>
          </p:cNvPr>
          <p:cNvPicPr>
            <a:picLocks noChangeAspect="1"/>
          </p:cNvPicPr>
          <p:nvPr/>
        </p:nvPicPr>
        <p:blipFill>
          <a:blip r:embed="rId3"/>
          <a:stretch>
            <a:fillRect/>
          </a:stretch>
        </p:blipFill>
        <p:spPr>
          <a:xfrm>
            <a:off x="8491606" y="2125980"/>
            <a:ext cx="2723822" cy="4094873"/>
          </a:xfrm>
          <a:prstGeom prst="rect">
            <a:avLst/>
          </a:prstGeom>
        </p:spPr>
      </p:pic>
    </p:spTree>
    <p:extLst>
      <p:ext uri="{BB962C8B-B14F-4D97-AF65-F5344CB8AC3E}">
        <p14:creationId xmlns:p14="http://schemas.microsoft.com/office/powerpoint/2010/main" val="141532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9BD31E-99C6-4A17-A936-EB31C4F4C73A}"/>
              </a:ext>
            </a:extLst>
          </p:cNvPr>
          <p:cNvSpPr>
            <a:spLocks noGrp="1"/>
          </p:cNvSpPr>
          <p:nvPr>
            <p:ph type="title"/>
          </p:nvPr>
        </p:nvSpPr>
        <p:spPr/>
        <p:txBody>
          <a:bodyPr>
            <a:normAutofit/>
          </a:bodyPr>
          <a:lstStyle/>
          <a:p>
            <a:r>
              <a:rPr lang="en-US" sz="4000" b="1" dirty="0">
                <a:solidFill>
                  <a:schemeClr val="accent6"/>
                </a:solidFill>
              </a:rPr>
              <a:t>Management (PCBU) - Responsibility</a:t>
            </a:r>
            <a:endParaRPr lang="en-NZ" sz="4000" b="1" dirty="0">
              <a:solidFill>
                <a:schemeClr val="accent6"/>
              </a:solidFill>
            </a:endParaRPr>
          </a:p>
        </p:txBody>
      </p:sp>
      <p:sp>
        <p:nvSpPr>
          <p:cNvPr id="6" name="Content Placeholder 5">
            <a:extLst>
              <a:ext uri="{FF2B5EF4-FFF2-40B4-BE49-F238E27FC236}">
                <a16:creationId xmlns:a16="http://schemas.microsoft.com/office/drawing/2014/main" id="{3D54CF42-827C-4C08-A624-FB6F2738A08D}"/>
              </a:ext>
            </a:extLst>
          </p:cNvPr>
          <p:cNvSpPr>
            <a:spLocks noGrp="1"/>
          </p:cNvSpPr>
          <p:nvPr>
            <p:ph idx="1"/>
          </p:nvPr>
        </p:nvSpPr>
        <p:spPr>
          <a:xfrm>
            <a:off x="838199" y="2115024"/>
            <a:ext cx="6952861" cy="3427510"/>
          </a:xfrm>
        </p:spPr>
        <p:txBody>
          <a:bodyPr>
            <a:normAutofit lnSpcReduction="10000"/>
          </a:bodyPr>
          <a:lstStyle/>
          <a:p>
            <a:pPr marL="0" indent="0" fontAlgn="base">
              <a:lnSpc>
                <a:spcPct val="100000"/>
              </a:lnSpc>
              <a:spcBef>
                <a:spcPts val="0"/>
              </a:spcBef>
              <a:buNone/>
            </a:pPr>
            <a:r>
              <a:rPr lang="en-US" sz="2000" dirty="0">
                <a:hlinkClick r:id="rId2"/>
              </a:rPr>
              <a:t>Health and Safety at Work Act 2015</a:t>
            </a:r>
            <a:endParaRPr lang="en-US" sz="2000" dirty="0"/>
          </a:p>
          <a:p>
            <a:pPr marL="0" indent="0" fontAlgn="base">
              <a:lnSpc>
                <a:spcPct val="100000"/>
              </a:lnSpc>
              <a:spcBef>
                <a:spcPts val="0"/>
              </a:spcBef>
              <a:buNone/>
            </a:pPr>
            <a:endParaRPr lang="en-US" sz="1200" b="1" dirty="0"/>
          </a:p>
          <a:p>
            <a:pPr marL="0" indent="0" fontAlgn="base">
              <a:lnSpc>
                <a:spcPct val="100000"/>
              </a:lnSpc>
              <a:spcBef>
                <a:spcPts val="0"/>
              </a:spcBef>
              <a:buNone/>
            </a:pPr>
            <a:r>
              <a:rPr lang="en-US" sz="1800" dirty="0" err="1">
                <a:hlinkClick r:id="rId3"/>
              </a:rPr>
              <a:t>Worksafe</a:t>
            </a:r>
            <a:r>
              <a:rPr lang="en-US" sz="1800" dirty="0">
                <a:hlinkClick r:id="rId3"/>
              </a:rPr>
              <a:t>: Health and Safety at Work quick reference guide</a:t>
            </a:r>
            <a:endParaRPr lang="en-US" sz="1800" dirty="0"/>
          </a:p>
          <a:p>
            <a:pPr marL="0" indent="0" fontAlgn="base">
              <a:lnSpc>
                <a:spcPct val="100000"/>
              </a:lnSpc>
              <a:spcBef>
                <a:spcPts val="0"/>
              </a:spcBef>
              <a:buNone/>
            </a:pPr>
            <a:endParaRPr lang="en-US" sz="1200" b="1" dirty="0"/>
          </a:p>
          <a:p>
            <a:pPr marL="0" indent="0" fontAlgn="base">
              <a:lnSpc>
                <a:spcPct val="100000"/>
              </a:lnSpc>
              <a:spcBef>
                <a:spcPts val="0"/>
              </a:spcBef>
              <a:buNone/>
            </a:pPr>
            <a:r>
              <a:rPr lang="en-US" sz="1200" b="1" dirty="0"/>
              <a:t>Part 2 Section 30 Management of risks</a:t>
            </a:r>
          </a:p>
          <a:p>
            <a:pPr marL="0" indent="0" fontAlgn="base">
              <a:lnSpc>
                <a:spcPct val="100000"/>
              </a:lnSpc>
              <a:spcBef>
                <a:spcPts val="0"/>
              </a:spcBef>
              <a:buNone/>
            </a:pPr>
            <a:r>
              <a:rPr lang="en-US" sz="1200" dirty="0"/>
              <a:t>(1) A duty imposed on a person by or under this Act requires the person—</a:t>
            </a:r>
          </a:p>
          <a:p>
            <a:pPr marL="0" indent="0" fontAlgn="base">
              <a:lnSpc>
                <a:spcPct val="100000"/>
              </a:lnSpc>
              <a:spcBef>
                <a:spcPts val="0"/>
              </a:spcBef>
              <a:buNone/>
            </a:pPr>
            <a:r>
              <a:rPr lang="en-US" sz="1200" dirty="0"/>
              <a:t>(a) to eliminate risks to health and safety, so far as is reasonably practicable; and</a:t>
            </a:r>
          </a:p>
          <a:p>
            <a:pPr marL="0" indent="0" fontAlgn="base">
              <a:lnSpc>
                <a:spcPct val="100000"/>
              </a:lnSpc>
              <a:spcBef>
                <a:spcPts val="0"/>
              </a:spcBef>
              <a:buNone/>
            </a:pPr>
            <a:r>
              <a:rPr lang="en-US" sz="1200" dirty="0"/>
              <a:t>(b) if it is not reasonably practicable to eliminate risks to health and safety, to minimize those risks so far as is reasonably practicable….</a:t>
            </a:r>
          </a:p>
          <a:p>
            <a:pPr marL="0" indent="0">
              <a:lnSpc>
                <a:spcPct val="100000"/>
              </a:lnSpc>
              <a:spcBef>
                <a:spcPts val="0"/>
              </a:spcBef>
              <a:buNone/>
            </a:pPr>
            <a:r>
              <a:rPr lang="en-US" sz="1200" dirty="0"/>
              <a:t>and</a:t>
            </a:r>
          </a:p>
          <a:p>
            <a:pPr marL="0" indent="0">
              <a:lnSpc>
                <a:spcPct val="100000"/>
              </a:lnSpc>
              <a:spcBef>
                <a:spcPts val="0"/>
              </a:spcBef>
              <a:buNone/>
            </a:pPr>
            <a:r>
              <a:rPr lang="en-US" sz="1200" b="1" dirty="0"/>
              <a:t>Section 36 Primary duty of care</a:t>
            </a:r>
          </a:p>
          <a:p>
            <a:pPr marL="0" indent="0" fontAlgn="base">
              <a:lnSpc>
                <a:spcPct val="100000"/>
              </a:lnSpc>
              <a:spcBef>
                <a:spcPts val="0"/>
              </a:spcBef>
              <a:spcAft>
                <a:spcPts val="0"/>
              </a:spcAft>
              <a:buNone/>
            </a:pPr>
            <a:r>
              <a:rPr lang="en-NZ" sz="1200" dirty="0">
                <a:solidFill>
                  <a:srgbClr val="000000"/>
                </a:solidFill>
                <a:ea typeface="Times New Roman" panose="02020603050405020304" pitchFamily="18" charset="0"/>
              </a:rPr>
              <a:t>(3) Without limiting subsection (1) or (2), a PCBU must ensure, so far as is reasonably practicable,—….</a:t>
            </a:r>
            <a:endParaRPr lang="en-NZ" sz="1200" dirty="0">
              <a:ea typeface="Times New Roman" panose="02020603050405020304" pitchFamily="18" charset="0"/>
            </a:endParaRPr>
          </a:p>
          <a:p>
            <a:pPr marL="0" indent="0" fontAlgn="base">
              <a:lnSpc>
                <a:spcPct val="100000"/>
              </a:lnSpc>
              <a:spcBef>
                <a:spcPts val="0"/>
              </a:spcBef>
              <a:spcAft>
                <a:spcPts val="0"/>
              </a:spcAft>
              <a:buNone/>
            </a:pPr>
            <a:r>
              <a:rPr lang="en-NZ" sz="1200" dirty="0">
                <a:solidFill>
                  <a:srgbClr val="000000"/>
                </a:solidFill>
                <a:ea typeface="Times New Roman" panose="02020603050405020304" pitchFamily="18" charset="0"/>
              </a:rPr>
              <a:t> (b) the provision and maintenance of safe plant and structures; and …..</a:t>
            </a:r>
            <a:endParaRPr lang="en-NZ" sz="1200" dirty="0">
              <a:ea typeface="Times New Roman" panose="02020603050405020304" pitchFamily="18" charset="0"/>
            </a:endParaRPr>
          </a:p>
          <a:p>
            <a:pPr marL="0" indent="0" fontAlgn="base">
              <a:lnSpc>
                <a:spcPct val="100000"/>
              </a:lnSpc>
              <a:spcBef>
                <a:spcPts val="0"/>
              </a:spcBef>
              <a:spcAft>
                <a:spcPts val="0"/>
              </a:spcAft>
              <a:buNone/>
            </a:pPr>
            <a:r>
              <a:rPr lang="en-NZ" sz="1200" dirty="0">
                <a:solidFill>
                  <a:srgbClr val="000000"/>
                </a:solidFill>
                <a:ea typeface="Times New Roman" panose="02020603050405020304" pitchFamily="18" charset="0"/>
              </a:rPr>
              <a:t> (d) the safe use, handling, and storage of plant, substances, and structures; and</a:t>
            </a:r>
          </a:p>
          <a:p>
            <a:pPr marL="0" indent="0" fontAlgn="base">
              <a:lnSpc>
                <a:spcPct val="100000"/>
              </a:lnSpc>
              <a:spcBef>
                <a:spcPts val="0"/>
              </a:spcBef>
              <a:spcAft>
                <a:spcPts val="0"/>
              </a:spcAft>
              <a:buNone/>
            </a:pPr>
            <a:endParaRPr lang="en-NZ" sz="1200" dirty="0">
              <a:solidFill>
                <a:srgbClr val="000000"/>
              </a:solidFill>
              <a:ea typeface="Times New Roman" panose="02020603050405020304" pitchFamily="18" charset="0"/>
            </a:endParaRPr>
          </a:p>
          <a:p>
            <a:pPr marL="0" indent="0" fontAlgn="base">
              <a:lnSpc>
                <a:spcPct val="100000"/>
              </a:lnSpc>
              <a:spcBef>
                <a:spcPts val="0"/>
              </a:spcBef>
              <a:spcAft>
                <a:spcPts val="0"/>
              </a:spcAft>
              <a:buNone/>
            </a:pPr>
            <a:r>
              <a:rPr lang="en-NZ" sz="1200" b="1" dirty="0">
                <a:solidFill>
                  <a:srgbClr val="000000"/>
                </a:solidFill>
                <a:ea typeface="Times New Roman" panose="02020603050405020304" pitchFamily="18" charset="0"/>
              </a:rPr>
              <a:t>Sections 37 thru 43 describe the Duty of PCBU </a:t>
            </a:r>
            <a:r>
              <a:rPr lang="en-NZ" sz="1200" dirty="0">
                <a:solidFill>
                  <a:srgbClr val="000000"/>
                </a:solidFill>
                <a:ea typeface="Times New Roman" panose="02020603050405020304" pitchFamily="18" charset="0"/>
              </a:rPr>
              <a:t>who manages the workplace and/or who manages, designs, manufactures, imports, supplies , install, constructs or commissions plan</a:t>
            </a:r>
            <a:endParaRPr lang="en-NZ" sz="1200" dirty="0">
              <a:ea typeface="Times New Roman" panose="02020603050405020304" pitchFamily="18" charset="0"/>
            </a:endParaRPr>
          </a:p>
          <a:p>
            <a:endParaRPr lang="en-NZ" dirty="0"/>
          </a:p>
        </p:txBody>
      </p:sp>
      <p:pic>
        <p:nvPicPr>
          <p:cNvPr id="3" name="Picture 2">
            <a:extLst>
              <a:ext uri="{FF2B5EF4-FFF2-40B4-BE49-F238E27FC236}">
                <a16:creationId xmlns:a16="http://schemas.microsoft.com/office/drawing/2014/main" id="{3C8A6880-7D26-40B4-8CD5-41AF79E9C59A}"/>
              </a:ext>
            </a:extLst>
          </p:cNvPr>
          <p:cNvPicPr>
            <a:picLocks noChangeAspect="1"/>
          </p:cNvPicPr>
          <p:nvPr/>
        </p:nvPicPr>
        <p:blipFill>
          <a:blip r:embed="rId4"/>
          <a:stretch>
            <a:fillRect/>
          </a:stretch>
        </p:blipFill>
        <p:spPr>
          <a:xfrm>
            <a:off x="8456745" y="1918137"/>
            <a:ext cx="2676899" cy="2838846"/>
          </a:xfrm>
          <a:prstGeom prst="rect">
            <a:avLst/>
          </a:prstGeom>
        </p:spPr>
      </p:pic>
    </p:spTree>
    <p:extLst>
      <p:ext uri="{BB962C8B-B14F-4D97-AF65-F5344CB8AC3E}">
        <p14:creationId xmlns:p14="http://schemas.microsoft.com/office/powerpoint/2010/main" val="34131915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18E23F3ECC7647A50FD26FF36776F3" ma:contentTypeVersion="9" ma:contentTypeDescription="Create a new document." ma:contentTypeScope="" ma:versionID="26ad36c6da2b244d90e4c7422628c8b3">
  <xsd:schema xmlns:xsd="http://www.w3.org/2001/XMLSchema" xmlns:xs="http://www.w3.org/2001/XMLSchema" xmlns:p="http://schemas.microsoft.com/office/2006/metadata/properties" xmlns:ns3="10b083ff-ca20-4b7a-846f-711dfcee95ed" xmlns:ns4="3da8cf38-d4ef-4e14-99b7-9bfc2f1329c1" targetNamespace="http://schemas.microsoft.com/office/2006/metadata/properties" ma:root="true" ma:fieldsID="1a7c8ad69296cee47b7b8291fa6169f9" ns3:_="" ns4:_="">
    <xsd:import namespace="10b083ff-ca20-4b7a-846f-711dfcee95ed"/>
    <xsd:import namespace="3da8cf38-d4ef-4e14-99b7-9bfc2f1329c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083ff-ca20-4b7a-846f-711dfcee9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a8cf38-d4ef-4e14-99b7-9bfc2f1329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A23B24-A352-49C7-9654-602FBD5941D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8CFD41-EA13-4071-AA12-4FE197F95F83}">
  <ds:schemaRefs>
    <ds:schemaRef ds:uri="http://schemas.microsoft.com/sharepoint/v3/contenttype/forms"/>
  </ds:schemaRefs>
</ds:datastoreItem>
</file>

<file path=customXml/itemProps3.xml><?xml version="1.0" encoding="utf-8"?>
<ds:datastoreItem xmlns:ds="http://schemas.openxmlformats.org/officeDocument/2006/customXml" ds:itemID="{64B3200E-28EF-4A29-A6CB-7FCB77902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083ff-ca20-4b7a-846f-711dfcee95ed"/>
    <ds:schemaRef ds:uri="3da8cf38-d4ef-4e14-99b7-9bfc2f132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359</TotalTime>
  <Words>3174</Words>
  <Application>Microsoft Office PowerPoint</Application>
  <PresentationFormat>Widescreen</PresentationFormat>
  <Paragraphs>200</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Trebuchet MS</vt:lpstr>
      <vt:lpstr>Veneer</vt:lpstr>
      <vt:lpstr>Wingdings</vt:lpstr>
      <vt:lpstr>Wingdings 3</vt:lpstr>
      <vt:lpstr>Facet</vt:lpstr>
      <vt:lpstr>  </vt:lpstr>
      <vt:lpstr>Machine Safety</vt:lpstr>
      <vt:lpstr>Machine Safety Injury Statistics</vt:lpstr>
      <vt:lpstr>PowerPoint Presentation</vt:lpstr>
      <vt:lpstr>Machine Safety Injury Prosecutions</vt:lpstr>
      <vt:lpstr>Machine Safety Injury Prosecutions</vt:lpstr>
      <vt:lpstr>Machine Safety in New Zealand</vt:lpstr>
      <vt:lpstr>Machine Safety Definition</vt:lpstr>
      <vt:lpstr>Management (PCBU) - Responsibility</vt:lpstr>
      <vt:lpstr>Management (PCBU) - Consequence</vt:lpstr>
      <vt:lpstr>Responsibility</vt:lpstr>
      <vt:lpstr>Machine Safety Risks</vt:lpstr>
      <vt:lpstr>International Regulations &amp; Standards</vt:lpstr>
      <vt:lpstr>Worksafe</vt:lpstr>
      <vt:lpstr>Machine Risk Assessment</vt:lpstr>
      <vt:lpstr>Competent Person</vt:lpstr>
      <vt:lpstr>Identify the Hazards</vt:lpstr>
      <vt:lpstr>Determine the Risk</vt:lpstr>
      <vt:lpstr>AS/NZS 4024:2014</vt:lpstr>
      <vt:lpstr>Extents and Considerations</vt:lpstr>
      <vt:lpstr>Awareness and Training</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NORMALISATION  “normalisation of deviance”, defined as ‘the gradual process through which unacceptable practice or standards become acceptable. As the deviant behaviour is repeated without catastrophic results, it becomes the social norm for the organisation.” Diane Vaughan</dc:title>
  <dc:creator>Lois Eggers</dc:creator>
  <cp:lastModifiedBy>Lois</cp:lastModifiedBy>
  <cp:revision>89</cp:revision>
  <dcterms:created xsi:type="dcterms:W3CDTF">2020-07-17T07:39:24Z</dcterms:created>
  <dcterms:modified xsi:type="dcterms:W3CDTF">2021-01-28T22:46:28Z</dcterms:modified>
</cp:coreProperties>
</file>