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68" r:id="rId3"/>
    <p:sldId id="266" r:id="rId4"/>
    <p:sldId id="264" r:id="rId5"/>
    <p:sldId id="257" r:id="rId6"/>
    <p:sldId id="262" r:id="rId7"/>
    <p:sldId id="260" r:id="rId8"/>
    <p:sldId id="258" r:id="rId9"/>
    <p:sldId id="269" r:id="rId10"/>
    <p:sldId id="271" r:id="rId11"/>
    <p:sldId id="261" r:id="rId12"/>
    <p:sldId id="270" r:id="rId13"/>
    <p:sldId id="259" r:id="rId14"/>
    <p:sldId id="274" r:id="rId15"/>
    <p:sldId id="273" r:id="rId16"/>
    <p:sldId id="272"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7" autoAdjust="0"/>
    <p:restoredTop sz="77010" autoAdjust="0"/>
  </p:normalViewPr>
  <p:slideViewPr>
    <p:cSldViewPr snapToGrid="0">
      <p:cViewPr varScale="1">
        <p:scale>
          <a:sx n="66" d="100"/>
          <a:sy n="66" d="100"/>
        </p:scale>
        <p:origin x="11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1864B-B500-44EF-926A-892C9FE47F0D}" type="datetimeFigureOut">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3F3BD-3B2A-49D6-ACC3-3A3A6E884FD6}" type="slidenum">
              <a:t>‹#›</a:t>
            </a:fld>
            <a:endParaRPr lang="en-US"/>
          </a:p>
        </p:txBody>
      </p:sp>
    </p:spTree>
    <p:extLst>
      <p:ext uri="{BB962C8B-B14F-4D97-AF65-F5344CB8AC3E}">
        <p14:creationId xmlns:p14="http://schemas.microsoft.com/office/powerpoint/2010/main" val="332079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allup.com/workplace/215375/gallup-analytics-based-hiring.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gallup.com/workplace/313160/preventing-and-dealing-with-employee-burnout.aspx" TargetMode="External"/><Relationship Id="rId4" Type="http://schemas.openxmlformats.org/officeDocument/2006/relationships/hyperlink" Target="https://www.gallup.com/workplace/242252/employee-experience.aspx"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allup.com/workplace/259469/manager-experience-shapes-employee-experience.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gallup.com/workplace/313160/preventing-and-dealing-with-employee-burnout.aspx"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allup.com/workplace/313160/preventing-and-dealing-with-employee-burnout.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line.com/health/sleep/sleep-calculator" TargetMode="External"/><Relationship Id="rId7" Type="http://schemas.openxmlformats.org/officeDocument/2006/relationships/hyperlink" Target="https://www.healthline.com/health/breathing-exercises-for-anxiet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healthline.com/health/mental-health/developing-self-awareness" TargetMode="External"/><Relationship Id="rId5" Type="http://schemas.openxmlformats.org/officeDocument/2006/relationships/hyperlink" Target="https://www.healthline.com/health/daily-meditation" TargetMode="External"/><Relationship Id="rId4" Type="http://schemas.openxmlformats.org/officeDocument/2006/relationships/hyperlink" Target="https://www.healthline.com/health/heart-disease/exercise-stress-relie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003F3BD-3B2A-49D6-ACC3-3A3A6E884FD6}" type="slidenum">
              <a:rPr lang="en-NZ" smtClean="0"/>
              <a:t>2</a:t>
            </a:fld>
            <a:endParaRPr lang="en-NZ"/>
          </a:p>
        </p:txBody>
      </p:sp>
    </p:spTree>
    <p:extLst>
      <p:ext uri="{BB962C8B-B14F-4D97-AF65-F5344CB8AC3E}">
        <p14:creationId xmlns:p14="http://schemas.microsoft.com/office/powerpoint/2010/main" val="206007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adobe-caslon-pro"/>
              </a:rPr>
              <a:t>Equip your managers to prevent burnout.</a:t>
            </a:r>
          </a:p>
          <a:p>
            <a:pPr algn="l"/>
            <a:r>
              <a:rPr lang="en-US" b="0" i="0" dirty="0">
                <a:solidFill>
                  <a:srgbClr val="000000"/>
                </a:solidFill>
                <a:effectLst/>
                <a:latin typeface="aktiv-grotesk"/>
              </a:rPr>
              <a:t>Managers are responsible for generating positive employee experiences and learning how to reduce stress at work for employees.</a:t>
            </a:r>
          </a:p>
          <a:p>
            <a:pPr algn="l"/>
            <a:r>
              <a:rPr lang="en-US" b="0" i="0" dirty="0">
                <a:solidFill>
                  <a:srgbClr val="000000"/>
                </a:solidFill>
                <a:effectLst/>
                <a:latin typeface="aktiv-grotesk"/>
              </a:rPr>
              <a:t>It's their duty to set clear expectations, remove barriers, facilitate collaboration and ensure that employees feel fully supported to do their best work. When they do, managers can reverse burnout and prevent further burnout before it starts.</a:t>
            </a:r>
          </a:p>
          <a:p>
            <a:pPr algn="l"/>
            <a:r>
              <a:rPr lang="en-US" b="0" i="0" dirty="0">
                <a:solidFill>
                  <a:srgbClr val="000000"/>
                </a:solidFill>
                <a:effectLst/>
                <a:latin typeface="aktiv-grotesk"/>
              </a:rPr>
              <a:t>Ultimately, managers greatly influence how employees feel about their job.</a:t>
            </a:r>
          </a:p>
          <a:p>
            <a:pPr algn="l"/>
            <a:endParaRPr lang="en-US" b="0" i="0" dirty="0">
              <a:solidFill>
                <a:srgbClr val="000000"/>
              </a:solidFill>
              <a:effectLst/>
              <a:latin typeface="aktiv-grotesk"/>
            </a:endParaRPr>
          </a:p>
          <a:p>
            <a:pPr algn="l"/>
            <a:r>
              <a:rPr lang="en-US" b="0" i="0" dirty="0">
                <a:solidFill>
                  <a:srgbClr val="000000"/>
                </a:solidFill>
                <a:effectLst/>
                <a:latin typeface="aktiv-grotesk"/>
              </a:rPr>
              <a:t>Educate your managers on burnout</a:t>
            </a:r>
          </a:p>
          <a:p>
            <a:pPr algn="l"/>
            <a:r>
              <a:rPr lang="en-US" b="0" i="0" dirty="0">
                <a:solidFill>
                  <a:srgbClr val="000000"/>
                </a:solidFill>
                <a:effectLst/>
                <a:latin typeface="aktiv-grotesk"/>
              </a:rPr>
              <a:t>Managers are your best solution for burnout when they take time to learn the causes of burnout and are open to changing how they manage their teams. Taking ownership of their role in preventing burnout shows they are fully committed to helping every employee excel.</a:t>
            </a:r>
          </a:p>
          <a:p>
            <a:pPr algn="l"/>
            <a:endParaRPr lang="en-US" b="0" i="0" dirty="0">
              <a:solidFill>
                <a:srgbClr val="000000"/>
              </a:solidFill>
              <a:effectLst/>
              <a:latin typeface="aktiv-grotesk"/>
            </a:endParaRPr>
          </a:p>
          <a:p>
            <a:pPr algn="l"/>
            <a:r>
              <a:rPr lang="en-US" b="0" i="0" dirty="0">
                <a:solidFill>
                  <a:srgbClr val="000000"/>
                </a:solidFill>
                <a:effectLst/>
                <a:latin typeface="aktiv-grotesk"/>
              </a:rPr>
              <a:t>Allow managers time to  prioritize their people</a:t>
            </a:r>
          </a:p>
          <a:p>
            <a:pPr algn="l"/>
            <a:r>
              <a:rPr lang="en-US" b="0" i="0" dirty="0">
                <a:solidFill>
                  <a:srgbClr val="000000"/>
                </a:solidFill>
                <a:effectLst/>
                <a:latin typeface="aktiv-grotesk"/>
              </a:rPr>
              <a:t>Leaders should review managers' job descriptions and role expectations, considering whether the expectations allow managers to prioritize people needs first.</a:t>
            </a:r>
          </a:p>
          <a:p>
            <a:pPr algn="l"/>
            <a:endParaRPr lang="en-US" b="0" i="0" dirty="0">
              <a:solidFill>
                <a:srgbClr val="000000"/>
              </a:solidFill>
              <a:effectLst/>
              <a:latin typeface="aktiv-grotesk"/>
            </a:endParaRPr>
          </a:p>
          <a:p>
            <a:pPr algn="l"/>
            <a:r>
              <a:rPr lang="en-US" b="0" i="0" dirty="0">
                <a:solidFill>
                  <a:srgbClr val="000000"/>
                </a:solidFill>
                <a:effectLst/>
                <a:latin typeface="aktiv-grotesk"/>
              </a:rPr>
              <a:t>Hire the Right Managers</a:t>
            </a:r>
          </a:p>
          <a:p>
            <a:pPr algn="l"/>
            <a:r>
              <a:rPr lang="en-US" b="0" i="0" dirty="0">
                <a:solidFill>
                  <a:srgbClr val="000000"/>
                </a:solidFill>
                <a:effectLst/>
                <a:latin typeface="aktiv-grotesk"/>
              </a:rPr>
              <a:t>When you </a:t>
            </a:r>
            <a:r>
              <a:rPr lang="en-US" b="0" i="0" u="none" strike="noStrike" dirty="0">
                <a:effectLst/>
                <a:latin typeface="aktiv-grotesk"/>
                <a:hlinkClick r:id="rId3"/>
              </a:rPr>
              <a:t>carefully choose great managers</a:t>
            </a:r>
            <a:r>
              <a:rPr lang="en-US" b="0" i="0" dirty="0">
                <a:solidFill>
                  <a:srgbClr val="000000"/>
                </a:solidFill>
                <a:effectLst/>
                <a:latin typeface="aktiv-grotesk"/>
              </a:rPr>
              <a:t>, they make habits of offering feedback, coaching and support and helping employees achieve the right balance between work and life.</a:t>
            </a:r>
          </a:p>
          <a:p>
            <a:pPr algn="l"/>
            <a:endParaRPr lang="en-US" b="0" i="0" dirty="0">
              <a:solidFill>
                <a:srgbClr val="000000"/>
              </a:solidFill>
              <a:effectLst/>
              <a:latin typeface="aktiv-grotesk"/>
            </a:endParaRPr>
          </a:p>
          <a:p>
            <a:pPr algn="l"/>
            <a:r>
              <a:rPr lang="en-US" b="0" i="0" dirty="0">
                <a:solidFill>
                  <a:srgbClr val="000000"/>
                </a:solidFill>
                <a:effectLst/>
                <a:latin typeface="aktiv-grotesk"/>
              </a:rPr>
              <a:t>Design your employee experience</a:t>
            </a:r>
          </a:p>
          <a:p>
            <a:pPr algn="l"/>
            <a:r>
              <a:rPr lang="en-US" b="0" i="0" dirty="0">
                <a:solidFill>
                  <a:srgbClr val="000000"/>
                </a:solidFill>
                <a:effectLst/>
                <a:latin typeface="aktiv-grotesk"/>
              </a:rPr>
              <a:t>Organizations can systematically target burnout by improving their </a:t>
            </a:r>
            <a:r>
              <a:rPr lang="en-US" b="0" i="0" u="none" strike="noStrike" dirty="0">
                <a:effectLst/>
                <a:latin typeface="aktiv-grotesk"/>
                <a:hlinkClick r:id="rId4"/>
              </a:rPr>
              <a:t>employee experience</a:t>
            </a:r>
            <a:r>
              <a:rPr lang="en-US" b="0" i="0" dirty="0">
                <a:solidFill>
                  <a:srgbClr val="000000"/>
                </a:solidFill>
                <a:effectLst/>
                <a:latin typeface="aktiv-grotesk"/>
              </a:rPr>
              <a:t>. The employee experience encompasses the entire journey an employee takes with their organization.</a:t>
            </a:r>
          </a:p>
          <a:p>
            <a:pPr algn="l"/>
            <a:endParaRPr lang="en-US" b="0" i="0" dirty="0">
              <a:solidFill>
                <a:srgbClr val="000000"/>
              </a:solidFill>
              <a:effectLst/>
              <a:latin typeface="aktiv-grotes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hlinkClick r:id="rId5"/>
              </a:rPr>
              <a:t>How to Prevent Employee Burnout - Gallup</a:t>
            </a:r>
            <a:endParaRPr lang="en-NZ" sz="1200" b="1" i="1" dirty="0"/>
          </a:p>
          <a:p>
            <a:pPr algn="l"/>
            <a:endParaRPr lang="en-US" b="0" i="0" dirty="0">
              <a:solidFill>
                <a:srgbClr val="000000"/>
              </a:solidFill>
              <a:effectLst/>
              <a:latin typeface="aktiv-grotesk"/>
            </a:endParaRPr>
          </a:p>
          <a:p>
            <a:endParaRPr lang="en-NZ" dirty="0"/>
          </a:p>
        </p:txBody>
      </p:sp>
      <p:sp>
        <p:nvSpPr>
          <p:cNvPr id="4" name="Slide Number Placeholder 3"/>
          <p:cNvSpPr>
            <a:spLocks noGrp="1"/>
          </p:cNvSpPr>
          <p:nvPr>
            <p:ph type="sldNum" sz="quarter" idx="5"/>
          </p:nvPr>
        </p:nvSpPr>
        <p:spPr/>
        <p:txBody>
          <a:bodyPr/>
          <a:lstStyle/>
          <a:p>
            <a:fld id="{D003F3BD-3B2A-49D6-ACC3-3A3A6E884FD6}" type="slidenum">
              <a:rPr lang="en-NZ" smtClean="0"/>
              <a:t>14</a:t>
            </a:fld>
            <a:endParaRPr lang="en-NZ"/>
          </a:p>
        </p:txBody>
      </p:sp>
    </p:spTree>
    <p:extLst>
      <p:ext uri="{BB962C8B-B14F-4D97-AF65-F5344CB8AC3E}">
        <p14:creationId xmlns:p14="http://schemas.microsoft.com/office/powerpoint/2010/main" val="2125695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aktiv-grotesk"/>
              </a:rPr>
              <a:t>The life cycle is composed of seven critical stages</a:t>
            </a:r>
            <a:r>
              <a:rPr lang="en-US" b="0" i="0" dirty="0">
                <a:solidFill>
                  <a:srgbClr val="000000"/>
                </a:solidFill>
                <a:effectLst/>
                <a:latin typeface="aktiv-grotesk"/>
              </a:rPr>
              <a:t> during which organizations have the most influence on the employee experience, from their applicant experience to when they exit the organization.</a:t>
            </a:r>
          </a:p>
          <a:p>
            <a:pPr algn="l"/>
            <a:r>
              <a:rPr lang="en-US" b="0" i="0" dirty="0">
                <a:solidFill>
                  <a:srgbClr val="000000"/>
                </a:solidFill>
                <a:effectLst/>
                <a:latin typeface="aktiv-grotesk"/>
              </a:rPr>
              <a:t>The employee experience also includes relatively constant aspects that are </a:t>
            </a:r>
            <a:r>
              <a:rPr lang="en-US" b="0" i="0" u="none" strike="noStrike" dirty="0">
                <a:solidFill>
                  <a:srgbClr val="000000"/>
                </a:solidFill>
                <a:effectLst/>
                <a:latin typeface="aktiv-grotesk"/>
                <a:hlinkClick r:id="rId3"/>
              </a:rPr>
              <a:t>shaped by employees' relationships</a:t>
            </a:r>
            <a:r>
              <a:rPr lang="en-US" b="0" i="0" dirty="0">
                <a:solidFill>
                  <a:srgbClr val="000000"/>
                </a:solidFill>
                <a:effectLst/>
                <a:latin typeface="aktiv-grotesk"/>
              </a:rPr>
              <a:t> with their </a:t>
            </a:r>
            <a:r>
              <a:rPr lang="en-US" b="1" i="0" dirty="0">
                <a:solidFill>
                  <a:srgbClr val="000000"/>
                </a:solidFill>
                <a:effectLst/>
                <a:latin typeface="aktiv-grotesk"/>
              </a:rPr>
              <a:t>manager</a:t>
            </a:r>
            <a:r>
              <a:rPr lang="en-US" b="0" i="0" dirty="0">
                <a:solidFill>
                  <a:srgbClr val="000000"/>
                </a:solidFill>
                <a:effectLst/>
                <a:latin typeface="aktiv-grotesk"/>
              </a:rPr>
              <a:t>, the clarity of their </a:t>
            </a:r>
            <a:r>
              <a:rPr lang="en-US" b="1" i="0" dirty="0">
                <a:solidFill>
                  <a:srgbClr val="000000"/>
                </a:solidFill>
                <a:effectLst/>
                <a:latin typeface="aktiv-grotesk"/>
              </a:rPr>
              <a:t>role</a:t>
            </a:r>
            <a:r>
              <a:rPr lang="en-US" b="0" i="0" dirty="0">
                <a:solidFill>
                  <a:srgbClr val="000000"/>
                </a:solidFill>
                <a:effectLst/>
                <a:latin typeface="aktiv-grotesk"/>
              </a:rPr>
              <a:t>, the value they bring to their </a:t>
            </a:r>
            <a:r>
              <a:rPr lang="en-US" b="1" i="0" dirty="0">
                <a:solidFill>
                  <a:srgbClr val="000000"/>
                </a:solidFill>
                <a:effectLst/>
                <a:latin typeface="aktiv-grotesk"/>
              </a:rPr>
              <a:t>team</a:t>
            </a:r>
            <a:r>
              <a:rPr lang="en-US" b="0" i="0" dirty="0">
                <a:solidFill>
                  <a:srgbClr val="000000"/>
                </a:solidFill>
                <a:effectLst/>
                <a:latin typeface="aktiv-grotesk"/>
              </a:rPr>
              <a:t>, their workspace and their </a:t>
            </a:r>
            <a:r>
              <a:rPr lang="en-US" b="1" i="0" dirty="0">
                <a:solidFill>
                  <a:srgbClr val="000000"/>
                </a:solidFill>
                <a:effectLst/>
                <a:latin typeface="aktiv-grotesk"/>
              </a:rPr>
              <a:t>wellbeing</a:t>
            </a:r>
            <a:endParaRPr lang="en-US" b="0" i="0" dirty="0">
              <a:solidFill>
                <a:srgbClr val="000000"/>
              </a:solidFill>
              <a:effectLst/>
              <a:latin typeface="aktiv-grotesk"/>
            </a:endParaRPr>
          </a:p>
          <a:p>
            <a:endParaRPr lang="en-NZ" dirty="0"/>
          </a:p>
          <a:p>
            <a:r>
              <a:rPr lang="en-US" sz="1400" b="1" i="1" dirty="0">
                <a:hlinkClick r:id="rId4"/>
              </a:rPr>
              <a:t>How to Prevent Employee Burnout - Gallup</a:t>
            </a:r>
            <a:endParaRPr lang="en-NZ" sz="1400" b="1" i="1" dirty="0"/>
          </a:p>
        </p:txBody>
      </p:sp>
      <p:sp>
        <p:nvSpPr>
          <p:cNvPr id="4" name="Slide Number Placeholder 3"/>
          <p:cNvSpPr>
            <a:spLocks noGrp="1"/>
          </p:cNvSpPr>
          <p:nvPr>
            <p:ph type="sldNum" sz="quarter" idx="5"/>
          </p:nvPr>
        </p:nvSpPr>
        <p:spPr/>
        <p:txBody>
          <a:bodyPr/>
          <a:lstStyle/>
          <a:p>
            <a:fld id="{D003F3BD-3B2A-49D6-ACC3-3A3A6E884FD6}" type="slidenum">
              <a:rPr lang="en-NZ" smtClean="0"/>
              <a:t>15</a:t>
            </a:fld>
            <a:endParaRPr lang="en-NZ"/>
          </a:p>
        </p:txBody>
      </p:sp>
    </p:spTree>
    <p:extLst>
      <p:ext uri="{BB962C8B-B14F-4D97-AF65-F5344CB8AC3E}">
        <p14:creationId xmlns:p14="http://schemas.microsoft.com/office/powerpoint/2010/main" val="309875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hlinkClick r:id="rId3"/>
              </a:rPr>
              <a:t>How to Prevent Employee Burnout - Gallup</a:t>
            </a:r>
            <a:endParaRPr lang="en-NZ" sz="1200" b="1" i="1" dirty="0"/>
          </a:p>
          <a:p>
            <a:endParaRPr lang="en-NZ" dirty="0"/>
          </a:p>
        </p:txBody>
      </p:sp>
      <p:sp>
        <p:nvSpPr>
          <p:cNvPr id="4" name="Slide Number Placeholder 3"/>
          <p:cNvSpPr>
            <a:spLocks noGrp="1"/>
          </p:cNvSpPr>
          <p:nvPr>
            <p:ph type="sldNum" sz="quarter" idx="5"/>
          </p:nvPr>
        </p:nvSpPr>
        <p:spPr/>
        <p:txBody>
          <a:bodyPr/>
          <a:lstStyle/>
          <a:p>
            <a:fld id="{D003F3BD-3B2A-49D6-ACC3-3A3A6E884FD6}" type="slidenum">
              <a:rPr lang="en-NZ" smtClean="0"/>
              <a:t>16</a:t>
            </a:fld>
            <a:endParaRPr lang="en-NZ"/>
          </a:p>
        </p:txBody>
      </p:sp>
    </p:spTree>
    <p:extLst>
      <p:ext uri="{BB962C8B-B14F-4D97-AF65-F5344CB8AC3E}">
        <p14:creationId xmlns:p14="http://schemas.microsoft.com/office/powerpoint/2010/main" val="2721973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Enable content to allow video to play</a:t>
            </a:r>
          </a:p>
        </p:txBody>
      </p:sp>
      <p:sp>
        <p:nvSpPr>
          <p:cNvPr id="4" name="Slide Number Placeholder 3"/>
          <p:cNvSpPr>
            <a:spLocks noGrp="1"/>
          </p:cNvSpPr>
          <p:nvPr>
            <p:ph type="sldNum" sz="quarter" idx="5"/>
          </p:nvPr>
        </p:nvSpPr>
        <p:spPr/>
        <p:txBody>
          <a:bodyPr/>
          <a:lstStyle/>
          <a:p>
            <a:fld id="{D003F3BD-3B2A-49D6-ACC3-3A3A6E884FD6}" type="slidenum">
              <a:rPr lang="en-NZ" smtClean="0"/>
              <a:t>17</a:t>
            </a:fld>
            <a:endParaRPr lang="en-NZ"/>
          </a:p>
        </p:txBody>
      </p:sp>
    </p:spTree>
    <p:extLst>
      <p:ext uri="{BB962C8B-B14F-4D97-AF65-F5344CB8AC3E}">
        <p14:creationId xmlns:p14="http://schemas.microsoft.com/office/powerpoint/2010/main" val="355725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ource Sans Pro" panose="020B0503030403020204" pitchFamily="34" charset="0"/>
              </a:rPr>
              <a:t>Professor Jarrod </a:t>
            </a:r>
            <a:r>
              <a:rPr lang="en-US" b="0" i="0" dirty="0" err="1">
                <a:solidFill>
                  <a:srgbClr val="000000"/>
                </a:solidFill>
                <a:effectLst/>
                <a:latin typeface="Source Sans Pro" panose="020B0503030403020204" pitchFamily="34" charset="0"/>
              </a:rPr>
              <a:t>Haar</a:t>
            </a:r>
            <a:r>
              <a:rPr lang="en-US" b="0" i="0" dirty="0">
                <a:solidFill>
                  <a:srgbClr val="000000"/>
                </a:solidFill>
                <a:effectLst/>
                <a:latin typeface="Source Sans Pro" panose="020B0503030403020204" pitchFamily="34" charset="0"/>
              </a:rPr>
              <a:t> of AUT's business school </a:t>
            </a:r>
            <a:endParaRPr lang="en-NZ" dirty="0"/>
          </a:p>
        </p:txBody>
      </p:sp>
      <p:sp>
        <p:nvSpPr>
          <p:cNvPr id="4" name="Slide Number Placeholder 3"/>
          <p:cNvSpPr>
            <a:spLocks noGrp="1"/>
          </p:cNvSpPr>
          <p:nvPr>
            <p:ph type="sldNum" sz="quarter" idx="5"/>
          </p:nvPr>
        </p:nvSpPr>
        <p:spPr/>
        <p:txBody>
          <a:bodyPr/>
          <a:lstStyle/>
          <a:p>
            <a:fld id="{D003F3BD-3B2A-49D6-ACC3-3A3A6E884FD6}" type="slidenum">
              <a:rPr lang="en-NZ" smtClean="0"/>
              <a:t>3</a:t>
            </a:fld>
            <a:endParaRPr lang="en-NZ"/>
          </a:p>
        </p:txBody>
      </p:sp>
    </p:spTree>
    <p:extLst>
      <p:ext uri="{BB962C8B-B14F-4D97-AF65-F5344CB8AC3E}">
        <p14:creationId xmlns:p14="http://schemas.microsoft.com/office/powerpoint/2010/main" val="278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Medical Daily</a:t>
            </a:r>
          </a:p>
        </p:txBody>
      </p:sp>
      <p:sp>
        <p:nvSpPr>
          <p:cNvPr id="4" name="Slide Number Placeholder 3"/>
          <p:cNvSpPr>
            <a:spLocks noGrp="1"/>
          </p:cNvSpPr>
          <p:nvPr>
            <p:ph type="sldNum" sz="quarter" idx="5"/>
          </p:nvPr>
        </p:nvSpPr>
        <p:spPr/>
        <p:txBody>
          <a:bodyPr/>
          <a:lstStyle/>
          <a:p>
            <a:fld id="{D003F3BD-3B2A-49D6-ACC3-3A3A6E884FD6}" type="slidenum">
              <a:rPr lang="en-NZ" smtClean="0"/>
              <a:t>4</a:t>
            </a:fld>
            <a:endParaRPr lang="en-NZ"/>
          </a:p>
        </p:txBody>
      </p:sp>
    </p:spTree>
    <p:extLst>
      <p:ext uri="{BB962C8B-B14F-4D97-AF65-F5344CB8AC3E}">
        <p14:creationId xmlns:p14="http://schemas.microsoft.com/office/powerpoint/2010/main" val="99912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Medical Daily</a:t>
            </a:r>
          </a:p>
        </p:txBody>
      </p:sp>
      <p:sp>
        <p:nvSpPr>
          <p:cNvPr id="4" name="Slide Number Placeholder 3"/>
          <p:cNvSpPr>
            <a:spLocks noGrp="1"/>
          </p:cNvSpPr>
          <p:nvPr>
            <p:ph type="sldNum" sz="quarter" idx="5"/>
          </p:nvPr>
        </p:nvSpPr>
        <p:spPr/>
        <p:txBody>
          <a:bodyPr/>
          <a:lstStyle/>
          <a:p>
            <a:fld id="{D003F3BD-3B2A-49D6-ACC3-3A3A6E884FD6}" type="slidenum">
              <a:t>5</a:t>
            </a:fld>
            <a:endParaRPr lang="en-US"/>
          </a:p>
        </p:txBody>
      </p:sp>
    </p:spTree>
    <p:extLst>
      <p:ext uri="{BB962C8B-B14F-4D97-AF65-F5344CB8AC3E}">
        <p14:creationId xmlns:p14="http://schemas.microsoft.com/office/powerpoint/2010/main" val="257620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111111"/>
                </a:solidFill>
                <a:effectLst/>
                <a:latin typeface="Helvetica" panose="020B0604020202020204" pitchFamily="34" charset="0"/>
              </a:rPr>
              <a:t>Have you become cynical or critical at work?</a:t>
            </a:r>
          </a:p>
          <a:p>
            <a:pPr algn="l">
              <a:buFont typeface="Arial" panose="020B0604020202020204" pitchFamily="34" charset="0"/>
              <a:buChar char="•"/>
            </a:pPr>
            <a:r>
              <a:rPr lang="en-US" b="0" i="0" dirty="0">
                <a:solidFill>
                  <a:srgbClr val="111111"/>
                </a:solidFill>
                <a:effectLst/>
                <a:latin typeface="Helvetica" panose="020B0604020202020204" pitchFamily="34" charset="0"/>
              </a:rPr>
              <a:t>Do you drag yourself to work and have trouble getting started?</a:t>
            </a:r>
          </a:p>
          <a:p>
            <a:pPr algn="l">
              <a:buFont typeface="Arial" panose="020B0604020202020204" pitchFamily="34" charset="0"/>
              <a:buChar char="•"/>
            </a:pPr>
            <a:r>
              <a:rPr lang="en-US" b="0" i="0" dirty="0">
                <a:solidFill>
                  <a:srgbClr val="111111"/>
                </a:solidFill>
                <a:effectLst/>
                <a:latin typeface="Helvetica" panose="020B0604020202020204" pitchFamily="34" charset="0"/>
              </a:rPr>
              <a:t>Have you become irritable or impatient with co-workers, customers or clients?</a:t>
            </a:r>
          </a:p>
          <a:p>
            <a:pPr algn="l">
              <a:buFont typeface="Arial" panose="020B0604020202020204" pitchFamily="34" charset="0"/>
              <a:buChar char="•"/>
            </a:pPr>
            <a:r>
              <a:rPr lang="en-US" b="0" i="0" dirty="0">
                <a:solidFill>
                  <a:srgbClr val="111111"/>
                </a:solidFill>
                <a:effectLst/>
                <a:latin typeface="Helvetica" panose="020B0604020202020204" pitchFamily="34" charset="0"/>
              </a:rPr>
              <a:t>Do you lack the energy to be consistently productive?</a:t>
            </a:r>
          </a:p>
          <a:p>
            <a:pPr algn="l">
              <a:buFont typeface="Arial" panose="020B0604020202020204" pitchFamily="34" charset="0"/>
              <a:buChar char="•"/>
            </a:pPr>
            <a:r>
              <a:rPr lang="en-US" b="0" i="0" dirty="0">
                <a:solidFill>
                  <a:srgbClr val="111111"/>
                </a:solidFill>
                <a:effectLst/>
                <a:latin typeface="Helvetica" panose="020B0604020202020204" pitchFamily="34" charset="0"/>
              </a:rPr>
              <a:t>Do you find it hard to concentrate?</a:t>
            </a:r>
          </a:p>
          <a:p>
            <a:pPr algn="l">
              <a:buFont typeface="Arial" panose="020B0604020202020204" pitchFamily="34" charset="0"/>
              <a:buChar char="•"/>
            </a:pPr>
            <a:r>
              <a:rPr lang="en-US" b="0" i="0" dirty="0">
                <a:solidFill>
                  <a:srgbClr val="111111"/>
                </a:solidFill>
                <a:effectLst/>
                <a:latin typeface="Helvetica" panose="020B0604020202020204" pitchFamily="34" charset="0"/>
              </a:rPr>
              <a:t>Do you lack satisfaction from your achievements?</a:t>
            </a:r>
          </a:p>
          <a:p>
            <a:pPr algn="l">
              <a:buFont typeface="Arial" panose="020B0604020202020204" pitchFamily="34" charset="0"/>
              <a:buChar char="•"/>
            </a:pPr>
            <a:r>
              <a:rPr lang="en-US" b="0" i="0" dirty="0">
                <a:solidFill>
                  <a:srgbClr val="111111"/>
                </a:solidFill>
                <a:effectLst/>
                <a:latin typeface="Helvetica" panose="020B0604020202020204" pitchFamily="34" charset="0"/>
              </a:rPr>
              <a:t>Do you feel disillusioned about your job?</a:t>
            </a:r>
          </a:p>
          <a:p>
            <a:pPr algn="l">
              <a:buFont typeface="Arial" panose="020B0604020202020204" pitchFamily="34" charset="0"/>
              <a:buChar char="•"/>
            </a:pPr>
            <a:r>
              <a:rPr lang="en-US" b="0" i="0" dirty="0">
                <a:solidFill>
                  <a:srgbClr val="111111"/>
                </a:solidFill>
                <a:effectLst/>
                <a:latin typeface="Helvetica" panose="020B0604020202020204" pitchFamily="34" charset="0"/>
              </a:rPr>
              <a:t>Are you using food, drugs or alcohol to feel better or to simply not feel?</a:t>
            </a:r>
          </a:p>
          <a:p>
            <a:pPr algn="l">
              <a:buFont typeface="Arial" panose="020B0604020202020204" pitchFamily="34" charset="0"/>
              <a:buChar char="•"/>
            </a:pPr>
            <a:r>
              <a:rPr lang="en-US" b="0" i="0" dirty="0">
                <a:solidFill>
                  <a:srgbClr val="111111"/>
                </a:solidFill>
                <a:effectLst/>
                <a:latin typeface="Helvetica" panose="020B0604020202020204" pitchFamily="34" charset="0"/>
              </a:rPr>
              <a:t>Have your sleep habits changed?</a:t>
            </a:r>
          </a:p>
          <a:p>
            <a:pPr algn="l">
              <a:buFont typeface="Arial" panose="020B0604020202020204" pitchFamily="34" charset="0"/>
              <a:buChar char="•"/>
            </a:pPr>
            <a:r>
              <a:rPr lang="en-US" b="0" i="0" dirty="0">
                <a:solidFill>
                  <a:srgbClr val="111111"/>
                </a:solidFill>
                <a:effectLst/>
                <a:latin typeface="Helvetica" panose="020B0604020202020204" pitchFamily="34" charset="0"/>
              </a:rPr>
              <a:t>Are you troubled by unexplained headaches, stomach or bowel problems, or other physical complaints?</a:t>
            </a:r>
          </a:p>
          <a:p>
            <a:endParaRPr lang="en-NZ" dirty="0"/>
          </a:p>
        </p:txBody>
      </p:sp>
      <p:sp>
        <p:nvSpPr>
          <p:cNvPr id="4" name="Slide Number Placeholder 3"/>
          <p:cNvSpPr>
            <a:spLocks noGrp="1"/>
          </p:cNvSpPr>
          <p:nvPr>
            <p:ph type="sldNum" sz="quarter" idx="5"/>
          </p:nvPr>
        </p:nvSpPr>
        <p:spPr/>
        <p:txBody>
          <a:bodyPr/>
          <a:lstStyle/>
          <a:p>
            <a:fld id="{D003F3BD-3B2A-49D6-ACC3-3A3A6E884FD6}" type="slidenum">
              <a:rPr lang="en-NZ" smtClean="0"/>
              <a:t>6</a:t>
            </a:fld>
            <a:endParaRPr lang="en-NZ"/>
          </a:p>
        </p:txBody>
      </p:sp>
    </p:spTree>
    <p:extLst>
      <p:ext uri="{BB962C8B-B14F-4D97-AF65-F5344CB8AC3E}">
        <p14:creationId xmlns:p14="http://schemas.microsoft.com/office/powerpoint/2010/main" val="72967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Mayo Clinic</a:t>
            </a:r>
          </a:p>
        </p:txBody>
      </p:sp>
      <p:sp>
        <p:nvSpPr>
          <p:cNvPr id="4" name="Slide Number Placeholder 3"/>
          <p:cNvSpPr>
            <a:spLocks noGrp="1"/>
          </p:cNvSpPr>
          <p:nvPr>
            <p:ph type="sldNum" sz="quarter" idx="5"/>
          </p:nvPr>
        </p:nvSpPr>
        <p:spPr/>
        <p:txBody>
          <a:bodyPr/>
          <a:lstStyle/>
          <a:p>
            <a:fld id="{D003F3BD-3B2A-49D6-ACC3-3A3A6E884FD6}" type="slidenum">
              <a:rPr lang="en-NZ" smtClean="0"/>
              <a:t>7</a:t>
            </a:fld>
            <a:endParaRPr lang="en-NZ"/>
          </a:p>
        </p:txBody>
      </p:sp>
    </p:spTree>
    <p:extLst>
      <p:ext uri="{BB962C8B-B14F-4D97-AF65-F5344CB8AC3E}">
        <p14:creationId xmlns:p14="http://schemas.microsoft.com/office/powerpoint/2010/main" val="242683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u="none" dirty="0">
                <a:solidFill>
                  <a:schemeClr val="tx1"/>
                </a:solidFill>
                <a:effectLst/>
                <a:latin typeface="Proxima Nova"/>
              </a:rPr>
              <a:t>Techniques to Reduce Stress or Anxiety</a:t>
            </a:r>
          </a:p>
          <a:p>
            <a:pPr algn="l">
              <a:buFont typeface="Arial" panose="020B0604020202020204" pitchFamily="34" charset="0"/>
              <a:buNone/>
            </a:pPr>
            <a:endParaRPr lang="en-US" b="0" i="0" u="none" dirty="0">
              <a:solidFill>
                <a:schemeClr val="tx1"/>
              </a:solidFill>
              <a:effectLst/>
              <a:latin typeface="Proxima Nova"/>
            </a:endParaRPr>
          </a:p>
          <a:p>
            <a:pPr algn="l">
              <a:buFont typeface="Arial" panose="020B0604020202020204" pitchFamily="34" charset="0"/>
              <a:buNone/>
            </a:pPr>
            <a:r>
              <a:rPr lang="en-US" b="0" i="0" u="none" dirty="0">
                <a:solidFill>
                  <a:schemeClr val="tx1"/>
                </a:solidFill>
                <a:effectLst/>
                <a:latin typeface="Proxima Nova"/>
              </a:rPr>
              <a:t>limiting caffeine and alcohol consumption</a:t>
            </a:r>
          </a:p>
          <a:p>
            <a:pPr algn="l">
              <a:buFont typeface="Arial" panose="020B0604020202020204" pitchFamily="34" charset="0"/>
              <a:buNone/>
            </a:pPr>
            <a:r>
              <a:rPr lang="en-US" b="0" i="0" u="none" strike="noStrike" dirty="0">
                <a:solidFill>
                  <a:schemeClr val="tx1"/>
                </a:solidFill>
                <a:effectLst/>
                <a:latin typeface="Proxima Nova"/>
                <a:hlinkClick r:id="rId3">
                  <a:extLst>
                    <a:ext uri="{A12FA001-AC4F-418D-AE19-62706E023703}">
                      <ahyp:hlinkClr xmlns:ahyp="http://schemas.microsoft.com/office/drawing/2018/hyperlinkcolor" val="tx"/>
                    </a:ext>
                  </a:extLst>
                </a:hlinkClick>
              </a:rPr>
              <a:t>getting enough sleep</a:t>
            </a:r>
            <a:endParaRPr lang="en-US" b="0" i="0" u="none" dirty="0">
              <a:solidFill>
                <a:schemeClr val="tx1"/>
              </a:solidFill>
              <a:effectLst/>
              <a:latin typeface="Proxima Nova"/>
            </a:endParaRPr>
          </a:p>
          <a:p>
            <a:pPr algn="l">
              <a:buFont typeface="Arial" panose="020B0604020202020204" pitchFamily="34" charset="0"/>
              <a:buNone/>
            </a:pPr>
            <a:r>
              <a:rPr lang="en-US" b="0" i="0" u="none" strike="noStrike" dirty="0">
                <a:solidFill>
                  <a:schemeClr val="tx1"/>
                </a:solidFill>
                <a:effectLst/>
                <a:latin typeface="Proxima Nova"/>
                <a:hlinkClick r:id="rId4">
                  <a:extLst>
                    <a:ext uri="{A12FA001-AC4F-418D-AE19-62706E023703}">
                      <ahyp:hlinkClr xmlns:ahyp="http://schemas.microsoft.com/office/drawing/2018/hyperlinkcolor" val="tx"/>
                    </a:ext>
                  </a:extLst>
                </a:hlinkClick>
              </a:rPr>
              <a:t>getting regular exercise</a:t>
            </a:r>
            <a:endParaRPr lang="en-US" b="0" i="0" u="none" dirty="0">
              <a:solidFill>
                <a:schemeClr val="tx1"/>
              </a:solidFill>
              <a:effectLst/>
              <a:latin typeface="Proxima Nova"/>
            </a:endParaRPr>
          </a:p>
          <a:p>
            <a:pPr algn="l">
              <a:buFont typeface="Arial" panose="020B0604020202020204" pitchFamily="34" charset="0"/>
              <a:buNone/>
            </a:pPr>
            <a:r>
              <a:rPr lang="en-US" b="0" i="0" u="none" strike="noStrike" dirty="0">
                <a:solidFill>
                  <a:schemeClr val="tx1"/>
                </a:solidFill>
                <a:effectLst/>
                <a:latin typeface="Proxima Nova"/>
                <a:hlinkClick r:id="rId5">
                  <a:extLst>
                    <a:ext uri="{A12FA001-AC4F-418D-AE19-62706E023703}">
                      <ahyp:hlinkClr xmlns:ahyp="http://schemas.microsoft.com/office/drawing/2018/hyperlinkcolor" val="tx"/>
                    </a:ext>
                  </a:extLst>
                </a:hlinkClick>
              </a:rPr>
              <a:t>meditating</a:t>
            </a:r>
            <a:endParaRPr lang="en-US" b="0" i="0" u="none" dirty="0">
              <a:solidFill>
                <a:schemeClr val="tx1"/>
              </a:solidFill>
              <a:effectLst/>
              <a:latin typeface="Proxima Nova"/>
            </a:endParaRPr>
          </a:p>
          <a:p>
            <a:pPr algn="l">
              <a:buFont typeface="Arial" panose="020B0604020202020204" pitchFamily="34" charset="0"/>
              <a:buNone/>
            </a:pPr>
            <a:r>
              <a:rPr lang="en-US" b="0" i="0" u="none" dirty="0">
                <a:solidFill>
                  <a:schemeClr val="tx1"/>
                </a:solidFill>
                <a:effectLst/>
                <a:latin typeface="Proxima Nova"/>
              </a:rPr>
              <a:t>setting aside free time for hobbies and activities that bring you joy</a:t>
            </a:r>
          </a:p>
          <a:p>
            <a:pPr algn="l">
              <a:buFont typeface="Arial" panose="020B0604020202020204" pitchFamily="34" charset="0"/>
              <a:buNone/>
            </a:pPr>
            <a:r>
              <a:rPr lang="en-US" b="0" i="0" u="none" strike="noStrike" dirty="0">
                <a:solidFill>
                  <a:schemeClr val="tx1"/>
                </a:solidFill>
                <a:effectLst/>
                <a:latin typeface="Proxima Nova"/>
                <a:hlinkClick r:id="rId6">
                  <a:extLst>
                    <a:ext uri="{A12FA001-AC4F-418D-AE19-62706E023703}">
                      <ahyp:hlinkClr xmlns:ahyp="http://schemas.microsoft.com/office/drawing/2018/hyperlinkcolor" val="tx"/>
                    </a:ext>
                  </a:extLst>
                </a:hlinkClick>
              </a:rPr>
              <a:t>keeping a diary of your feelings and things that trigger stress</a:t>
            </a:r>
            <a:endParaRPr lang="en-US" b="0" i="0" u="none" dirty="0">
              <a:solidFill>
                <a:schemeClr val="tx1"/>
              </a:solidFill>
              <a:effectLst/>
              <a:latin typeface="Proxima Nova"/>
            </a:endParaRPr>
          </a:p>
          <a:p>
            <a:pPr algn="l">
              <a:buFont typeface="Arial" panose="020B0604020202020204" pitchFamily="34" charset="0"/>
              <a:buNone/>
            </a:pPr>
            <a:r>
              <a:rPr lang="en-US" b="0" i="0" u="none" strike="noStrike" dirty="0">
                <a:solidFill>
                  <a:schemeClr val="tx1"/>
                </a:solidFill>
                <a:effectLst/>
                <a:latin typeface="Proxima Nova"/>
                <a:hlinkClick r:id="rId7">
                  <a:extLst>
                    <a:ext uri="{A12FA001-AC4F-418D-AE19-62706E023703}">
                      <ahyp:hlinkClr xmlns:ahyp="http://schemas.microsoft.com/office/drawing/2018/hyperlinkcolor" val="tx"/>
                    </a:ext>
                  </a:extLst>
                </a:hlinkClick>
              </a:rPr>
              <a:t>practicing breathing exercises</a:t>
            </a:r>
            <a:endParaRPr lang="en-US" b="0" i="0" u="none" dirty="0">
              <a:solidFill>
                <a:schemeClr val="tx1"/>
              </a:solidFill>
              <a:effectLst/>
              <a:latin typeface="Proxima Nova"/>
            </a:endParaRPr>
          </a:p>
          <a:p>
            <a:pPr algn="l">
              <a:buFont typeface="Arial" panose="020B0604020202020204" pitchFamily="34" charset="0"/>
              <a:buNone/>
            </a:pPr>
            <a:r>
              <a:rPr lang="en-US" b="0" i="0" u="none" dirty="0">
                <a:solidFill>
                  <a:schemeClr val="tx1"/>
                </a:solidFill>
                <a:effectLst/>
                <a:latin typeface="Proxima Nova"/>
              </a:rPr>
              <a:t>opening up to loved ones about how you’re feeling</a:t>
            </a:r>
          </a:p>
          <a:p>
            <a:endParaRPr lang="en-NZ" dirty="0"/>
          </a:p>
        </p:txBody>
      </p:sp>
      <p:sp>
        <p:nvSpPr>
          <p:cNvPr id="4" name="Slide Number Placeholder 3"/>
          <p:cNvSpPr>
            <a:spLocks noGrp="1"/>
          </p:cNvSpPr>
          <p:nvPr>
            <p:ph type="sldNum" sz="quarter" idx="5"/>
          </p:nvPr>
        </p:nvSpPr>
        <p:spPr/>
        <p:txBody>
          <a:bodyPr/>
          <a:lstStyle/>
          <a:p>
            <a:fld id="{D003F3BD-3B2A-49D6-ACC3-3A3A6E884FD6}" type="slidenum">
              <a:rPr lang="en-NZ" smtClean="0"/>
              <a:t>10</a:t>
            </a:fld>
            <a:endParaRPr lang="en-NZ"/>
          </a:p>
        </p:txBody>
      </p:sp>
    </p:spTree>
    <p:extLst>
      <p:ext uri="{BB962C8B-B14F-4D97-AF65-F5344CB8AC3E}">
        <p14:creationId xmlns:p14="http://schemas.microsoft.com/office/powerpoint/2010/main" val="258560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111111"/>
                </a:solidFill>
                <a:effectLst/>
                <a:latin typeface="Helvetica" panose="020B0604020202020204" pitchFamily="34" charset="0"/>
              </a:rPr>
              <a:t>Evaluate your options.</a:t>
            </a:r>
            <a:r>
              <a:rPr lang="en-US" b="0" i="0" dirty="0">
                <a:solidFill>
                  <a:srgbClr val="111111"/>
                </a:solidFill>
                <a:effectLst/>
                <a:latin typeface="Helvetica" panose="020B0604020202020204" pitchFamily="34" charset="0"/>
              </a:rPr>
              <a:t> Discuss specific concerns with your supervisor. Maybe you can work together to change expectations or reach compromises or solutions. Try to set goals for what must get done and what can wait.</a:t>
            </a:r>
          </a:p>
          <a:p>
            <a:pPr algn="l">
              <a:buFont typeface="Arial" panose="020B0604020202020204" pitchFamily="34" charset="0"/>
              <a:buChar char="•"/>
            </a:pPr>
            <a:r>
              <a:rPr lang="en-US" b="1" i="0" dirty="0">
                <a:solidFill>
                  <a:srgbClr val="111111"/>
                </a:solidFill>
                <a:effectLst/>
                <a:latin typeface="Helvetica" panose="020B0604020202020204" pitchFamily="34" charset="0"/>
              </a:rPr>
              <a:t>Seek support.</a:t>
            </a:r>
            <a:r>
              <a:rPr lang="en-US" b="0" i="0" dirty="0">
                <a:solidFill>
                  <a:srgbClr val="111111"/>
                </a:solidFill>
                <a:effectLst/>
                <a:latin typeface="Helvetica" panose="020B0604020202020204" pitchFamily="34" charset="0"/>
              </a:rPr>
              <a:t> Whether you reach out to co-workers, friends or loved ones, support and collaboration might help you cope. If you have access to an employee assistance program, take advantage of relevant services.</a:t>
            </a:r>
          </a:p>
          <a:p>
            <a:pPr algn="l">
              <a:buFont typeface="Arial" panose="020B0604020202020204" pitchFamily="34" charset="0"/>
              <a:buChar char="•"/>
            </a:pPr>
            <a:r>
              <a:rPr lang="en-US" b="1" i="0" dirty="0">
                <a:solidFill>
                  <a:srgbClr val="111111"/>
                </a:solidFill>
                <a:effectLst/>
                <a:latin typeface="Helvetica" panose="020B0604020202020204" pitchFamily="34" charset="0"/>
              </a:rPr>
              <a:t>Try a relaxing activity.</a:t>
            </a:r>
            <a:r>
              <a:rPr lang="en-US" b="0" i="0" dirty="0">
                <a:solidFill>
                  <a:srgbClr val="111111"/>
                </a:solidFill>
                <a:effectLst/>
                <a:latin typeface="Helvetica" panose="020B0604020202020204" pitchFamily="34" charset="0"/>
              </a:rPr>
              <a:t> Explore programs that can help with stress such as yoga, meditation or tai chi.</a:t>
            </a:r>
          </a:p>
          <a:p>
            <a:pPr algn="l">
              <a:buFont typeface="Arial" panose="020B0604020202020204" pitchFamily="34" charset="0"/>
              <a:buChar char="•"/>
            </a:pPr>
            <a:r>
              <a:rPr lang="en-US" b="1" i="0" dirty="0">
                <a:solidFill>
                  <a:srgbClr val="111111"/>
                </a:solidFill>
                <a:effectLst/>
                <a:latin typeface="Helvetica" panose="020B0604020202020204" pitchFamily="34" charset="0"/>
              </a:rPr>
              <a:t>Get some exercise.</a:t>
            </a:r>
            <a:r>
              <a:rPr lang="en-US" b="0" i="0" dirty="0">
                <a:solidFill>
                  <a:srgbClr val="111111"/>
                </a:solidFill>
                <a:effectLst/>
                <a:latin typeface="Helvetica" panose="020B0604020202020204" pitchFamily="34" charset="0"/>
              </a:rPr>
              <a:t> Regular physical activity can help you to better deal with stress. It can also take your mind off work.</a:t>
            </a:r>
          </a:p>
          <a:p>
            <a:pPr algn="l">
              <a:buFont typeface="Arial" panose="020B0604020202020204" pitchFamily="34" charset="0"/>
              <a:buChar char="•"/>
            </a:pPr>
            <a:r>
              <a:rPr lang="en-US" b="1" i="0" dirty="0">
                <a:solidFill>
                  <a:srgbClr val="111111"/>
                </a:solidFill>
                <a:effectLst/>
                <a:latin typeface="Helvetica" panose="020B0604020202020204" pitchFamily="34" charset="0"/>
              </a:rPr>
              <a:t>Get some sleep.</a:t>
            </a:r>
            <a:r>
              <a:rPr lang="en-US" b="0" i="0" dirty="0">
                <a:solidFill>
                  <a:srgbClr val="111111"/>
                </a:solidFill>
                <a:effectLst/>
                <a:latin typeface="Helvetica" panose="020B0604020202020204" pitchFamily="34" charset="0"/>
              </a:rPr>
              <a:t> Sleep restores well-being and helps protect your health.</a:t>
            </a:r>
          </a:p>
          <a:p>
            <a:pPr algn="l">
              <a:buFont typeface="Arial" panose="020B0604020202020204" pitchFamily="34" charset="0"/>
              <a:buChar char="•"/>
            </a:pPr>
            <a:r>
              <a:rPr lang="en-US" b="1" i="0" dirty="0">
                <a:solidFill>
                  <a:srgbClr val="111111"/>
                </a:solidFill>
                <a:effectLst/>
                <a:latin typeface="Helvetica" panose="020B0604020202020204" pitchFamily="34" charset="0"/>
              </a:rPr>
              <a:t>Mindfulness.</a:t>
            </a:r>
            <a:r>
              <a:rPr lang="en-US" b="0" i="0" dirty="0">
                <a:solidFill>
                  <a:srgbClr val="111111"/>
                </a:solidFill>
                <a:effectLst/>
                <a:latin typeface="Helvetica" panose="020B0604020202020204" pitchFamily="34" charset="0"/>
              </a:rPr>
              <a:t> Mindfulness is the act of focusing on your breath flow and being intensely aware of what you're sensing and feeling at every moment, without interpretation or judgment. In a job setting, this practice involves facing situations with openness and patience, and without judgment.</a:t>
            </a:r>
          </a:p>
          <a:p>
            <a:endParaRPr lang="en-NZ" dirty="0"/>
          </a:p>
        </p:txBody>
      </p:sp>
      <p:sp>
        <p:nvSpPr>
          <p:cNvPr id="4" name="Slide Number Placeholder 3"/>
          <p:cNvSpPr>
            <a:spLocks noGrp="1"/>
          </p:cNvSpPr>
          <p:nvPr>
            <p:ph type="sldNum" sz="quarter" idx="5"/>
          </p:nvPr>
        </p:nvSpPr>
        <p:spPr/>
        <p:txBody>
          <a:bodyPr/>
          <a:lstStyle/>
          <a:p>
            <a:fld id="{D003F3BD-3B2A-49D6-ACC3-3A3A6E884FD6}" type="slidenum">
              <a:rPr lang="en-NZ" smtClean="0"/>
              <a:t>11</a:t>
            </a:fld>
            <a:endParaRPr lang="en-NZ"/>
          </a:p>
        </p:txBody>
      </p:sp>
    </p:spTree>
    <p:extLst>
      <p:ext uri="{BB962C8B-B14F-4D97-AF65-F5344CB8AC3E}">
        <p14:creationId xmlns:p14="http://schemas.microsoft.com/office/powerpoint/2010/main" val="228173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https://www.verywellmind.com/ways-to-become-more-resilient</a:t>
            </a:r>
          </a:p>
        </p:txBody>
      </p:sp>
      <p:sp>
        <p:nvSpPr>
          <p:cNvPr id="4" name="Slide Number Placeholder 3"/>
          <p:cNvSpPr>
            <a:spLocks noGrp="1"/>
          </p:cNvSpPr>
          <p:nvPr>
            <p:ph type="sldNum" sz="quarter" idx="5"/>
          </p:nvPr>
        </p:nvSpPr>
        <p:spPr/>
        <p:txBody>
          <a:bodyPr/>
          <a:lstStyle/>
          <a:p>
            <a:fld id="{D003F3BD-3B2A-49D6-ACC3-3A3A6E884FD6}" type="slidenum">
              <a:rPr lang="en-NZ" smtClean="0"/>
              <a:t>12</a:t>
            </a:fld>
            <a:endParaRPr lang="en-NZ"/>
          </a:p>
        </p:txBody>
      </p:sp>
    </p:spTree>
    <p:extLst>
      <p:ext uri="{BB962C8B-B14F-4D97-AF65-F5344CB8AC3E}">
        <p14:creationId xmlns:p14="http://schemas.microsoft.com/office/powerpoint/2010/main" val="335474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589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3660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4018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151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7544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2724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199511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48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168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7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68915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336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648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710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426575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260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039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rittenbydida.com/anxiet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meditationlifeskills.com/deep-breathing-exercis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heartlandwriting.wordpress.com/2010/08/16/transitions-resilience-just-do-your-best-then-say-ame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brewminate.com/stress-types-symptoms-sources-and-how-to-reduce-i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xhere.com/en/photo/1639034"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9dv08xitFNU?feature=oembed"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profslusos.blogspot.com/2012/06/genese-do-burnou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flickr.com/photos/-paulh/446252143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ohioemployerlawblog.com/2016/10/dont-ignore-unpaid-leaves-as-reasonabl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lickr.com/photos/forthwithlife/4655604330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eoplematters.in/article/wellness/its-all-in-the-how-employees-handling-stress-1692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lowercolumbiacollege/5811881503/"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elpguide.org/articles/stress/surviving-tough-times.htm" TargetMode="External"/><Relationship Id="rId2" Type="http://schemas.openxmlformats.org/officeDocument/2006/relationships/hyperlink" Target="https://www.helpguide.org/articles/stress/stress-management.htm" TargetMode="External"/><Relationship Id="rId1" Type="http://schemas.openxmlformats.org/officeDocument/2006/relationships/slideLayout" Target="../slideLayouts/slideLayout2.xml"/><Relationship Id="rId5" Type="http://schemas.openxmlformats.org/officeDocument/2006/relationships/hyperlink" Target="https://pixabay.com/es/vectors/ojos-ver-dibujos-animados-alumnos-155625/"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413" y="2164352"/>
            <a:ext cx="8300621" cy="1646302"/>
          </a:xfrm>
        </p:spPr>
        <p:txBody>
          <a:bodyPr/>
          <a:lstStyle/>
          <a:p>
            <a:pPr algn="ctr"/>
            <a:r>
              <a:rPr lang="en-US" sz="7200" b="1" dirty="0">
                <a:solidFill>
                  <a:schemeClr val="accent2">
                    <a:lumMod val="75000"/>
                  </a:schemeClr>
                </a:solidFill>
                <a:cs typeface="Calibri Light"/>
              </a:rPr>
              <a:t>Burnout</a:t>
            </a:r>
            <a:endParaRPr lang="en-US" sz="7200" dirty="0">
              <a:solidFill>
                <a:schemeClr val="accent2">
                  <a:lumMod val="75000"/>
                </a:schemeClr>
              </a:solidFill>
            </a:endParaRPr>
          </a:p>
        </p:txBody>
      </p:sp>
      <p:pic>
        <p:nvPicPr>
          <p:cNvPr id="4" name="Picture 4" descr="Logo&#10;&#10;Description automatically generated">
            <a:extLst>
              <a:ext uri="{FF2B5EF4-FFF2-40B4-BE49-F238E27FC236}">
                <a16:creationId xmlns:a16="http://schemas.microsoft.com/office/drawing/2014/main" id="{46E7C5CF-1A03-902D-796D-FB33437C4401}"/>
              </a:ext>
            </a:extLst>
          </p:cNvPr>
          <p:cNvPicPr>
            <a:picLocks noChangeAspect="1"/>
          </p:cNvPicPr>
          <p:nvPr/>
        </p:nvPicPr>
        <p:blipFill>
          <a:blip r:embed="rId2"/>
          <a:stretch>
            <a:fillRect/>
          </a:stretch>
        </p:blipFill>
        <p:spPr>
          <a:xfrm>
            <a:off x="830893" y="75251"/>
            <a:ext cx="2743200" cy="1780594"/>
          </a:xfrm>
          <a:prstGeom prst="rect">
            <a:avLst/>
          </a:prstGeom>
        </p:spPr>
      </p:pic>
      <p:pic>
        <p:nvPicPr>
          <p:cNvPr id="5" name="Picture 5" descr="Logo&#10;&#10;Description automatically generated">
            <a:extLst>
              <a:ext uri="{FF2B5EF4-FFF2-40B4-BE49-F238E27FC236}">
                <a16:creationId xmlns:a16="http://schemas.microsoft.com/office/drawing/2014/main" id="{C5E84CEF-1EA1-8108-57D5-966222DE88A0}"/>
              </a:ext>
            </a:extLst>
          </p:cNvPr>
          <p:cNvPicPr>
            <a:picLocks noChangeAspect="1"/>
          </p:cNvPicPr>
          <p:nvPr/>
        </p:nvPicPr>
        <p:blipFill>
          <a:blip r:embed="rId3"/>
          <a:stretch>
            <a:fillRect/>
          </a:stretch>
        </p:blipFill>
        <p:spPr>
          <a:xfrm>
            <a:off x="9448800" y="5739507"/>
            <a:ext cx="2743200" cy="1118493"/>
          </a:xfrm>
          <a:prstGeom prst="rect">
            <a:avLst/>
          </a:prstGeom>
        </p:spPr>
      </p:pic>
      <p:sp>
        <p:nvSpPr>
          <p:cNvPr id="6" name="TextBox 5">
            <a:extLst>
              <a:ext uri="{FF2B5EF4-FFF2-40B4-BE49-F238E27FC236}">
                <a16:creationId xmlns:a16="http://schemas.microsoft.com/office/drawing/2014/main" id="{3CC20223-1111-4879-91ED-B2301C758E99}"/>
              </a:ext>
            </a:extLst>
          </p:cNvPr>
          <p:cNvSpPr txBox="1"/>
          <p:nvPr/>
        </p:nvSpPr>
        <p:spPr>
          <a:xfrm>
            <a:off x="159026" y="4632824"/>
            <a:ext cx="11579087" cy="461665"/>
          </a:xfrm>
          <a:prstGeom prst="rect">
            <a:avLst/>
          </a:prstGeom>
          <a:noFill/>
        </p:spPr>
        <p:txBody>
          <a:bodyPr wrap="square">
            <a:spAutoFit/>
          </a:bodyPr>
          <a:lstStyle/>
          <a:p>
            <a:r>
              <a:rPr lang="en-SG" sz="2400" b="1" dirty="0">
                <a:effectLst/>
                <a:latin typeface="Calibri" panose="020F0502020204030204" pitchFamily="34" charset="0"/>
                <a:ea typeface="Calibri" panose="020F0502020204030204" pitchFamily="34" charset="0"/>
              </a:rPr>
              <a:t> </a:t>
            </a:r>
            <a:endParaRPr lang="en-NZ" sz="2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36B1-DF52-45D7-973D-9AFC6FFCE564}"/>
              </a:ext>
            </a:extLst>
          </p:cNvPr>
          <p:cNvSpPr>
            <a:spLocks noGrp="1"/>
          </p:cNvSpPr>
          <p:nvPr>
            <p:ph type="title"/>
          </p:nvPr>
        </p:nvSpPr>
        <p:spPr>
          <a:xfrm>
            <a:off x="6090445" y="609600"/>
            <a:ext cx="3183556" cy="1320800"/>
          </a:xfrm>
        </p:spPr>
        <p:txBody>
          <a:bodyPr anchor="ctr">
            <a:normAutofit/>
          </a:bodyPr>
          <a:lstStyle/>
          <a:p>
            <a:r>
              <a:rPr lang="en-NZ" b="1" dirty="0">
                <a:solidFill>
                  <a:schemeClr val="accent2">
                    <a:lumMod val="75000"/>
                  </a:schemeClr>
                </a:solidFill>
              </a:rPr>
              <a:t>Stress or Anxiety?</a:t>
            </a:r>
          </a:p>
        </p:txBody>
      </p:sp>
      <p:sp>
        <p:nvSpPr>
          <p:cNvPr id="3" name="Content Placeholder 2">
            <a:extLst>
              <a:ext uri="{FF2B5EF4-FFF2-40B4-BE49-F238E27FC236}">
                <a16:creationId xmlns:a16="http://schemas.microsoft.com/office/drawing/2014/main" id="{6E9B29B5-D42E-4E43-BDD4-3E45145365DB}"/>
              </a:ext>
            </a:extLst>
          </p:cNvPr>
          <p:cNvSpPr>
            <a:spLocks noGrp="1"/>
          </p:cNvSpPr>
          <p:nvPr>
            <p:ph idx="1"/>
          </p:nvPr>
        </p:nvSpPr>
        <p:spPr>
          <a:xfrm>
            <a:off x="6094410" y="2160589"/>
            <a:ext cx="3176589" cy="3880773"/>
          </a:xfrm>
        </p:spPr>
        <p:txBody>
          <a:bodyPr>
            <a:normAutofit/>
          </a:bodyPr>
          <a:lstStyle/>
          <a:p>
            <a:r>
              <a:rPr lang="en-NZ"/>
              <a:t>Stress – an event that makes you feal fear or nervous</a:t>
            </a:r>
          </a:p>
          <a:p>
            <a:endParaRPr lang="en-NZ"/>
          </a:p>
          <a:p>
            <a:r>
              <a:rPr lang="en-NZ"/>
              <a:t>Anxiety –a feeling of fear, worry or unease, often with no event to trigger</a:t>
            </a:r>
          </a:p>
        </p:txBody>
      </p:sp>
      <p:pic>
        <p:nvPicPr>
          <p:cNvPr id="5" name="Picture 4" descr="A hand holding a book&#10;&#10;Description automatically generated with medium confidence">
            <a:extLst>
              <a:ext uri="{FF2B5EF4-FFF2-40B4-BE49-F238E27FC236}">
                <a16:creationId xmlns:a16="http://schemas.microsoft.com/office/drawing/2014/main" id="{521E68E4-0460-4313-9BD4-F4158EAFB2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9814" y="891687"/>
            <a:ext cx="5062993" cy="5034552"/>
          </a:xfrm>
          <a:prstGeom prst="rect">
            <a:avLst/>
          </a:prstGeom>
        </p:spPr>
      </p:pic>
    </p:spTree>
    <p:extLst>
      <p:ext uri="{BB962C8B-B14F-4D97-AF65-F5344CB8AC3E}">
        <p14:creationId xmlns:p14="http://schemas.microsoft.com/office/powerpoint/2010/main" val="310155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7551F-1C3B-49F0-93D8-24F428FB52F4}"/>
              </a:ext>
            </a:extLst>
          </p:cNvPr>
          <p:cNvSpPr>
            <a:spLocks noGrp="1"/>
          </p:cNvSpPr>
          <p:nvPr>
            <p:ph idx="1"/>
          </p:nvPr>
        </p:nvSpPr>
        <p:spPr>
          <a:xfrm>
            <a:off x="6364486" y="1337629"/>
            <a:ext cx="5827514" cy="3880773"/>
          </a:xfrm>
        </p:spPr>
        <p:txBody>
          <a:bodyPr>
            <a:normAutofit/>
          </a:bodyPr>
          <a:lstStyle/>
          <a:p>
            <a:pPr marL="0" indent="0">
              <a:buNone/>
            </a:pPr>
            <a:endParaRPr lang="en-US" b="0" i="0" dirty="0">
              <a:effectLst/>
              <a:latin typeface="Helvetica" panose="020B0604020202020204" pitchFamily="34" charset="0"/>
            </a:endParaRPr>
          </a:p>
          <a:p>
            <a:pPr marL="0" indent="0">
              <a:buNone/>
            </a:pPr>
            <a:endParaRPr lang="en-US" b="0" i="0" dirty="0">
              <a:effectLst/>
              <a:latin typeface="Helvetica" panose="020B0604020202020204" pitchFamily="34" charset="0"/>
            </a:endParaRPr>
          </a:p>
          <a:p>
            <a:pPr marL="0" indent="0">
              <a:buNone/>
            </a:pPr>
            <a:r>
              <a:rPr lang="en-US" sz="3600" b="1" i="0" dirty="0">
                <a:effectLst/>
                <a:latin typeface="Helvetica" panose="020B0604020202020204" pitchFamily="34" charset="0"/>
              </a:rPr>
              <a:t>Evaluate your options.</a:t>
            </a:r>
            <a:r>
              <a:rPr lang="en-US" sz="3600" b="0" i="0" dirty="0">
                <a:effectLst/>
                <a:latin typeface="Helvetica" panose="020B0604020202020204" pitchFamily="34" charset="0"/>
              </a:rPr>
              <a:t> </a:t>
            </a:r>
          </a:p>
          <a:p>
            <a:pPr>
              <a:buFont typeface="Arial" panose="020B0604020202020204" pitchFamily="34" charset="0"/>
              <a:buChar char="•"/>
            </a:pPr>
            <a:r>
              <a:rPr lang="en-US" b="1" i="0" dirty="0">
                <a:effectLst/>
                <a:latin typeface="Helvetica" panose="020B0604020202020204" pitchFamily="34" charset="0"/>
              </a:rPr>
              <a:t>Seek support.</a:t>
            </a:r>
            <a:r>
              <a:rPr lang="en-US" b="0" i="0" dirty="0">
                <a:effectLst/>
                <a:latin typeface="Helvetica" panose="020B0604020202020204" pitchFamily="34" charset="0"/>
              </a:rPr>
              <a:t> .</a:t>
            </a:r>
          </a:p>
          <a:p>
            <a:pPr>
              <a:buFont typeface="Arial" panose="020B0604020202020204" pitchFamily="34" charset="0"/>
              <a:buChar char="•"/>
            </a:pPr>
            <a:r>
              <a:rPr lang="en-US" b="1" i="0" dirty="0">
                <a:effectLst/>
                <a:latin typeface="Helvetica" panose="020B0604020202020204" pitchFamily="34" charset="0"/>
              </a:rPr>
              <a:t>Try a relaxing activity.</a:t>
            </a:r>
            <a:endParaRPr lang="en-US" b="0" i="0" dirty="0">
              <a:effectLst/>
              <a:latin typeface="Helvetica" panose="020B0604020202020204" pitchFamily="34" charset="0"/>
            </a:endParaRPr>
          </a:p>
          <a:p>
            <a:pPr>
              <a:buFont typeface="Arial" panose="020B0604020202020204" pitchFamily="34" charset="0"/>
              <a:buChar char="•"/>
            </a:pPr>
            <a:r>
              <a:rPr lang="en-US" b="1" i="0" dirty="0">
                <a:effectLst/>
                <a:latin typeface="Helvetica" panose="020B0604020202020204" pitchFamily="34" charset="0"/>
              </a:rPr>
              <a:t>Get some exercise.</a:t>
            </a:r>
            <a:r>
              <a:rPr lang="en-US" b="0" i="0" dirty="0">
                <a:effectLst/>
                <a:latin typeface="Helvetica" panose="020B0604020202020204" pitchFamily="34" charset="0"/>
              </a:rPr>
              <a:t> </a:t>
            </a:r>
          </a:p>
          <a:p>
            <a:pPr>
              <a:buFont typeface="Arial" panose="020B0604020202020204" pitchFamily="34" charset="0"/>
              <a:buChar char="•"/>
            </a:pPr>
            <a:r>
              <a:rPr lang="en-US" b="1" i="0" dirty="0">
                <a:effectLst/>
                <a:latin typeface="Helvetica" panose="020B0604020202020204" pitchFamily="34" charset="0"/>
              </a:rPr>
              <a:t>Get some sleep.</a:t>
            </a:r>
            <a:r>
              <a:rPr lang="en-US" b="0" i="0" dirty="0">
                <a:effectLst/>
                <a:latin typeface="Helvetica" panose="020B0604020202020204" pitchFamily="34" charset="0"/>
              </a:rPr>
              <a:t> </a:t>
            </a:r>
          </a:p>
          <a:p>
            <a:pPr>
              <a:buFont typeface="Arial" panose="020B0604020202020204" pitchFamily="34" charset="0"/>
              <a:buChar char="•"/>
            </a:pPr>
            <a:r>
              <a:rPr lang="en-US" b="1" i="0" dirty="0">
                <a:effectLst/>
                <a:latin typeface="Helvetica" panose="020B0604020202020204" pitchFamily="34" charset="0"/>
              </a:rPr>
              <a:t>Mindfulness.</a:t>
            </a:r>
            <a:r>
              <a:rPr lang="en-US" b="0" i="0" dirty="0">
                <a:effectLst/>
                <a:latin typeface="Helvetica" panose="020B0604020202020204" pitchFamily="34" charset="0"/>
              </a:rPr>
              <a:t> </a:t>
            </a:r>
          </a:p>
          <a:p>
            <a:pPr>
              <a:buFont typeface="Arial" panose="020B0604020202020204" pitchFamily="34" charset="0"/>
              <a:buChar char="•"/>
            </a:pPr>
            <a:r>
              <a:rPr lang="en-US" b="1" dirty="0">
                <a:latin typeface="Helvetica" panose="020B0604020202020204" pitchFamily="34" charset="0"/>
              </a:rPr>
              <a:t>Take time out</a:t>
            </a:r>
            <a:endParaRPr lang="en-NZ" b="1" dirty="0"/>
          </a:p>
        </p:txBody>
      </p:sp>
      <p:pic>
        <p:nvPicPr>
          <p:cNvPr id="5" name="Picture 4">
            <a:extLst>
              <a:ext uri="{FF2B5EF4-FFF2-40B4-BE49-F238E27FC236}">
                <a16:creationId xmlns:a16="http://schemas.microsoft.com/office/drawing/2014/main" id="{58ADDB62-2674-4CB9-8340-6F513D0F276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778" r="23778"/>
          <a:stretch/>
        </p:blipFill>
        <p:spPr>
          <a:xfrm>
            <a:off x="633841" y="-5818"/>
            <a:ext cx="5394940" cy="6858001"/>
          </a:xfrm>
          <a:prstGeom prst="rect">
            <a:avLst/>
          </a:prstGeom>
        </p:spPr>
      </p:pic>
      <p:sp>
        <p:nvSpPr>
          <p:cNvPr id="4" name="TextBox 3">
            <a:extLst>
              <a:ext uri="{FF2B5EF4-FFF2-40B4-BE49-F238E27FC236}">
                <a16:creationId xmlns:a16="http://schemas.microsoft.com/office/drawing/2014/main" id="{60FB216D-C142-4849-83E6-61815FCC74EC}"/>
              </a:ext>
            </a:extLst>
          </p:cNvPr>
          <p:cNvSpPr txBox="1"/>
          <p:nvPr/>
        </p:nvSpPr>
        <p:spPr>
          <a:xfrm>
            <a:off x="633841" y="6852183"/>
            <a:ext cx="3387466" cy="230832"/>
          </a:xfrm>
          <a:prstGeom prst="rect">
            <a:avLst/>
          </a:prstGeom>
          <a:solidFill>
            <a:srgbClr val="000000"/>
          </a:solidFill>
        </p:spPr>
        <p:txBody>
          <a:bodyPr wrap="none" rtlCol="0">
            <a:spAutoFit/>
          </a:bodyPr>
          <a:lstStyle/>
          <a:p>
            <a:r>
              <a:rPr lang="en-NZ" sz="900">
                <a:hlinkClick r:id="rId4" tooltip="https://www.meditationlifeskills.com/deep-breathing-exercises/"/>
              </a:rPr>
              <a:t>This Photo</a:t>
            </a:r>
            <a:r>
              <a:rPr lang="en-NZ" sz="900"/>
              <a:t> by Unknown Author is licensed under </a:t>
            </a:r>
            <a:r>
              <a:rPr lang="en-NZ" sz="900">
                <a:hlinkClick r:id="rId5" tooltip="https://creativecommons.org/licenses/by-nc-nd/3.0/"/>
              </a:rPr>
              <a:t>CC BY-NC-ND</a:t>
            </a:r>
            <a:endParaRPr lang="en-NZ" sz="900"/>
          </a:p>
        </p:txBody>
      </p:sp>
    </p:spTree>
    <p:extLst>
      <p:ext uri="{BB962C8B-B14F-4D97-AF65-F5344CB8AC3E}">
        <p14:creationId xmlns:p14="http://schemas.microsoft.com/office/powerpoint/2010/main" val="313518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97C6-22A0-4E84-88DF-DE9B9BA4F5E9}"/>
              </a:ext>
            </a:extLst>
          </p:cNvPr>
          <p:cNvSpPr>
            <a:spLocks noGrp="1"/>
          </p:cNvSpPr>
          <p:nvPr>
            <p:ph type="title"/>
          </p:nvPr>
        </p:nvSpPr>
        <p:spPr>
          <a:xfrm>
            <a:off x="5536734" y="609600"/>
            <a:ext cx="3737268" cy="1320800"/>
          </a:xfrm>
        </p:spPr>
        <p:txBody>
          <a:bodyPr>
            <a:normAutofit/>
          </a:bodyPr>
          <a:lstStyle/>
          <a:p>
            <a:r>
              <a:rPr lang="en-NZ" sz="3300" b="1" dirty="0">
                <a:solidFill>
                  <a:schemeClr val="accent2">
                    <a:lumMod val="75000"/>
                  </a:schemeClr>
                </a:solidFill>
              </a:rPr>
              <a:t>Ways to enhance Resilience</a:t>
            </a:r>
          </a:p>
        </p:txBody>
      </p:sp>
      <p:sp>
        <p:nvSpPr>
          <p:cNvPr id="7" name="Content Placeholder 6">
            <a:extLst>
              <a:ext uri="{FF2B5EF4-FFF2-40B4-BE49-F238E27FC236}">
                <a16:creationId xmlns:a16="http://schemas.microsoft.com/office/drawing/2014/main" id="{CA90E56A-C306-4F10-BC34-213BA1BABF86}"/>
              </a:ext>
            </a:extLst>
          </p:cNvPr>
          <p:cNvSpPr>
            <a:spLocks noGrp="1"/>
          </p:cNvSpPr>
          <p:nvPr>
            <p:ph idx="1"/>
          </p:nvPr>
        </p:nvSpPr>
        <p:spPr>
          <a:xfrm>
            <a:off x="5209563" y="2160589"/>
            <a:ext cx="4064439" cy="3880773"/>
          </a:xfrm>
        </p:spPr>
        <p:txBody>
          <a:bodyPr>
            <a:normAutofit/>
          </a:bodyPr>
          <a:lstStyle/>
          <a:p>
            <a:pPr fontAlgn="base">
              <a:lnSpc>
                <a:spcPct val="90000"/>
              </a:lnSpc>
              <a:buFont typeface="+mj-lt"/>
              <a:buAutoNum type="arabicParenR"/>
            </a:pPr>
            <a:r>
              <a:rPr lang="en-US" b="0" i="0" dirty="0">
                <a:effectLst/>
                <a:latin typeface="FS Albert Extra Bold"/>
              </a:rPr>
              <a:t>Find a Sense of Purpose</a:t>
            </a:r>
          </a:p>
          <a:p>
            <a:pPr fontAlgn="base">
              <a:lnSpc>
                <a:spcPct val="90000"/>
              </a:lnSpc>
              <a:buFont typeface="+mj-lt"/>
              <a:buAutoNum type="arabicParenR"/>
            </a:pPr>
            <a:r>
              <a:rPr lang="en-NZ" b="0" i="0" dirty="0">
                <a:effectLst/>
                <a:latin typeface="FS Albert Extra Bold"/>
              </a:rPr>
              <a:t>Believe in Your Abilities</a:t>
            </a:r>
            <a:endParaRPr lang="en-NZ" dirty="0">
              <a:latin typeface="FS Albert Extra Bold"/>
            </a:endParaRPr>
          </a:p>
          <a:p>
            <a:pPr fontAlgn="base">
              <a:lnSpc>
                <a:spcPct val="90000"/>
              </a:lnSpc>
              <a:buFont typeface="+mj-lt"/>
              <a:buAutoNum type="arabicParenR"/>
            </a:pPr>
            <a:r>
              <a:rPr lang="en-US" b="0" i="0" dirty="0">
                <a:effectLst/>
                <a:latin typeface="FS Albert Extra Bold"/>
              </a:rPr>
              <a:t>Develop a Strong Social Network</a:t>
            </a:r>
            <a:endParaRPr lang="en-NZ" b="0" i="0" dirty="0">
              <a:effectLst/>
              <a:latin typeface="FS Albert Extra Bold"/>
            </a:endParaRPr>
          </a:p>
          <a:p>
            <a:pPr>
              <a:lnSpc>
                <a:spcPct val="90000"/>
              </a:lnSpc>
              <a:buFont typeface="+mj-lt"/>
              <a:buAutoNum type="arabicParenR"/>
            </a:pPr>
            <a:r>
              <a:rPr lang="en-NZ" b="0" i="0" dirty="0">
                <a:effectLst/>
                <a:latin typeface="FS Albert Extra Bold"/>
              </a:rPr>
              <a:t>Embrace Change</a:t>
            </a:r>
            <a:endParaRPr lang="en-NZ" dirty="0">
              <a:latin typeface="FS Albert Extra Bold"/>
            </a:endParaRPr>
          </a:p>
          <a:p>
            <a:pPr>
              <a:lnSpc>
                <a:spcPct val="90000"/>
              </a:lnSpc>
              <a:buFont typeface="+mj-lt"/>
              <a:buAutoNum type="arabicParenR"/>
            </a:pPr>
            <a:r>
              <a:rPr lang="en-NZ" b="0" i="0" dirty="0">
                <a:effectLst/>
                <a:latin typeface="FS Albert Extra Bold"/>
              </a:rPr>
              <a:t>Be Optimistic</a:t>
            </a:r>
          </a:p>
          <a:p>
            <a:pPr>
              <a:lnSpc>
                <a:spcPct val="90000"/>
              </a:lnSpc>
              <a:buFont typeface="+mj-lt"/>
              <a:buAutoNum type="arabicParenR"/>
            </a:pPr>
            <a:r>
              <a:rPr lang="en-NZ" b="0" i="0" dirty="0">
                <a:effectLst/>
                <a:latin typeface="FS Albert Extra Bold"/>
              </a:rPr>
              <a:t>Nurture Yourself</a:t>
            </a:r>
            <a:endParaRPr lang="en-US" b="0" i="0" dirty="0">
              <a:effectLst/>
              <a:latin typeface="FS Albert Extra Bold"/>
            </a:endParaRPr>
          </a:p>
          <a:p>
            <a:pPr>
              <a:lnSpc>
                <a:spcPct val="90000"/>
              </a:lnSpc>
              <a:buFont typeface="+mj-lt"/>
              <a:buAutoNum type="arabicParenR"/>
            </a:pPr>
            <a:r>
              <a:rPr lang="en-NZ" b="0" i="0" dirty="0">
                <a:effectLst/>
                <a:latin typeface="FS Albert Extra Bold"/>
              </a:rPr>
              <a:t>Develop Problem-Solving Skills</a:t>
            </a:r>
            <a:endParaRPr lang="en-US" dirty="0">
              <a:latin typeface="FS Albert Extra Bold"/>
            </a:endParaRPr>
          </a:p>
          <a:p>
            <a:pPr>
              <a:lnSpc>
                <a:spcPct val="90000"/>
              </a:lnSpc>
              <a:buFont typeface="+mj-lt"/>
              <a:buAutoNum type="arabicParenR"/>
            </a:pPr>
            <a:r>
              <a:rPr lang="en-NZ" b="0" i="0" dirty="0">
                <a:effectLst/>
                <a:latin typeface="FS Albert Extra Bold"/>
              </a:rPr>
              <a:t>Establish Goals</a:t>
            </a:r>
            <a:endParaRPr lang="en-US" b="0" i="0" dirty="0">
              <a:effectLst/>
              <a:latin typeface="FS Albert Extra Bold"/>
            </a:endParaRPr>
          </a:p>
          <a:p>
            <a:pPr>
              <a:lnSpc>
                <a:spcPct val="90000"/>
              </a:lnSpc>
              <a:buFont typeface="+mj-lt"/>
              <a:buAutoNum type="arabicParenR"/>
            </a:pPr>
            <a:r>
              <a:rPr lang="en-NZ" b="0" i="0" dirty="0">
                <a:effectLst/>
                <a:latin typeface="FS Albert Extra Bold"/>
              </a:rPr>
              <a:t>Take Action</a:t>
            </a:r>
            <a:endParaRPr lang="en-US" dirty="0">
              <a:latin typeface="FS Albert Extra Bold"/>
            </a:endParaRPr>
          </a:p>
          <a:p>
            <a:pPr>
              <a:lnSpc>
                <a:spcPct val="90000"/>
              </a:lnSpc>
              <a:buFont typeface="+mj-lt"/>
              <a:buAutoNum type="arabicParenR"/>
            </a:pPr>
            <a:r>
              <a:rPr lang="en-US" b="0" i="0" dirty="0">
                <a:effectLst/>
                <a:latin typeface="FS Albert Extra Bold"/>
              </a:rPr>
              <a:t>Keep Working on Your Skills</a:t>
            </a:r>
            <a:endParaRPr lang="en-NZ" dirty="0"/>
          </a:p>
        </p:txBody>
      </p:sp>
      <p:pic>
        <p:nvPicPr>
          <p:cNvPr id="4" name="Picture 3" descr="A small plant growing out of the ground&#10;&#10;Description automatically generated with medium confidence">
            <a:extLst>
              <a:ext uri="{FF2B5EF4-FFF2-40B4-BE49-F238E27FC236}">
                <a16:creationId xmlns:a16="http://schemas.microsoft.com/office/drawing/2014/main" id="{5112F64C-B77E-42E7-95A9-43581B3C0E2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8445"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F52980E0-CEA4-4B58-AC1B-FA4FE0126A26}"/>
              </a:ext>
            </a:extLst>
          </p:cNvPr>
          <p:cNvSpPr txBox="1"/>
          <p:nvPr/>
        </p:nvSpPr>
        <p:spPr>
          <a:xfrm>
            <a:off x="9505046" y="6657945"/>
            <a:ext cx="2686954" cy="200055"/>
          </a:xfrm>
          <a:prstGeom prst="rect">
            <a:avLst/>
          </a:prstGeom>
          <a:solidFill>
            <a:srgbClr val="000000"/>
          </a:solidFill>
        </p:spPr>
        <p:txBody>
          <a:bodyPr wrap="none" rtlCol="0">
            <a:spAutoFit/>
          </a:bodyPr>
          <a:lstStyle/>
          <a:p>
            <a:pPr algn="r">
              <a:spcAft>
                <a:spcPts val="600"/>
              </a:spcAft>
            </a:pPr>
            <a:r>
              <a:rPr lang="en-NZ" sz="700">
                <a:solidFill>
                  <a:srgbClr val="FFFFFF"/>
                </a:solidFill>
                <a:hlinkClick r:id="rId4" tooltip="http://heartlandwriting.wordpress.com/2010/08/16/transitions-resilience-just-do-your-best-then-say-amen/">
                  <a:extLst>
                    <a:ext uri="{A12FA001-AC4F-418D-AE19-62706E023703}">
                      <ahyp:hlinkClr xmlns:ahyp="http://schemas.microsoft.com/office/drawing/2018/hyperlinkcolor" val="tx"/>
                    </a:ext>
                  </a:extLst>
                </a:hlinkClick>
              </a:rPr>
              <a:t>This Photo</a:t>
            </a:r>
            <a:r>
              <a:rPr lang="en-NZ" sz="700">
                <a:solidFill>
                  <a:srgbClr val="FFFFFF"/>
                </a:solidFill>
              </a:rPr>
              <a:t> by Unknown Author is licensed under </a:t>
            </a:r>
            <a:r>
              <a:rPr lang="en-NZ"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NZ" sz="700">
              <a:solidFill>
                <a:srgbClr val="FFFFFF"/>
              </a:solidFill>
            </a:endParaRPr>
          </a:p>
        </p:txBody>
      </p:sp>
    </p:spTree>
    <p:extLst>
      <p:ext uri="{BB962C8B-B14F-4D97-AF65-F5344CB8AC3E}">
        <p14:creationId xmlns:p14="http://schemas.microsoft.com/office/powerpoint/2010/main" val="298993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6059-12F8-4055-8D08-65F0BD652709}"/>
              </a:ext>
            </a:extLst>
          </p:cNvPr>
          <p:cNvSpPr>
            <a:spLocks noGrp="1"/>
          </p:cNvSpPr>
          <p:nvPr>
            <p:ph type="title"/>
          </p:nvPr>
        </p:nvSpPr>
        <p:spPr>
          <a:xfrm>
            <a:off x="677334" y="609600"/>
            <a:ext cx="8596668" cy="1320800"/>
          </a:xfrm>
        </p:spPr>
        <p:txBody>
          <a:bodyPr anchor="t">
            <a:normAutofit/>
          </a:bodyPr>
          <a:lstStyle/>
          <a:p>
            <a:r>
              <a:rPr lang="en-NZ" b="1" dirty="0">
                <a:solidFill>
                  <a:schemeClr val="accent2">
                    <a:lumMod val="75000"/>
                  </a:schemeClr>
                </a:solidFill>
              </a:rPr>
              <a:t>The Organisational Culture most likely…..</a:t>
            </a:r>
          </a:p>
        </p:txBody>
      </p:sp>
      <p:sp>
        <p:nvSpPr>
          <p:cNvPr id="3" name="Content Placeholder 2">
            <a:extLst>
              <a:ext uri="{FF2B5EF4-FFF2-40B4-BE49-F238E27FC236}">
                <a16:creationId xmlns:a16="http://schemas.microsoft.com/office/drawing/2014/main" id="{285130D3-96E2-43AF-A392-955679559253}"/>
              </a:ext>
            </a:extLst>
          </p:cNvPr>
          <p:cNvSpPr>
            <a:spLocks noGrp="1"/>
          </p:cNvSpPr>
          <p:nvPr>
            <p:ph idx="1"/>
          </p:nvPr>
        </p:nvSpPr>
        <p:spPr>
          <a:xfrm>
            <a:off x="4757641" y="2161252"/>
            <a:ext cx="5207839" cy="3880773"/>
          </a:xfrm>
        </p:spPr>
        <p:txBody>
          <a:bodyPr>
            <a:normAutofit/>
          </a:bodyPr>
          <a:lstStyle/>
          <a:p>
            <a:pPr marL="342900" lvl="0" indent="-342900">
              <a:buFont typeface="Symbol" panose="05050102010706020507" pitchFamily="18" charset="2"/>
              <a:buChar char=""/>
            </a:pPr>
            <a:r>
              <a:rPr lang="en-SG" dirty="0">
                <a:effectLst/>
                <a:latin typeface="Calibri" panose="020F0502020204030204" pitchFamily="34" charset="0"/>
                <a:ea typeface="Calibri" panose="020F0502020204030204" pitchFamily="34" charset="0"/>
              </a:rPr>
              <a:t>No autonomy, very hierarchical, accepts bullying as common practice </a:t>
            </a:r>
            <a:endParaRPr lang="en-NZ"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SG" dirty="0">
                <a:effectLst/>
                <a:latin typeface="Calibri" panose="020F0502020204030204" pitchFamily="34" charset="0"/>
                <a:ea typeface="Calibri" panose="020F0502020204030204" pitchFamily="34" charset="0"/>
              </a:rPr>
              <a:t>The employee will have no clear goals</a:t>
            </a:r>
            <a:endParaRPr lang="en-NZ"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SG" dirty="0">
                <a:effectLst/>
                <a:latin typeface="Calibri" panose="020F0502020204030204" pitchFamily="34" charset="0"/>
                <a:ea typeface="Calibri" panose="020F0502020204030204" pitchFamily="34" charset="0"/>
              </a:rPr>
              <a:t>There is no clear feedback on employees performance (good or bad)</a:t>
            </a:r>
            <a:endParaRPr lang="en-NZ"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SG" dirty="0">
                <a:effectLst/>
                <a:latin typeface="Calibri" panose="020F0502020204030204" pitchFamily="34" charset="0"/>
                <a:ea typeface="Calibri" panose="020F0502020204030204" pitchFamily="34" charset="0"/>
              </a:rPr>
              <a:t>The employee can’t control their workload</a:t>
            </a:r>
            <a:endParaRPr lang="en-NZ"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SG" dirty="0">
                <a:effectLst/>
                <a:latin typeface="Calibri" panose="020F0502020204030204" pitchFamily="34" charset="0"/>
                <a:ea typeface="Calibri" panose="020F0502020204030204" pitchFamily="34" charset="0"/>
              </a:rPr>
              <a:t>No clear work/life boundaries (</a:t>
            </a:r>
            <a:r>
              <a:rPr lang="en-SG" dirty="0" err="1">
                <a:effectLst/>
                <a:latin typeface="Calibri" panose="020F0502020204030204" pitchFamily="34" charset="0"/>
                <a:ea typeface="Calibri" panose="020F0502020204030204" pitchFamily="34" charset="0"/>
              </a:rPr>
              <a:t>ie</a:t>
            </a:r>
            <a:r>
              <a:rPr lang="en-SG" dirty="0">
                <a:effectLst/>
                <a:latin typeface="Calibri" panose="020F0502020204030204" pitchFamily="34" charset="0"/>
                <a:ea typeface="Calibri" panose="020F0502020204030204" pitchFamily="34" charset="0"/>
              </a:rPr>
              <a:t>; contacted while on leave or after work hours)</a:t>
            </a:r>
            <a:endParaRPr lang="en-NZ" dirty="0">
              <a:effectLst/>
              <a:latin typeface="Calibri" panose="020F0502020204030204" pitchFamily="34" charset="0"/>
              <a:ea typeface="Calibri" panose="020F0502020204030204" pitchFamily="34" charset="0"/>
            </a:endParaRPr>
          </a:p>
          <a:p>
            <a:pPr marL="0" indent="0">
              <a:buNone/>
            </a:pPr>
            <a:r>
              <a:rPr lang="en-SG" dirty="0">
                <a:effectLst/>
                <a:latin typeface="Calibri" panose="020F0502020204030204" pitchFamily="34" charset="0"/>
                <a:ea typeface="Calibri" panose="020F0502020204030204" pitchFamily="34" charset="0"/>
              </a:rPr>
              <a:t> </a:t>
            </a:r>
            <a:endParaRPr lang="en-NZ" dirty="0">
              <a:effectLst/>
              <a:latin typeface="Calibri" panose="020F0502020204030204" pitchFamily="34" charset="0"/>
              <a:ea typeface="Calibri" panose="020F0502020204030204" pitchFamily="34" charset="0"/>
            </a:endParaRPr>
          </a:p>
          <a:p>
            <a:pPr marL="0" indent="0">
              <a:buNone/>
            </a:pPr>
            <a:endParaRPr lang="en-NZ" dirty="0"/>
          </a:p>
        </p:txBody>
      </p:sp>
      <p:pic>
        <p:nvPicPr>
          <p:cNvPr id="8" name="Content Placeholder 9" descr="Diagram, schematic&#10;&#10;Description automatically generated">
            <a:extLst>
              <a:ext uri="{FF2B5EF4-FFF2-40B4-BE49-F238E27FC236}">
                <a16:creationId xmlns:a16="http://schemas.microsoft.com/office/drawing/2014/main" id="{61D63BE8-30A8-4714-BD60-55D1DE38F9A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3523" y="1930400"/>
            <a:ext cx="3962556" cy="3637023"/>
          </a:xfrm>
          <a:prstGeom prst="rect">
            <a:avLst/>
          </a:prstGeom>
        </p:spPr>
      </p:pic>
      <p:sp>
        <p:nvSpPr>
          <p:cNvPr id="12" name="TextBox 11">
            <a:extLst>
              <a:ext uri="{FF2B5EF4-FFF2-40B4-BE49-F238E27FC236}">
                <a16:creationId xmlns:a16="http://schemas.microsoft.com/office/drawing/2014/main" id="{6FEBC2EF-1A29-4E02-B3A2-ABE56C1730A9}"/>
              </a:ext>
            </a:extLst>
          </p:cNvPr>
          <p:cNvSpPr txBox="1"/>
          <p:nvPr/>
        </p:nvSpPr>
        <p:spPr>
          <a:xfrm>
            <a:off x="1061976" y="6042025"/>
            <a:ext cx="9864525" cy="400110"/>
          </a:xfrm>
          <a:prstGeom prst="rect">
            <a:avLst/>
          </a:prstGeom>
          <a:noFill/>
        </p:spPr>
        <p:txBody>
          <a:bodyPr wrap="square">
            <a:spAutoFit/>
          </a:bodyPr>
          <a:lstStyle/>
          <a:p>
            <a:r>
              <a:rPr lang="en-SG" sz="2000" b="1" dirty="0">
                <a:effectLst/>
                <a:latin typeface="Calibri" panose="020F0502020204030204" pitchFamily="34" charset="0"/>
                <a:ea typeface="Calibri" panose="020F0502020204030204" pitchFamily="34" charset="0"/>
              </a:rPr>
              <a:t>“if not controlled, work will flow to the most competent person until they are submerged</a:t>
            </a:r>
            <a:r>
              <a:rPr lang="en-SG" sz="1800" b="1" dirty="0">
                <a:effectLst/>
                <a:latin typeface="Calibri" panose="020F0502020204030204" pitchFamily="34" charset="0"/>
                <a:ea typeface="Calibri" panose="020F0502020204030204" pitchFamily="34" charset="0"/>
              </a:rPr>
              <a:t>”</a:t>
            </a:r>
            <a:endParaRPr lang="en-NZ" dirty="0"/>
          </a:p>
        </p:txBody>
      </p:sp>
    </p:spTree>
    <p:extLst>
      <p:ext uri="{BB962C8B-B14F-4D97-AF65-F5344CB8AC3E}">
        <p14:creationId xmlns:p14="http://schemas.microsoft.com/office/powerpoint/2010/main" val="347763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84CB-63D4-4F7A-B500-1402E420AB80}"/>
              </a:ext>
            </a:extLst>
          </p:cNvPr>
          <p:cNvSpPr>
            <a:spLocks noGrp="1"/>
          </p:cNvSpPr>
          <p:nvPr>
            <p:ph type="title"/>
          </p:nvPr>
        </p:nvSpPr>
        <p:spPr/>
        <p:txBody>
          <a:bodyPr/>
          <a:lstStyle/>
          <a:p>
            <a:r>
              <a:rPr lang="en-NZ" b="1" dirty="0">
                <a:solidFill>
                  <a:schemeClr val="accent2">
                    <a:lumMod val="75000"/>
                  </a:schemeClr>
                </a:solidFill>
              </a:rPr>
              <a:t>How your Company can help</a:t>
            </a:r>
          </a:p>
        </p:txBody>
      </p:sp>
      <p:sp>
        <p:nvSpPr>
          <p:cNvPr id="3" name="Content Placeholder 2">
            <a:extLst>
              <a:ext uri="{FF2B5EF4-FFF2-40B4-BE49-F238E27FC236}">
                <a16:creationId xmlns:a16="http://schemas.microsoft.com/office/drawing/2014/main" id="{63BF3FBF-E206-4FCF-B545-03C3799E4F9A}"/>
              </a:ext>
            </a:extLst>
          </p:cNvPr>
          <p:cNvSpPr>
            <a:spLocks noGrp="1"/>
          </p:cNvSpPr>
          <p:nvPr>
            <p:ph idx="1"/>
          </p:nvPr>
        </p:nvSpPr>
        <p:spPr/>
        <p:txBody>
          <a:bodyPr/>
          <a:lstStyle/>
          <a:p>
            <a:r>
              <a:rPr lang="en-NZ" sz="2000" b="1" dirty="0"/>
              <a:t>Equip</a:t>
            </a:r>
            <a:r>
              <a:rPr lang="en-NZ" dirty="0"/>
              <a:t> your Managers to prevent burnout</a:t>
            </a:r>
          </a:p>
          <a:p>
            <a:endParaRPr lang="en-NZ" dirty="0"/>
          </a:p>
          <a:p>
            <a:r>
              <a:rPr lang="en-NZ" sz="2000" b="1" dirty="0"/>
              <a:t>Educate</a:t>
            </a:r>
            <a:r>
              <a:rPr lang="en-NZ" dirty="0"/>
              <a:t> your managers on Burnout</a:t>
            </a:r>
          </a:p>
          <a:p>
            <a:endParaRPr lang="en-NZ" dirty="0"/>
          </a:p>
          <a:p>
            <a:r>
              <a:rPr lang="en-NZ" sz="2000" b="1" dirty="0"/>
              <a:t>Allow</a:t>
            </a:r>
            <a:r>
              <a:rPr lang="en-NZ" dirty="0"/>
              <a:t> Managers time to prioritise their people</a:t>
            </a:r>
          </a:p>
          <a:p>
            <a:endParaRPr lang="en-NZ" dirty="0"/>
          </a:p>
          <a:p>
            <a:r>
              <a:rPr lang="en-NZ" sz="2000" b="1" dirty="0"/>
              <a:t>Hire</a:t>
            </a:r>
            <a:r>
              <a:rPr lang="en-NZ" dirty="0"/>
              <a:t> the right managers</a:t>
            </a:r>
          </a:p>
          <a:p>
            <a:endParaRPr lang="en-NZ" dirty="0"/>
          </a:p>
          <a:p>
            <a:r>
              <a:rPr lang="en-NZ" sz="2000" b="1" dirty="0"/>
              <a:t>Design</a:t>
            </a:r>
            <a:r>
              <a:rPr lang="en-NZ" dirty="0"/>
              <a:t> your employee experience to reduce burnout</a:t>
            </a:r>
          </a:p>
          <a:p>
            <a:endParaRPr lang="en-NZ" dirty="0"/>
          </a:p>
          <a:p>
            <a:endParaRPr lang="en-NZ" dirty="0"/>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237190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24">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3" name="Rectangle 3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3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5" name="Rectangle 4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057F248-55A6-4979-828A-75CA7CD65A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1126309" y="1911144"/>
            <a:ext cx="9941259" cy="3032085"/>
          </a:xfrm>
          <a:prstGeom prst="rect">
            <a:avLst/>
          </a:prstGeom>
        </p:spPr>
      </p:pic>
      <p:sp>
        <p:nvSpPr>
          <p:cNvPr id="6" name="TextBox 5">
            <a:extLst>
              <a:ext uri="{FF2B5EF4-FFF2-40B4-BE49-F238E27FC236}">
                <a16:creationId xmlns:a16="http://schemas.microsoft.com/office/drawing/2014/main" id="{25339027-BF0D-4F7B-9495-67FE358280B2}"/>
              </a:ext>
            </a:extLst>
          </p:cNvPr>
          <p:cNvSpPr txBox="1"/>
          <p:nvPr/>
        </p:nvSpPr>
        <p:spPr>
          <a:xfrm>
            <a:off x="1183703" y="826270"/>
            <a:ext cx="8184135" cy="707886"/>
          </a:xfrm>
          <a:prstGeom prst="rect">
            <a:avLst/>
          </a:prstGeom>
          <a:noFill/>
        </p:spPr>
        <p:txBody>
          <a:bodyPr wrap="square" rtlCol="0">
            <a:spAutoFit/>
          </a:bodyPr>
          <a:lstStyle/>
          <a:p>
            <a:r>
              <a:rPr lang="en-NZ" sz="4000" b="1" dirty="0">
                <a:solidFill>
                  <a:schemeClr val="accent2">
                    <a:lumMod val="75000"/>
                  </a:schemeClr>
                </a:solidFill>
              </a:rPr>
              <a:t>The life cycle of your employee</a:t>
            </a:r>
          </a:p>
        </p:txBody>
      </p:sp>
    </p:spTree>
    <p:extLst>
      <p:ext uri="{BB962C8B-B14F-4D97-AF65-F5344CB8AC3E}">
        <p14:creationId xmlns:p14="http://schemas.microsoft.com/office/powerpoint/2010/main" val="313142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C7D0D4-8756-478D-924B-9007122BF33C}"/>
              </a:ext>
            </a:extLst>
          </p:cNvPr>
          <p:cNvSpPr txBox="1">
            <a:spLocks noGrp="1"/>
          </p:cNvSpPr>
          <p:nvPr>
            <p:ph idx="1"/>
          </p:nvPr>
        </p:nvSpPr>
        <p:spPr>
          <a:xfrm>
            <a:off x="5209563" y="2160589"/>
            <a:ext cx="5394940" cy="3880773"/>
          </a:xfrm>
          <a:prstGeom prst="rect">
            <a:avLst/>
          </a:prstGeom>
        </p:spPr>
        <p:txBody>
          <a:bodyPr>
            <a:normAutofit fontScale="70000" lnSpcReduction="20000"/>
          </a:bodyPr>
          <a:lstStyle/>
          <a:p>
            <a:r>
              <a:rPr lang="en-US" sz="3200" b="0" i="0" dirty="0">
                <a:effectLst/>
                <a:latin typeface="Roboto" panose="02000000000000000000" pitchFamily="2" charset="0"/>
              </a:rPr>
              <a:t>Employees who strongly agree that they feel supported by their manager are about </a:t>
            </a:r>
            <a:r>
              <a:rPr lang="en-US" sz="3200" b="1" i="0" dirty="0">
                <a:effectLst/>
                <a:latin typeface="Roboto" panose="02000000000000000000" pitchFamily="2" charset="0"/>
              </a:rPr>
              <a:t>70% less likely to experience burnout regularly.</a:t>
            </a:r>
          </a:p>
          <a:p>
            <a:endParaRPr lang="en-US" sz="3200" dirty="0">
              <a:latin typeface="Roboto" panose="02000000000000000000" pitchFamily="2" charset="0"/>
            </a:endParaRPr>
          </a:p>
          <a:p>
            <a:endParaRPr lang="en-US" sz="3200" b="0" i="0" dirty="0">
              <a:effectLst/>
              <a:latin typeface="Roboto" panose="02000000000000000000" pitchFamily="2" charset="0"/>
            </a:endParaRPr>
          </a:p>
          <a:p>
            <a:pPr marL="0" indent="0">
              <a:buNone/>
            </a:pPr>
            <a:endParaRPr lang="en-US" sz="3200" dirty="0">
              <a:latin typeface="Roboto" panose="02000000000000000000" pitchFamily="2" charset="0"/>
            </a:endParaRPr>
          </a:p>
          <a:p>
            <a:r>
              <a:rPr lang="en-US" sz="3200" b="0" i="0" dirty="0">
                <a:effectLst/>
                <a:latin typeface="Roboto" panose="02000000000000000000" pitchFamily="2" charset="0"/>
              </a:rPr>
              <a:t> In contrast, a negligent, absent or condescending manager leaves employees feeling uninformed, alone and defensive</a:t>
            </a:r>
            <a:r>
              <a:rPr lang="en-US" b="0" i="0" dirty="0">
                <a:effectLst/>
                <a:latin typeface="Roboto" panose="02000000000000000000" pitchFamily="2" charset="0"/>
              </a:rPr>
              <a:t>.</a:t>
            </a:r>
            <a:endParaRPr lang="en-NZ" dirty="0"/>
          </a:p>
        </p:txBody>
      </p:sp>
      <p:pic>
        <p:nvPicPr>
          <p:cNvPr id="6" name="Picture 5" descr="Two people discussing something&#10;&#10;Description automatically generated with low confidence">
            <a:extLst>
              <a:ext uri="{FF2B5EF4-FFF2-40B4-BE49-F238E27FC236}">
                <a16:creationId xmlns:a16="http://schemas.microsoft.com/office/drawing/2014/main" id="{1BF525A1-E6D6-412D-92BC-B6E8F2853A8A}"/>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655" r="22768"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3728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urnout the next pandemic?">
            <a:hlinkClick r:id="" action="ppaction://media"/>
            <a:extLst>
              <a:ext uri="{FF2B5EF4-FFF2-40B4-BE49-F238E27FC236}">
                <a16:creationId xmlns:a16="http://schemas.microsoft.com/office/drawing/2014/main" id="{56DB6ADC-A4DB-4FE0-AF20-934475EA5036}"/>
              </a:ext>
            </a:extLst>
          </p:cNvPr>
          <p:cNvPicPr>
            <a:picLocks noRot="1" noChangeAspect="1"/>
          </p:cNvPicPr>
          <p:nvPr>
            <a:videoFile r:link="rId1"/>
          </p:nvPr>
        </p:nvPicPr>
        <p:blipFill>
          <a:blip r:embed="rId4"/>
          <a:stretch>
            <a:fillRect/>
          </a:stretch>
        </p:blipFill>
        <p:spPr>
          <a:xfrm>
            <a:off x="2581154" y="1828800"/>
            <a:ext cx="6227180" cy="3586088"/>
          </a:xfrm>
          <a:prstGeom prst="rect">
            <a:avLst/>
          </a:prstGeom>
        </p:spPr>
      </p:pic>
    </p:spTree>
    <p:extLst>
      <p:ext uri="{BB962C8B-B14F-4D97-AF65-F5344CB8AC3E}">
        <p14:creationId xmlns:p14="http://schemas.microsoft.com/office/powerpoint/2010/main" val="26178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567E-DE5E-47FD-A031-DDACED76E8CD}"/>
              </a:ext>
            </a:extLst>
          </p:cNvPr>
          <p:cNvSpPr>
            <a:spLocks noGrp="1"/>
          </p:cNvSpPr>
          <p:nvPr>
            <p:ph type="title"/>
          </p:nvPr>
        </p:nvSpPr>
        <p:spPr/>
        <p:txBody>
          <a:bodyPr>
            <a:normAutofit/>
          </a:bodyPr>
          <a:lstStyle/>
          <a:p>
            <a:r>
              <a:rPr lang="en-NZ" sz="5400" b="1" dirty="0">
                <a:solidFill>
                  <a:schemeClr val="accent2">
                    <a:lumMod val="75000"/>
                  </a:schemeClr>
                </a:solidFill>
              </a:rPr>
              <a:t>Stress versus Burnout</a:t>
            </a:r>
          </a:p>
        </p:txBody>
      </p:sp>
      <p:pic>
        <p:nvPicPr>
          <p:cNvPr id="5" name="Content Placeholder 4" descr="Table&#10;&#10;Description automatically generated">
            <a:extLst>
              <a:ext uri="{FF2B5EF4-FFF2-40B4-BE49-F238E27FC236}">
                <a16:creationId xmlns:a16="http://schemas.microsoft.com/office/drawing/2014/main" id="{F4831054-1BA7-4F61-851B-D3414B0843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334" y="1799844"/>
            <a:ext cx="7577210" cy="4448556"/>
          </a:xfrm>
        </p:spPr>
      </p:pic>
    </p:spTree>
    <p:extLst>
      <p:ext uri="{BB962C8B-B14F-4D97-AF65-F5344CB8AC3E}">
        <p14:creationId xmlns:p14="http://schemas.microsoft.com/office/powerpoint/2010/main" val="330037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8F29-31CB-409E-87F5-8C8DCEDE8E80}"/>
              </a:ext>
            </a:extLst>
          </p:cNvPr>
          <p:cNvSpPr>
            <a:spLocks noGrp="1"/>
          </p:cNvSpPr>
          <p:nvPr>
            <p:ph type="title"/>
          </p:nvPr>
        </p:nvSpPr>
        <p:spPr>
          <a:xfrm>
            <a:off x="5536734" y="609600"/>
            <a:ext cx="3737268" cy="1320800"/>
          </a:xfrm>
        </p:spPr>
        <p:txBody>
          <a:bodyPr>
            <a:normAutofit/>
          </a:bodyPr>
          <a:lstStyle/>
          <a:p>
            <a:r>
              <a:rPr lang="en-NZ" b="1" dirty="0">
                <a:solidFill>
                  <a:schemeClr val="accent2">
                    <a:lumMod val="75000"/>
                  </a:schemeClr>
                </a:solidFill>
              </a:rPr>
              <a:t>4 Stages of Burnout</a:t>
            </a:r>
          </a:p>
        </p:txBody>
      </p:sp>
      <p:sp>
        <p:nvSpPr>
          <p:cNvPr id="3" name="Content Placeholder 2">
            <a:extLst>
              <a:ext uri="{FF2B5EF4-FFF2-40B4-BE49-F238E27FC236}">
                <a16:creationId xmlns:a16="http://schemas.microsoft.com/office/drawing/2014/main" id="{FA920684-A082-47D4-BD51-065E78B74881}"/>
              </a:ext>
            </a:extLst>
          </p:cNvPr>
          <p:cNvSpPr>
            <a:spLocks noGrp="1"/>
          </p:cNvSpPr>
          <p:nvPr>
            <p:ph idx="1"/>
          </p:nvPr>
        </p:nvSpPr>
        <p:spPr>
          <a:xfrm>
            <a:off x="5209563" y="2160589"/>
            <a:ext cx="4825688" cy="3880773"/>
          </a:xfrm>
        </p:spPr>
        <p:txBody>
          <a:bodyPr>
            <a:normAutofit fontScale="92500"/>
          </a:bodyPr>
          <a:lstStyle/>
          <a:p>
            <a:pPr>
              <a:buFont typeface="+mj-lt"/>
              <a:buAutoNum type="arabicPeriod"/>
            </a:pPr>
            <a:r>
              <a:rPr lang="en-US" sz="2800" b="0" i="0" dirty="0">
                <a:effectLst/>
                <a:latin typeface="Source Sans Pro" panose="020B0503030403020204" pitchFamily="34" charset="0"/>
              </a:rPr>
              <a:t>emotional exhaustion</a:t>
            </a:r>
          </a:p>
          <a:p>
            <a:pPr>
              <a:buFont typeface="+mj-lt"/>
              <a:buAutoNum type="arabicPeriod"/>
            </a:pPr>
            <a:r>
              <a:rPr lang="en-US" sz="2800" b="0" i="0" dirty="0">
                <a:effectLst/>
                <a:latin typeface="Source Sans Pro" panose="020B0503030403020204" pitchFamily="34" charset="0"/>
              </a:rPr>
              <a:t>a lack of emotional control</a:t>
            </a:r>
          </a:p>
          <a:p>
            <a:pPr>
              <a:buFont typeface="+mj-lt"/>
              <a:buAutoNum type="arabicPeriod"/>
            </a:pPr>
            <a:r>
              <a:rPr lang="en-US" sz="2800" b="0" i="0" dirty="0">
                <a:effectLst/>
                <a:latin typeface="Source Sans Pro" panose="020B0503030403020204" pitchFamily="34" charset="0"/>
              </a:rPr>
              <a:t> indifference to work and </a:t>
            </a:r>
          </a:p>
          <a:p>
            <a:pPr>
              <a:buFont typeface="+mj-lt"/>
              <a:buAutoNum type="arabicPeriod"/>
            </a:pPr>
            <a:r>
              <a:rPr lang="en-US" sz="2800" b="0" i="0" dirty="0">
                <a:effectLst/>
                <a:latin typeface="Source Sans Pro" panose="020B0503030403020204" pitchFamily="34" charset="0"/>
              </a:rPr>
              <a:t>trouble staying focused</a:t>
            </a:r>
          </a:p>
          <a:p>
            <a:pPr>
              <a:buFont typeface="+mj-lt"/>
              <a:buAutoNum type="arabicPeriod"/>
            </a:pPr>
            <a:endParaRPr lang="en-US" dirty="0">
              <a:latin typeface="Source Sans Pro" panose="020B0503030403020204" pitchFamily="34" charset="0"/>
            </a:endParaRPr>
          </a:p>
          <a:p>
            <a:pPr marL="0" indent="0">
              <a:buNone/>
            </a:pPr>
            <a:endParaRPr lang="en-US" b="0" i="0" dirty="0">
              <a:effectLst/>
              <a:latin typeface="Source Sans Pro" panose="020B0503030403020204" pitchFamily="34" charset="0"/>
            </a:endParaRPr>
          </a:p>
          <a:p>
            <a:pPr marL="0" indent="0">
              <a:buNone/>
            </a:pPr>
            <a:endParaRPr lang="en-US" dirty="0">
              <a:latin typeface="Source Sans Pro" panose="020B0503030403020204" pitchFamily="34" charset="0"/>
            </a:endParaRPr>
          </a:p>
          <a:p>
            <a:pPr marL="0" indent="0">
              <a:buNone/>
            </a:pPr>
            <a:r>
              <a:rPr lang="en-US" b="0" i="0" dirty="0">
                <a:effectLst/>
                <a:latin typeface="Source Sans Pro" panose="020B0503030403020204" pitchFamily="34" charset="0"/>
              </a:rPr>
              <a:t>If workers score highly across all these areas, the diagnosis is clear: they've got nothing more to give.</a:t>
            </a:r>
            <a:endParaRPr lang="en-NZ" dirty="0"/>
          </a:p>
        </p:txBody>
      </p:sp>
      <p:pic>
        <p:nvPicPr>
          <p:cNvPr id="5" name="Picture 4" descr="Map&#10;&#10;Description automatically generated">
            <a:extLst>
              <a:ext uri="{FF2B5EF4-FFF2-40B4-BE49-F238E27FC236}">
                <a16:creationId xmlns:a16="http://schemas.microsoft.com/office/drawing/2014/main" id="{343494BB-D870-4BF6-9424-B7E521965BA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161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8235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7E389-8346-4CE6-8AFD-3992EAC3F413}"/>
              </a:ext>
            </a:extLst>
          </p:cNvPr>
          <p:cNvSpPr>
            <a:spLocks noGrp="1"/>
          </p:cNvSpPr>
          <p:nvPr>
            <p:ph type="title"/>
          </p:nvPr>
        </p:nvSpPr>
        <p:spPr>
          <a:xfrm>
            <a:off x="677334" y="609600"/>
            <a:ext cx="8596668" cy="1320800"/>
          </a:xfrm>
        </p:spPr>
        <p:txBody>
          <a:bodyPr anchor="t">
            <a:normAutofit/>
          </a:bodyPr>
          <a:lstStyle/>
          <a:p>
            <a:r>
              <a:rPr lang="en-NZ" b="1" dirty="0">
                <a:solidFill>
                  <a:schemeClr val="accent2">
                    <a:lumMod val="75000"/>
                  </a:schemeClr>
                </a:solidFill>
              </a:rPr>
              <a:t>Burnout – two sides of the coin</a:t>
            </a:r>
          </a:p>
        </p:txBody>
      </p:sp>
      <p:sp>
        <p:nvSpPr>
          <p:cNvPr id="3" name="Content Placeholder 2">
            <a:extLst>
              <a:ext uri="{FF2B5EF4-FFF2-40B4-BE49-F238E27FC236}">
                <a16:creationId xmlns:a16="http://schemas.microsoft.com/office/drawing/2014/main" id="{07D1986E-554C-4256-A1FB-500AEF9B4752}"/>
              </a:ext>
            </a:extLst>
          </p:cNvPr>
          <p:cNvSpPr>
            <a:spLocks noGrp="1"/>
          </p:cNvSpPr>
          <p:nvPr>
            <p:ph idx="1"/>
          </p:nvPr>
        </p:nvSpPr>
        <p:spPr>
          <a:xfrm>
            <a:off x="4202057" y="2159331"/>
            <a:ext cx="6932789" cy="3880773"/>
          </a:xfrm>
        </p:spPr>
        <p:txBody>
          <a:bodyPr>
            <a:normAutofit fontScale="92500"/>
          </a:bodyPr>
          <a:lstStyle/>
          <a:p>
            <a:r>
              <a:rPr lang="en-US" b="0" i="0" dirty="0">
                <a:effectLst/>
                <a:latin typeface="proxima"/>
              </a:rPr>
              <a:t> </a:t>
            </a:r>
            <a:r>
              <a:rPr lang="en-US" sz="2400" b="0" i="0" dirty="0">
                <a:effectLst/>
                <a:latin typeface="proxima"/>
              </a:rPr>
              <a:t>The first one, work-home conflict, arises when stress from work affects aspects of personal life. </a:t>
            </a:r>
          </a:p>
          <a:p>
            <a:pPr marL="0" indent="0">
              <a:buNone/>
            </a:pPr>
            <a:endParaRPr lang="en-US" sz="2400" dirty="0">
              <a:latin typeface="proxima"/>
            </a:endParaRPr>
          </a:p>
          <a:p>
            <a:r>
              <a:rPr lang="en-US" sz="2400" b="0" i="0" dirty="0">
                <a:effectLst/>
                <a:latin typeface="proxima"/>
              </a:rPr>
              <a:t>The second conflict, home-work conflict, occurs when home issues cause stress that eventually makes work more difficult to deal with. </a:t>
            </a:r>
          </a:p>
          <a:p>
            <a:endParaRPr lang="en-US" sz="2400" dirty="0">
              <a:latin typeface="proxima"/>
            </a:endParaRPr>
          </a:p>
          <a:p>
            <a:r>
              <a:rPr lang="en-US" sz="2400" b="0" i="0" dirty="0">
                <a:effectLst/>
                <a:latin typeface="proxima"/>
              </a:rPr>
              <a:t>Together, both of these, deemed work-home interference, can exacerbate a person’s risk of burnout.</a:t>
            </a:r>
            <a:endParaRPr lang="en-NZ" sz="2400" dirty="0"/>
          </a:p>
        </p:txBody>
      </p:sp>
      <p:pic>
        <p:nvPicPr>
          <p:cNvPr id="5" name="Picture 4" descr="A picture containing text&#10;&#10;Description automatically generated">
            <a:extLst>
              <a:ext uri="{FF2B5EF4-FFF2-40B4-BE49-F238E27FC236}">
                <a16:creationId xmlns:a16="http://schemas.microsoft.com/office/drawing/2014/main" id="{7D196EC2-1624-473B-A735-BF3F389187E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285" r="22918" b="2"/>
          <a:stretch/>
        </p:blipFill>
        <p:spPr>
          <a:xfrm>
            <a:off x="677334" y="2159331"/>
            <a:ext cx="3144597" cy="3882362"/>
          </a:xfrm>
          <a:prstGeom prst="rect">
            <a:avLst/>
          </a:prstGeom>
        </p:spPr>
      </p:pic>
    </p:spTree>
    <p:extLst>
      <p:ext uri="{BB962C8B-B14F-4D97-AF65-F5344CB8AC3E}">
        <p14:creationId xmlns:p14="http://schemas.microsoft.com/office/powerpoint/2010/main" val="223662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7B6465-9E8D-05BE-F6FC-1510B361A398}"/>
              </a:ext>
            </a:extLst>
          </p:cNvPr>
          <p:cNvSpPr>
            <a:spLocks noGrp="1"/>
          </p:cNvSpPr>
          <p:nvPr>
            <p:ph idx="1"/>
          </p:nvPr>
        </p:nvSpPr>
        <p:spPr>
          <a:xfrm>
            <a:off x="1057113" y="790779"/>
            <a:ext cx="8596668" cy="1644219"/>
          </a:xfrm>
        </p:spPr>
        <p:txBody>
          <a:bodyPr vert="horz" lIns="91440" tIns="45720" rIns="91440" bIns="45720" rtlCol="0" anchor="t">
            <a:noAutofit/>
          </a:bodyPr>
          <a:lstStyle/>
          <a:p>
            <a:r>
              <a:rPr lang="en-US" sz="2400" b="0" i="0" dirty="0">
                <a:solidFill>
                  <a:srgbClr val="333333"/>
                </a:solidFill>
                <a:effectLst/>
                <a:latin typeface="proxima"/>
                <a:ea typeface="+mn-lt"/>
                <a:cs typeface="+mn-lt"/>
              </a:rPr>
              <a:t>Burnout</a:t>
            </a:r>
            <a:r>
              <a:rPr lang="en-US" sz="2400" b="0" i="0" dirty="0">
                <a:solidFill>
                  <a:srgbClr val="333333"/>
                </a:solidFill>
                <a:effectLst/>
                <a:latin typeface="proxima"/>
              </a:rPr>
              <a:t> as it implies, is a state of mental, physical, and emotional exhaustion arising from a spate of stressful situations. </a:t>
            </a:r>
          </a:p>
          <a:p>
            <a:r>
              <a:rPr lang="en-US" sz="2400" b="0" i="0" dirty="0">
                <a:solidFill>
                  <a:srgbClr val="333333"/>
                </a:solidFill>
                <a:effectLst/>
                <a:latin typeface="proxima"/>
              </a:rPr>
              <a:t>While most people associate it with work, which can be pretty tiring without any breaks, it can also be caused by a busy family or personal life.</a:t>
            </a:r>
          </a:p>
          <a:p>
            <a:r>
              <a:rPr lang="en-US" sz="2400" b="0" i="0" dirty="0">
                <a:solidFill>
                  <a:srgbClr val="333333"/>
                </a:solidFill>
                <a:effectLst/>
                <a:latin typeface="proxima"/>
              </a:rPr>
              <a:t> It takes time to burnout. Once one has reached that point though, they usually experience feelings of cynicism, depression, and the feeling of being run down.</a:t>
            </a:r>
            <a:endParaRPr lang="en-US" sz="2400" baseline="30000" dirty="0"/>
          </a:p>
        </p:txBody>
      </p:sp>
      <p:pic>
        <p:nvPicPr>
          <p:cNvPr id="5" name="Picture 5" descr="Text&#10;&#10;Description automatically generated">
            <a:extLst>
              <a:ext uri="{FF2B5EF4-FFF2-40B4-BE49-F238E27FC236}">
                <a16:creationId xmlns:a16="http://schemas.microsoft.com/office/drawing/2014/main" id="{EB800F8C-1114-9DF3-B9D0-E109FB691C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74879" y="4802473"/>
            <a:ext cx="6450840" cy="2052515"/>
          </a:xfrm>
          <a:prstGeom prst="rect">
            <a:avLst/>
          </a:prstGeom>
        </p:spPr>
      </p:pic>
    </p:spTree>
    <p:extLst>
      <p:ext uri="{BB962C8B-B14F-4D97-AF65-F5344CB8AC3E}">
        <p14:creationId xmlns:p14="http://schemas.microsoft.com/office/powerpoint/2010/main" val="1907090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09A0-604E-4534-864C-74E30DD2BA18}"/>
              </a:ext>
            </a:extLst>
          </p:cNvPr>
          <p:cNvSpPr>
            <a:spLocks noGrp="1"/>
          </p:cNvSpPr>
          <p:nvPr>
            <p:ph type="title"/>
          </p:nvPr>
        </p:nvSpPr>
        <p:spPr/>
        <p:txBody>
          <a:bodyPr/>
          <a:lstStyle/>
          <a:p>
            <a:r>
              <a:rPr lang="en-NZ" b="1" dirty="0">
                <a:solidFill>
                  <a:schemeClr val="accent2">
                    <a:lumMod val="75000"/>
                  </a:schemeClr>
                </a:solidFill>
              </a:rPr>
              <a:t>Symptoms of Burnout</a:t>
            </a:r>
          </a:p>
        </p:txBody>
      </p:sp>
      <p:pic>
        <p:nvPicPr>
          <p:cNvPr id="10" name="Content Placeholder 9">
            <a:extLst>
              <a:ext uri="{FF2B5EF4-FFF2-40B4-BE49-F238E27FC236}">
                <a16:creationId xmlns:a16="http://schemas.microsoft.com/office/drawing/2014/main" id="{32318C82-BE24-495C-9E40-80C3F606BC12}"/>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497302" y="2082138"/>
            <a:ext cx="4228846" cy="3171634"/>
          </a:xfrm>
        </p:spPr>
      </p:pic>
    </p:spTree>
    <p:extLst>
      <p:ext uri="{BB962C8B-B14F-4D97-AF65-F5344CB8AC3E}">
        <p14:creationId xmlns:p14="http://schemas.microsoft.com/office/powerpoint/2010/main" val="161016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4A5A-BCA8-4669-8C6B-6D1575CE448B}"/>
              </a:ext>
            </a:extLst>
          </p:cNvPr>
          <p:cNvSpPr>
            <a:spLocks noGrp="1"/>
          </p:cNvSpPr>
          <p:nvPr>
            <p:ph type="title"/>
          </p:nvPr>
        </p:nvSpPr>
        <p:spPr>
          <a:xfrm>
            <a:off x="5536734" y="609600"/>
            <a:ext cx="3737268" cy="1320800"/>
          </a:xfrm>
        </p:spPr>
        <p:txBody>
          <a:bodyPr>
            <a:normAutofit/>
          </a:bodyPr>
          <a:lstStyle/>
          <a:p>
            <a:pPr>
              <a:lnSpc>
                <a:spcPct val="90000"/>
              </a:lnSpc>
            </a:pPr>
            <a:r>
              <a:rPr lang="en-NZ" sz="2800" b="1" i="0" dirty="0">
                <a:solidFill>
                  <a:schemeClr val="accent2">
                    <a:lumMod val="75000"/>
                  </a:schemeClr>
                </a:solidFill>
                <a:effectLst/>
                <a:latin typeface="Helvetica" panose="020B0604020202020204" pitchFamily="34" charset="0"/>
              </a:rPr>
              <a:t>Consequences of job burnout</a:t>
            </a:r>
            <a:br>
              <a:rPr lang="en-NZ" sz="2800" b="1" i="0" dirty="0">
                <a:effectLst/>
                <a:latin typeface="Helvetica" panose="020B0604020202020204" pitchFamily="34" charset="0"/>
              </a:rPr>
            </a:br>
            <a:endParaRPr lang="en-NZ" sz="2800" dirty="0"/>
          </a:p>
        </p:txBody>
      </p:sp>
      <p:sp>
        <p:nvSpPr>
          <p:cNvPr id="3" name="Content Placeholder 2">
            <a:extLst>
              <a:ext uri="{FF2B5EF4-FFF2-40B4-BE49-F238E27FC236}">
                <a16:creationId xmlns:a16="http://schemas.microsoft.com/office/drawing/2014/main" id="{67DC4D9C-2038-4EB5-B8B1-228BAAA92FD4}"/>
              </a:ext>
            </a:extLst>
          </p:cNvPr>
          <p:cNvSpPr>
            <a:spLocks noGrp="1"/>
          </p:cNvSpPr>
          <p:nvPr>
            <p:ph idx="1"/>
          </p:nvPr>
        </p:nvSpPr>
        <p:spPr>
          <a:xfrm>
            <a:off x="5209563" y="2160589"/>
            <a:ext cx="4064439" cy="3880773"/>
          </a:xfrm>
        </p:spPr>
        <p:txBody>
          <a:bodyPr>
            <a:normAutofit/>
          </a:bodyPr>
          <a:lstStyle/>
          <a:p>
            <a:pPr marL="0" indent="0">
              <a:lnSpc>
                <a:spcPct val="90000"/>
              </a:lnSpc>
              <a:buNone/>
            </a:pPr>
            <a:endParaRPr lang="en-NZ" b="0" i="0">
              <a:effectLst/>
              <a:latin typeface="Helvetica" panose="020B0604020202020204" pitchFamily="34" charset="0"/>
            </a:endParaRPr>
          </a:p>
          <a:p>
            <a:pPr>
              <a:lnSpc>
                <a:spcPct val="90000"/>
              </a:lnSpc>
              <a:buFont typeface="Arial" panose="020B0604020202020204" pitchFamily="34" charset="0"/>
              <a:buChar char="•"/>
            </a:pPr>
            <a:r>
              <a:rPr lang="en-NZ" b="0" i="0">
                <a:effectLst/>
                <a:latin typeface="Helvetica" panose="020B0604020202020204" pitchFamily="34" charset="0"/>
              </a:rPr>
              <a:t>Excessive stress</a:t>
            </a:r>
          </a:p>
          <a:p>
            <a:pPr>
              <a:lnSpc>
                <a:spcPct val="90000"/>
              </a:lnSpc>
              <a:buFont typeface="Arial" panose="020B0604020202020204" pitchFamily="34" charset="0"/>
              <a:buChar char="•"/>
            </a:pPr>
            <a:r>
              <a:rPr lang="en-NZ" b="0" i="0">
                <a:effectLst/>
                <a:latin typeface="Helvetica" panose="020B0604020202020204" pitchFamily="34" charset="0"/>
              </a:rPr>
              <a:t>Fatigue</a:t>
            </a:r>
          </a:p>
          <a:p>
            <a:pPr>
              <a:lnSpc>
                <a:spcPct val="90000"/>
              </a:lnSpc>
              <a:buFont typeface="Arial" panose="020B0604020202020204" pitchFamily="34" charset="0"/>
              <a:buChar char="•"/>
            </a:pPr>
            <a:r>
              <a:rPr lang="en-NZ" b="0" i="0">
                <a:effectLst/>
                <a:latin typeface="Helvetica" panose="020B0604020202020204" pitchFamily="34" charset="0"/>
              </a:rPr>
              <a:t>Insomnia</a:t>
            </a:r>
          </a:p>
          <a:p>
            <a:pPr>
              <a:lnSpc>
                <a:spcPct val="90000"/>
              </a:lnSpc>
              <a:buFont typeface="Arial" panose="020B0604020202020204" pitchFamily="34" charset="0"/>
              <a:buChar char="•"/>
            </a:pPr>
            <a:r>
              <a:rPr lang="en-NZ" b="0" i="0">
                <a:effectLst/>
                <a:latin typeface="Helvetica" panose="020B0604020202020204" pitchFamily="34" charset="0"/>
              </a:rPr>
              <a:t>Sadness, anger or irritability</a:t>
            </a:r>
          </a:p>
          <a:p>
            <a:pPr>
              <a:lnSpc>
                <a:spcPct val="90000"/>
              </a:lnSpc>
              <a:buFont typeface="Arial" panose="020B0604020202020204" pitchFamily="34" charset="0"/>
              <a:buChar char="•"/>
            </a:pPr>
            <a:r>
              <a:rPr lang="en-NZ" b="0" i="0">
                <a:effectLst/>
                <a:latin typeface="Helvetica" panose="020B0604020202020204" pitchFamily="34" charset="0"/>
              </a:rPr>
              <a:t>Alcohol or substance misuse</a:t>
            </a:r>
          </a:p>
          <a:p>
            <a:pPr>
              <a:lnSpc>
                <a:spcPct val="90000"/>
              </a:lnSpc>
              <a:buFont typeface="Arial" panose="020B0604020202020204" pitchFamily="34" charset="0"/>
              <a:buChar char="•"/>
            </a:pPr>
            <a:r>
              <a:rPr lang="en-NZ" b="0" i="0">
                <a:effectLst/>
                <a:latin typeface="Helvetica" panose="020B0604020202020204" pitchFamily="34" charset="0"/>
              </a:rPr>
              <a:t>Heart disease</a:t>
            </a:r>
          </a:p>
          <a:p>
            <a:pPr>
              <a:lnSpc>
                <a:spcPct val="90000"/>
              </a:lnSpc>
              <a:buFont typeface="Arial" panose="020B0604020202020204" pitchFamily="34" charset="0"/>
              <a:buChar char="•"/>
            </a:pPr>
            <a:r>
              <a:rPr lang="en-NZ" b="0" i="0">
                <a:effectLst/>
                <a:latin typeface="Helvetica" panose="020B0604020202020204" pitchFamily="34" charset="0"/>
              </a:rPr>
              <a:t>High blood pressure</a:t>
            </a:r>
          </a:p>
          <a:p>
            <a:pPr>
              <a:lnSpc>
                <a:spcPct val="90000"/>
              </a:lnSpc>
              <a:buFont typeface="Arial" panose="020B0604020202020204" pitchFamily="34" charset="0"/>
              <a:buChar char="•"/>
            </a:pPr>
            <a:r>
              <a:rPr lang="en-NZ" b="0" i="0">
                <a:effectLst/>
                <a:latin typeface="Helvetica" panose="020B0604020202020204" pitchFamily="34" charset="0"/>
              </a:rPr>
              <a:t>Type 2 diabetes</a:t>
            </a:r>
          </a:p>
          <a:p>
            <a:pPr>
              <a:lnSpc>
                <a:spcPct val="90000"/>
              </a:lnSpc>
              <a:buFont typeface="Arial" panose="020B0604020202020204" pitchFamily="34" charset="0"/>
              <a:buChar char="•"/>
            </a:pPr>
            <a:r>
              <a:rPr lang="en-NZ" b="0" i="0">
                <a:effectLst/>
                <a:latin typeface="Helvetica" panose="020B0604020202020204" pitchFamily="34" charset="0"/>
              </a:rPr>
              <a:t>Vulnerability to illnesses</a:t>
            </a:r>
          </a:p>
          <a:p>
            <a:pPr>
              <a:lnSpc>
                <a:spcPct val="90000"/>
              </a:lnSpc>
            </a:pPr>
            <a:endParaRPr lang="en-NZ"/>
          </a:p>
        </p:txBody>
      </p:sp>
      <p:pic>
        <p:nvPicPr>
          <p:cNvPr id="5" name="Picture 4" descr="A picture containing diagram&#10;&#10;Description automatically generated">
            <a:extLst>
              <a:ext uri="{FF2B5EF4-FFF2-40B4-BE49-F238E27FC236}">
                <a16:creationId xmlns:a16="http://schemas.microsoft.com/office/drawing/2014/main" id="{3D459F94-2193-487C-A039-1329A3F082A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388" r="3036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4787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0292-03D8-D423-5E7C-DDB3D6E36717}"/>
              </a:ext>
            </a:extLst>
          </p:cNvPr>
          <p:cNvSpPr>
            <a:spLocks noGrp="1"/>
          </p:cNvSpPr>
          <p:nvPr>
            <p:ph type="title"/>
          </p:nvPr>
        </p:nvSpPr>
        <p:spPr>
          <a:xfrm>
            <a:off x="5536734" y="609600"/>
            <a:ext cx="3737268" cy="1320800"/>
          </a:xfrm>
        </p:spPr>
        <p:txBody>
          <a:bodyPr>
            <a:normAutofit/>
          </a:bodyPr>
          <a:lstStyle/>
          <a:p>
            <a:r>
              <a:rPr lang="en-US" b="1" dirty="0">
                <a:solidFill>
                  <a:schemeClr val="accent2">
                    <a:lumMod val="75000"/>
                  </a:schemeClr>
                </a:solidFill>
              </a:rPr>
              <a:t>The Person Most Likely</a:t>
            </a:r>
            <a:r>
              <a:rPr lang="en-US" dirty="0">
                <a:solidFill>
                  <a:schemeClr val="accent2">
                    <a:lumMod val="75000"/>
                  </a:schemeClr>
                </a:solidFill>
              </a:rPr>
              <a:t>……</a:t>
            </a:r>
          </a:p>
        </p:txBody>
      </p:sp>
      <p:sp>
        <p:nvSpPr>
          <p:cNvPr id="3" name="Content Placeholder 2">
            <a:extLst>
              <a:ext uri="{FF2B5EF4-FFF2-40B4-BE49-F238E27FC236}">
                <a16:creationId xmlns:a16="http://schemas.microsoft.com/office/drawing/2014/main" id="{BE571C37-8B67-ED7F-F9E6-759CF5754213}"/>
              </a:ext>
            </a:extLst>
          </p:cNvPr>
          <p:cNvSpPr>
            <a:spLocks noGrp="1"/>
          </p:cNvSpPr>
          <p:nvPr>
            <p:ph idx="1"/>
          </p:nvPr>
        </p:nvSpPr>
        <p:spPr>
          <a:xfrm>
            <a:off x="5209563" y="2160589"/>
            <a:ext cx="4064439" cy="3880773"/>
          </a:xfrm>
        </p:spPr>
        <p:txBody>
          <a:bodyPr>
            <a:normAutofit/>
          </a:bodyPr>
          <a:lstStyle/>
          <a:p>
            <a:pPr>
              <a:lnSpc>
                <a:spcPct val="90000"/>
              </a:lnSpc>
            </a:pPr>
            <a:r>
              <a:rPr lang="en-SG" sz="1700">
                <a:effectLst/>
                <a:latin typeface="Calibri" panose="020F0502020204030204" pitchFamily="34" charset="0"/>
                <a:ea typeface="Calibri" panose="020F0502020204030204" pitchFamily="34" charset="0"/>
              </a:rPr>
              <a:t>one of your best employees </a:t>
            </a:r>
          </a:p>
          <a:p>
            <a:pPr>
              <a:lnSpc>
                <a:spcPct val="90000"/>
              </a:lnSpc>
            </a:pPr>
            <a:r>
              <a:rPr lang="en-SG" sz="1700">
                <a:effectLst/>
                <a:latin typeface="Calibri" panose="020F0502020204030204" pitchFamily="34" charset="0"/>
                <a:ea typeface="Calibri" panose="020F0502020204030204" pitchFamily="34" charset="0"/>
              </a:rPr>
              <a:t>conscientious</a:t>
            </a:r>
          </a:p>
          <a:p>
            <a:pPr>
              <a:lnSpc>
                <a:spcPct val="90000"/>
              </a:lnSpc>
            </a:pPr>
            <a:r>
              <a:rPr lang="en-SG" sz="1700">
                <a:effectLst/>
                <a:latin typeface="Calibri" panose="020F0502020204030204" pitchFamily="34" charset="0"/>
                <a:ea typeface="Calibri" panose="020F0502020204030204" pitchFamily="34" charset="0"/>
              </a:rPr>
              <a:t>perfectionist</a:t>
            </a:r>
          </a:p>
          <a:p>
            <a:pPr>
              <a:lnSpc>
                <a:spcPct val="90000"/>
              </a:lnSpc>
            </a:pPr>
            <a:r>
              <a:rPr lang="en-SG" sz="1700">
                <a:effectLst/>
                <a:latin typeface="Calibri" panose="020F0502020204030204" pitchFamily="34" charset="0"/>
                <a:ea typeface="Calibri" panose="020F0502020204030204" pitchFamily="34" charset="0"/>
              </a:rPr>
              <a:t>emotionally invested in the role </a:t>
            </a:r>
          </a:p>
          <a:p>
            <a:pPr>
              <a:lnSpc>
                <a:spcPct val="90000"/>
              </a:lnSpc>
            </a:pPr>
            <a:r>
              <a:rPr lang="en-SG" sz="1700">
                <a:effectLst/>
                <a:latin typeface="Calibri" panose="020F0502020204030204" pitchFamily="34" charset="0"/>
                <a:ea typeface="Calibri" panose="020F0502020204030204" pitchFamily="34" charset="0"/>
              </a:rPr>
              <a:t>meets all deadlines.  </a:t>
            </a:r>
          </a:p>
          <a:p>
            <a:pPr>
              <a:lnSpc>
                <a:spcPct val="90000"/>
              </a:lnSpc>
            </a:pPr>
            <a:endParaRPr lang="en-SG" sz="1700">
              <a:latin typeface="Calibri" panose="020F0502020204030204" pitchFamily="34" charset="0"/>
              <a:ea typeface="Calibri" panose="020F0502020204030204" pitchFamily="34" charset="0"/>
            </a:endParaRPr>
          </a:p>
          <a:p>
            <a:pPr>
              <a:lnSpc>
                <a:spcPct val="90000"/>
              </a:lnSpc>
            </a:pPr>
            <a:endParaRPr lang="en-SG" sz="1700">
              <a:effectLst/>
              <a:latin typeface="Calibri" panose="020F0502020204030204" pitchFamily="34" charset="0"/>
              <a:ea typeface="Calibri" panose="020F0502020204030204" pitchFamily="34" charset="0"/>
            </a:endParaRPr>
          </a:p>
          <a:p>
            <a:pPr>
              <a:lnSpc>
                <a:spcPct val="90000"/>
              </a:lnSpc>
            </a:pPr>
            <a:endParaRPr lang="en-SG" sz="1700">
              <a:latin typeface="Calibri" panose="020F0502020204030204" pitchFamily="34" charset="0"/>
              <a:ea typeface="Calibri" panose="020F0502020204030204" pitchFamily="34" charset="0"/>
            </a:endParaRPr>
          </a:p>
          <a:p>
            <a:pPr marL="0" indent="0">
              <a:lnSpc>
                <a:spcPct val="90000"/>
              </a:lnSpc>
              <a:buNone/>
            </a:pPr>
            <a:r>
              <a:rPr lang="en-SG" sz="1700" b="1">
                <a:effectLst/>
                <a:latin typeface="Calibri" panose="020F0502020204030204" pitchFamily="34" charset="0"/>
                <a:ea typeface="Calibri" panose="020F0502020204030204" pitchFamily="34" charset="0"/>
              </a:rPr>
              <a:t>This person is likely not to say anything, they will just find another job and leave</a:t>
            </a:r>
            <a:endParaRPr lang="en-NZ" sz="1700" b="1">
              <a:effectLst/>
              <a:latin typeface="Calibri" panose="020F0502020204030204" pitchFamily="34" charset="0"/>
              <a:ea typeface="Calibri" panose="020F0502020204030204" pitchFamily="34" charset="0"/>
            </a:endParaRPr>
          </a:p>
          <a:p>
            <a:pPr marL="0" indent="0">
              <a:lnSpc>
                <a:spcPct val="90000"/>
              </a:lnSpc>
              <a:buNone/>
            </a:pPr>
            <a:r>
              <a:rPr lang="en-SG" sz="1700" b="1">
                <a:effectLst/>
                <a:latin typeface="Calibri" panose="020F0502020204030204" pitchFamily="34" charset="0"/>
                <a:ea typeface="Calibri" panose="020F0502020204030204" pitchFamily="34" charset="0"/>
              </a:rPr>
              <a:t> </a:t>
            </a:r>
            <a:endParaRPr lang="en-NZ" sz="1700" b="1">
              <a:effectLst/>
              <a:latin typeface="Calibri" panose="020F0502020204030204" pitchFamily="34" charset="0"/>
              <a:ea typeface="Calibri" panose="020F0502020204030204" pitchFamily="34" charset="0"/>
            </a:endParaRPr>
          </a:p>
          <a:p>
            <a:pPr>
              <a:lnSpc>
                <a:spcPct val="90000"/>
              </a:lnSpc>
            </a:pPr>
            <a:endParaRPr lang="en-US" sz="1700"/>
          </a:p>
        </p:txBody>
      </p:sp>
      <p:pic>
        <p:nvPicPr>
          <p:cNvPr id="5" name="Picture 4" descr="Two people holding a framed picture&#10;&#10;Description automatically generated with medium confidence">
            <a:extLst>
              <a:ext uri="{FF2B5EF4-FFF2-40B4-BE49-F238E27FC236}">
                <a16:creationId xmlns:a16="http://schemas.microsoft.com/office/drawing/2014/main" id="{49DD5D70-572B-42FE-9E70-A9606CBA7BA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580" r="12346" b="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C1FD18FD-2854-4F96-A74C-F68B429DFB19}"/>
              </a:ext>
            </a:extLst>
          </p:cNvPr>
          <p:cNvSpPr txBox="1"/>
          <p:nvPr/>
        </p:nvSpPr>
        <p:spPr>
          <a:xfrm>
            <a:off x="9505047" y="6657945"/>
            <a:ext cx="2686953" cy="200055"/>
          </a:xfrm>
          <a:prstGeom prst="rect">
            <a:avLst/>
          </a:prstGeom>
          <a:solidFill>
            <a:srgbClr val="000000"/>
          </a:solidFill>
        </p:spPr>
        <p:txBody>
          <a:bodyPr wrap="none" rtlCol="0">
            <a:spAutoFit/>
          </a:bodyPr>
          <a:lstStyle/>
          <a:p>
            <a:pPr algn="r">
              <a:spcAft>
                <a:spcPts val="600"/>
              </a:spcAft>
            </a:pPr>
            <a:r>
              <a:rPr lang="en-NZ" sz="700">
                <a:solidFill>
                  <a:srgbClr val="FFFFFF"/>
                </a:solidFill>
                <a:hlinkClick r:id="rId3" tooltip="https://www.flickr.com/photos/lowercolumbiacollege/5811881503/">
                  <a:extLst>
                    <a:ext uri="{A12FA001-AC4F-418D-AE19-62706E023703}">
                      <ahyp:hlinkClr xmlns:ahyp="http://schemas.microsoft.com/office/drawing/2018/hyperlinkcolor" val="tx"/>
                    </a:ext>
                  </a:extLst>
                </a:hlinkClick>
              </a:rPr>
              <a:t>This Photo</a:t>
            </a:r>
            <a:r>
              <a:rPr lang="en-NZ" sz="700">
                <a:solidFill>
                  <a:srgbClr val="FFFFFF"/>
                </a:solidFill>
              </a:rPr>
              <a:t> by Unknown Author is licensed under </a:t>
            </a:r>
            <a:r>
              <a:rPr lang="en-NZ"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NZ" sz="700">
              <a:solidFill>
                <a:srgbClr val="FFFFFF"/>
              </a:solidFill>
            </a:endParaRPr>
          </a:p>
        </p:txBody>
      </p:sp>
    </p:spTree>
    <p:extLst>
      <p:ext uri="{BB962C8B-B14F-4D97-AF65-F5344CB8AC3E}">
        <p14:creationId xmlns:p14="http://schemas.microsoft.com/office/powerpoint/2010/main" val="304704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5A58-0FB0-47BB-9FB3-D45C01FB1057}"/>
              </a:ext>
            </a:extLst>
          </p:cNvPr>
          <p:cNvSpPr>
            <a:spLocks noGrp="1"/>
          </p:cNvSpPr>
          <p:nvPr>
            <p:ph type="title"/>
          </p:nvPr>
        </p:nvSpPr>
        <p:spPr>
          <a:xfrm>
            <a:off x="5536734" y="609600"/>
            <a:ext cx="5667560" cy="1320800"/>
          </a:xfrm>
        </p:spPr>
        <p:txBody>
          <a:bodyPr>
            <a:normAutofit/>
          </a:bodyPr>
          <a:lstStyle/>
          <a:p>
            <a:pPr>
              <a:lnSpc>
                <a:spcPct val="90000"/>
              </a:lnSpc>
            </a:pPr>
            <a:r>
              <a:rPr lang="en-US" b="1" dirty="0">
                <a:solidFill>
                  <a:schemeClr val="accent2">
                    <a:lumMod val="75000"/>
                  </a:schemeClr>
                </a:solidFill>
                <a:latin typeface="Roboto-Regular"/>
              </a:rPr>
              <a:t>B</a:t>
            </a:r>
            <a:r>
              <a:rPr lang="en-US" b="1" i="0" dirty="0">
                <a:solidFill>
                  <a:schemeClr val="accent2">
                    <a:lumMod val="75000"/>
                  </a:schemeClr>
                </a:solidFill>
                <a:effectLst/>
                <a:latin typeface="Roboto-Regular"/>
              </a:rPr>
              <a:t>urnout requires the “Three R” approach</a:t>
            </a:r>
            <a:endParaRPr lang="en-NZ" b="1" dirty="0">
              <a:solidFill>
                <a:schemeClr val="accent2">
                  <a:lumMod val="75000"/>
                </a:schemeClr>
              </a:solidFill>
            </a:endParaRPr>
          </a:p>
        </p:txBody>
      </p:sp>
      <p:sp>
        <p:nvSpPr>
          <p:cNvPr id="3" name="Content Placeholder 2">
            <a:extLst>
              <a:ext uri="{FF2B5EF4-FFF2-40B4-BE49-F238E27FC236}">
                <a16:creationId xmlns:a16="http://schemas.microsoft.com/office/drawing/2014/main" id="{15C914B6-C702-4377-B41B-EAF6B5D8A4AB}"/>
              </a:ext>
            </a:extLst>
          </p:cNvPr>
          <p:cNvSpPr>
            <a:spLocks noGrp="1"/>
          </p:cNvSpPr>
          <p:nvPr>
            <p:ph idx="1"/>
          </p:nvPr>
        </p:nvSpPr>
        <p:spPr>
          <a:xfrm>
            <a:off x="5209563" y="2160589"/>
            <a:ext cx="4064439" cy="3880773"/>
          </a:xfrm>
        </p:spPr>
        <p:txBody>
          <a:bodyPr>
            <a:normAutofit/>
          </a:bodyPr>
          <a:lstStyle/>
          <a:p>
            <a:pPr marL="0" indent="0">
              <a:buNone/>
            </a:pPr>
            <a:r>
              <a:rPr lang="en-US" b="0" i="0" dirty="0">
                <a:effectLst/>
                <a:latin typeface="Roboto-Regular"/>
              </a:rPr>
              <a:t>:</a:t>
            </a:r>
          </a:p>
          <a:p>
            <a:r>
              <a:rPr lang="en-US" b="1" i="0" dirty="0">
                <a:effectLst/>
                <a:latin typeface="Roboto-Bold"/>
              </a:rPr>
              <a:t>Recognize. </a:t>
            </a:r>
            <a:r>
              <a:rPr lang="en-US" b="0" i="0" dirty="0">
                <a:effectLst/>
                <a:latin typeface="Roboto-Regular"/>
              </a:rPr>
              <a:t>Watch for the warning signs of burnout.</a:t>
            </a:r>
          </a:p>
          <a:p>
            <a:r>
              <a:rPr lang="en-US" b="1" i="0" dirty="0">
                <a:effectLst/>
                <a:latin typeface="Roboto-Bold"/>
              </a:rPr>
              <a:t>Reverse. </a:t>
            </a:r>
            <a:r>
              <a:rPr lang="en-US" b="0" i="0" dirty="0">
                <a:effectLst/>
                <a:latin typeface="Roboto-Regular"/>
              </a:rPr>
              <a:t>Undo the damage by seeking support and </a:t>
            </a:r>
            <a:r>
              <a:rPr lang="en-US" b="0" i="0" dirty="0">
                <a:effectLst/>
                <a:latin typeface="Roboto-Regular"/>
                <a:hlinkClick r:id="rId2"/>
              </a:rPr>
              <a:t>managing stress</a:t>
            </a:r>
            <a:r>
              <a:rPr lang="en-US" b="0" i="0" dirty="0">
                <a:effectLst/>
                <a:latin typeface="Roboto-Regular"/>
              </a:rPr>
              <a:t>.</a:t>
            </a:r>
          </a:p>
          <a:p>
            <a:r>
              <a:rPr lang="en-US" b="1" i="0" dirty="0">
                <a:effectLst/>
                <a:latin typeface="Roboto-Bold"/>
              </a:rPr>
              <a:t>Resilience. </a:t>
            </a:r>
            <a:r>
              <a:rPr lang="en-US" b="0" i="0" dirty="0">
                <a:effectLst/>
                <a:latin typeface="Roboto-Regular"/>
                <a:hlinkClick r:id="rId3"/>
              </a:rPr>
              <a:t>Build your resilience</a:t>
            </a:r>
            <a:r>
              <a:rPr lang="en-US" b="0" i="0" dirty="0">
                <a:effectLst/>
                <a:latin typeface="Roboto-Regular"/>
              </a:rPr>
              <a:t> to stress by taking care of your physical and emotional health.</a:t>
            </a:r>
          </a:p>
          <a:p>
            <a:endParaRPr lang="en-NZ" dirty="0"/>
          </a:p>
        </p:txBody>
      </p:sp>
      <p:pic>
        <p:nvPicPr>
          <p:cNvPr id="5" name="Picture 4" descr="Shape, circle&#10;&#10;Description automatically generated">
            <a:extLst>
              <a:ext uri="{FF2B5EF4-FFF2-40B4-BE49-F238E27FC236}">
                <a16:creationId xmlns:a16="http://schemas.microsoft.com/office/drawing/2014/main" id="{883EDB6F-B514-46D6-979A-58E9957F63A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0611" r="1072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100525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TotalTime>
  <Words>1308</Words>
  <Application>Microsoft Office PowerPoint</Application>
  <PresentationFormat>Widescreen</PresentationFormat>
  <Paragraphs>172</Paragraphs>
  <Slides>17</Slides>
  <Notes>13</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17</vt:i4>
      </vt:variant>
    </vt:vector>
  </HeadingPairs>
  <TitlesOfParts>
    <vt:vector size="33" baseType="lpstr">
      <vt:lpstr>adobe-caslon-pro</vt:lpstr>
      <vt:lpstr>aktiv-grotesk</vt:lpstr>
      <vt:lpstr>Arial</vt:lpstr>
      <vt:lpstr>Calibri</vt:lpstr>
      <vt:lpstr>FS Albert Extra Bold</vt:lpstr>
      <vt:lpstr>Helvetica</vt:lpstr>
      <vt:lpstr>proxima</vt:lpstr>
      <vt:lpstr>Proxima Nova</vt:lpstr>
      <vt:lpstr>Roboto</vt:lpstr>
      <vt:lpstr>Roboto-Bold</vt:lpstr>
      <vt:lpstr>Roboto-Regular</vt:lpstr>
      <vt:lpstr>Source Sans Pro</vt:lpstr>
      <vt:lpstr>Symbol</vt:lpstr>
      <vt:lpstr>Trebuchet MS</vt:lpstr>
      <vt:lpstr>Wingdings 3</vt:lpstr>
      <vt:lpstr>Facet</vt:lpstr>
      <vt:lpstr>Burnout</vt:lpstr>
      <vt:lpstr>Stress versus Burnout</vt:lpstr>
      <vt:lpstr>4 Stages of Burnout</vt:lpstr>
      <vt:lpstr>Burnout – two sides of the coin</vt:lpstr>
      <vt:lpstr>PowerPoint Presentation</vt:lpstr>
      <vt:lpstr>Symptoms of Burnout</vt:lpstr>
      <vt:lpstr>Consequences of job burnout </vt:lpstr>
      <vt:lpstr>The Person Most Likely……</vt:lpstr>
      <vt:lpstr>Burnout requires the “Three R” approach</vt:lpstr>
      <vt:lpstr>Stress or Anxiety?</vt:lpstr>
      <vt:lpstr>PowerPoint Presentation</vt:lpstr>
      <vt:lpstr>Ways to enhance Resilience</vt:lpstr>
      <vt:lpstr>The Organisational Culture most likely…..</vt:lpstr>
      <vt:lpstr>How your Company can help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Lois Eggers</dc:creator>
  <cp:lastModifiedBy>Lois Eggers</cp:lastModifiedBy>
  <cp:revision>49</cp:revision>
  <dcterms:created xsi:type="dcterms:W3CDTF">2022-03-23T21:12:59Z</dcterms:created>
  <dcterms:modified xsi:type="dcterms:W3CDTF">2022-04-20T20:19:25Z</dcterms:modified>
</cp:coreProperties>
</file>