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68" r:id="rId3"/>
    <p:sldId id="272" r:id="rId4"/>
    <p:sldId id="273" r:id="rId5"/>
    <p:sldId id="270" r:id="rId6"/>
    <p:sldId id="263" r:id="rId7"/>
    <p:sldId id="271" r:id="rId8"/>
    <p:sldId id="269" r:id="rId9"/>
    <p:sldId id="267" r:id="rId10"/>
    <p:sldId id="264" r:id="rId11"/>
    <p:sldId id="265" r:id="rId12"/>
    <p:sldId id="266" r:id="rId13"/>
    <p:sldId id="274" r:id="rId14"/>
    <p:sldId id="275" r:id="rId15"/>
    <p:sldId id="258" r:id="rId16"/>
    <p:sldId id="276" r:id="rId17"/>
    <p:sldId id="277" r:id="rId18"/>
    <p:sldId id="261" r:id="rId19"/>
    <p:sldId id="260" r:id="rId20"/>
    <p:sldId id="259" r:id="rId21"/>
    <p:sldId id="262"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1680" autoAdjust="0"/>
  </p:normalViewPr>
  <p:slideViewPr>
    <p:cSldViewPr snapToGrid="0">
      <p:cViewPr varScale="1">
        <p:scale>
          <a:sx n="60" d="100"/>
          <a:sy n="60" d="100"/>
        </p:scale>
        <p:origin x="13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A4DC8-DD18-4BDD-8D46-77FEF8EB1383}" type="datetimeFigureOut">
              <a:rPr lang="en-AU" smtClean="0"/>
              <a:t>17/06/2022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2F9AB-25C6-421B-B7E4-524CA9A2C3C8}" type="slidenum">
              <a:rPr lang="en-AU" smtClean="0"/>
              <a:t>‹#›</a:t>
            </a:fld>
            <a:endParaRPr lang="en-AU"/>
          </a:p>
        </p:txBody>
      </p:sp>
    </p:spTree>
    <p:extLst>
      <p:ext uri="{BB962C8B-B14F-4D97-AF65-F5344CB8AC3E}">
        <p14:creationId xmlns:p14="http://schemas.microsoft.com/office/powerpoint/2010/main" val="15368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competent person may not have experience across all the disciplines of temporary works and may require additional technical support on site. Each excavation has its own unique set of considerations to address during the design process, some of which may not be immediately apparent. Therefore, make an assessment of the appropriate level of competence for each individual excavation. </a:t>
            </a:r>
          </a:p>
          <a:p>
            <a:endParaRPr lang="en-US" dirty="0"/>
          </a:p>
          <a:p>
            <a:r>
              <a:rPr lang="en-US" dirty="0"/>
              <a:t>WorkSafe – Excavation 2.5 page 13</a:t>
            </a:r>
            <a:endParaRPr lang="en-NZ" dirty="0"/>
          </a:p>
        </p:txBody>
      </p:sp>
      <p:sp>
        <p:nvSpPr>
          <p:cNvPr id="4" name="Slide Number Placeholder 3"/>
          <p:cNvSpPr>
            <a:spLocks noGrp="1"/>
          </p:cNvSpPr>
          <p:nvPr>
            <p:ph type="sldNum" sz="quarter" idx="5"/>
          </p:nvPr>
        </p:nvSpPr>
        <p:spPr/>
        <p:txBody>
          <a:bodyPr/>
          <a:lstStyle/>
          <a:p>
            <a:fld id="{7822F9AB-25C6-421B-B7E4-524CA9A2C3C8}" type="slidenum">
              <a:rPr lang="en-AU" smtClean="0"/>
              <a:t>5</a:t>
            </a:fld>
            <a:endParaRPr lang="en-AU"/>
          </a:p>
        </p:txBody>
      </p:sp>
    </p:spTree>
    <p:extLst>
      <p:ext uri="{BB962C8B-B14F-4D97-AF65-F5344CB8AC3E}">
        <p14:creationId xmlns:p14="http://schemas.microsoft.com/office/powerpoint/2010/main" val="317949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22F9AB-25C6-421B-B7E4-524CA9A2C3C8}" type="slidenum">
              <a:rPr lang="en-AU" smtClean="0"/>
              <a:t>13</a:t>
            </a:fld>
            <a:endParaRPr lang="en-AU"/>
          </a:p>
        </p:txBody>
      </p:sp>
    </p:spTree>
    <p:extLst>
      <p:ext uri="{BB962C8B-B14F-4D97-AF65-F5344CB8AC3E}">
        <p14:creationId xmlns:p14="http://schemas.microsoft.com/office/powerpoint/2010/main" val="84510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i="0" dirty="0">
                <a:solidFill>
                  <a:srgbClr val="272725"/>
                </a:solidFill>
                <a:effectLst/>
                <a:latin typeface="Gotham SSm A"/>
              </a:rPr>
              <a:t>Examples include: </a:t>
            </a:r>
          </a:p>
          <a:p>
            <a:pPr marL="171450" indent="-171450">
              <a:buFont typeface="Arial" panose="020B0604020202020204" pitchFamily="34" charset="0"/>
              <a:buChar char="•"/>
            </a:pPr>
            <a:r>
              <a:rPr lang="en-NZ" b="0" i="0" dirty="0">
                <a:solidFill>
                  <a:srgbClr val="272725"/>
                </a:solidFill>
                <a:effectLst/>
                <a:latin typeface="Gotham SSm A"/>
              </a:rPr>
              <a:t>Storage tanks</a:t>
            </a:r>
          </a:p>
          <a:p>
            <a:pPr marL="171450" indent="-171450">
              <a:buFont typeface="Arial" panose="020B0604020202020204" pitchFamily="34" charset="0"/>
              <a:buChar char="•"/>
            </a:pPr>
            <a:r>
              <a:rPr lang="en-NZ" b="0" i="0" dirty="0">
                <a:solidFill>
                  <a:srgbClr val="272725"/>
                </a:solidFill>
                <a:effectLst/>
                <a:latin typeface="Gotham SSm A"/>
              </a:rPr>
              <a:t>Process vessels</a:t>
            </a:r>
          </a:p>
          <a:p>
            <a:pPr marL="171450" indent="-171450">
              <a:buFont typeface="Arial" panose="020B0604020202020204" pitchFamily="34" charset="0"/>
              <a:buChar char="•"/>
            </a:pPr>
            <a:r>
              <a:rPr lang="en-NZ" b="0" i="0" dirty="0">
                <a:solidFill>
                  <a:srgbClr val="272725"/>
                </a:solidFill>
                <a:effectLst/>
                <a:latin typeface="Gotham SSm A"/>
              </a:rPr>
              <a:t>Boilers</a:t>
            </a:r>
          </a:p>
          <a:p>
            <a:pPr marL="171450" indent="-171450">
              <a:buFont typeface="Arial" panose="020B0604020202020204" pitchFamily="34" charset="0"/>
              <a:buChar char="•"/>
            </a:pPr>
            <a:r>
              <a:rPr lang="en-NZ" b="0" i="0" dirty="0">
                <a:solidFill>
                  <a:srgbClr val="272725"/>
                </a:solidFill>
                <a:effectLst/>
                <a:latin typeface="Gotham SSm A"/>
              </a:rPr>
              <a:t>Silos</a:t>
            </a:r>
          </a:p>
          <a:p>
            <a:pPr marL="171450" indent="-171450">
              <a:buFont typeface="Arial" panose="020B0604020202020204" pitchFamily="34" charset="0"/>
              <a:buChar char="•"/>
            </a:pPr>
            <a:r>
              <a:rPr lang="en-NZ" b="0" i="0" dirty="0">
                <a:solidFill>
                  <a:srgbClr val="272725"/>
                </a:solidFill>
                <a:effectLst/>
                <a:latin typeface="Gotham SSm A"/>
              </a:rPr>
              <a:t>Pits</a:t>
            </a:r>
          </a:p>
          <a:p>
            <a:pPr marL="171450" indent="-171450">
              <a:buFont typeface="Arial" panose="020B0604020202020204" pitchFamily="34" charset="0"/>
              <a:buChar char="•"/>
            </a:pPr>
            <a:r>
              <a:rPr lang="en-NZ" b="0" i="0" dirty="0">
                <a:solidFill>
                  <a:srgbClr val="272725"/>
                </a:solidFill>
                <a:effectLst/>
                <a:latin typeface="Gotham SSm A"/>
              </a:rPr>
              <a:t>Pipes</a:t>
            </a:r>
          </a:p>
          <a:p>
            <a:pPr marL="171450" indent="-171450">
              <a:buFont typeface="Arial" panose="020B0604020202020204" pitchFamily="34" charset="0"/>
              <a:buChar char="•"/>
            </a:pPr>
            <a:r>
              <a:rPr lang="en-NZ" b="0" i="0" dirty="0">
                <a:solidFill>
                  <a:srgbClr val="272725"/>
                </a:solidFill>
                <a:effectLst/>
                <a:latin typeface="Gotham SSm A"/>
              </a:rPr>
              <a:t>Sewers</a:t>
            </a:r>
          </a:p>
          <a:p>
            <a:pPr marL="171450" indent="-171450">
              <a:buFont typeface="Arial" panose="020B0604020202020204" pitchFamily="34" charset="0"/>
              <a:buChar char="•"/>
            </a:pPr>
            <a:r>
              <a:rPr lang="en-NZ" b="0" i="0" dirty="0">
                <a:solidFill>
                  <a:srgbClr val="272725"/>
                </a:solidFill>
                <a:effectLst/>
                <a:latin typeface="Gotham SSm A"/>
              </a:rPr>
              <a:t>Shafts</a:t>
            </a:r>
          </a:p>
          <a:p>
            <a:pPr marL="171450" indent="-171450">
              <a:buFont typeface="Arial" panose="020B0604020202020204" pitchFamily="34" charset="0"/>
              <a:buChar char="•"/>
            </a:pPr>
            <a:r>
              <a:rPr lang="en-NZ" b="0" i="0" dirty="0">
                <a:solidFill>
                  <a:srgbClr val="272725"/>
                </a:solidFill>
                <a:effectLst/>
                <a:latin typeface="Gotham SSm A"/>
              </a:rPr>
              <a:t>Ducts</a:t>
            </a:r>
            <a:endParaRPr lang="en-AU" dirty="0"/>
          </a:p>
        </p:txBody>
      </p:sp>
      <p:sp>
        <p:nvSpPr>
          <p:cNvPr id="4" name="Slide Number Placeholder 3"/>
          <p:cNvSpPr>
            <a:spLocks noGrp="1"/>
          </p:cNvSpPr>
          <p:nvPr>
            <p:ph type="sldNum" sz="quarter" idx="5"/>
          </p:nvPr>
        </p:nvSpPr>
        <p:spPr/>
        <p:txBody>
          <a:bodyPr/>
          <a:lstStyle/>
          <a:p>
            <a:fld id="{7822F9AB-25C6-421B-B7E4-524CA9A2C3C8}" type="slidenum">
              <a:rPr lang="en-AU" smtClean="0"/>
              <a:t>14</a:t>
            </a:fld>
            <a:endParaRPr lang="en-AU"/>
          </a:p>
        </p:txBody>
      </p:sp>
    </p:spTree>
    <p:extLst>
      <p:ext uri="{BB962C8B-B14F-4D97-AF65-F5344CB8AC3E}">
        <p14:creationId xmlns:p14="http://schemas.microsoft.com/office/powerpoint/2010/main" val="146454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dirty="0">
                <a:solidFill>
                  <a:srgbClr val="272725"/>
                </a:solidFill>
                <a:effectLst/>
                <a:latin typeface="Gotham SSm A"/>
              </a:rPr>
              <a:t>Toxic atmospheres, containing gases, vapours, dusts or fumes that have poisonous effects on the body. Cleaning, painting or welding may produce dangerous vapours and fumes.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dirty="0">
                <a:solidFill>
                  <a:srgbClr val="272725"/>
                </a:solidFill>
                <a:effectLst/>
                <a:latin typeface="Gotham SSm A"/>
              </a:rPr>
              <a:t>Flammable or explosive atmospheres, containing flammable gases, vapours or dusts which could be ignited by a spark or open flame.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dirty="0">
                <a:solidFill>
                  <a:srgbClr val="272725"/>
                </a:solidFill>
                <a:effectLst/>
                <a:latin typeface="Gotham SSm A"/>
              </a:rPr>
              <a:t>Oxygen-deficient atmospheres, which can cause unconsciousness, brain damage and death. Oxygen deficiency can be caused by rust, fire, absorption by grain or soils, consumption by bacteria, or displacement by another gas.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dirty="0">
                <a:solidFill>
                  <a:srgbClr val="272725"/>
                </a:solidFill>
                <a:effectLst/>
                <a:latin typeface="Gotham SSm A"/>
              </a:rPr>
              <a:t>Engulfment – workers can be trapped or buried by bulk materials such as grain, sand, flour, fertiliser and sawdust.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In some cases, multiple fatalities occur when would-be rescuers enter the space and become victims themselves.</a:t>
            </a:r>
            <a:endParaRPr lang="en-NZ" b="0" i="0" dirty="0">
              <a:solidFill>
                <a:srgbClr val="272725"/>
              </a:solidFill>
              <a:effectLst/>
              <a:latin typeface="Gotham SSm 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b="0" i="0" dirty="0">
              <a:solidFill>
                <a:srgbClr val="272725"/>
              </a:solidFill>
              <a:effectLst/>
              <a:latin typeface="Gotham SSm 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b="0" i="0" dirty="0">
              <a:solidFill>
                <a:srgbClr val="272725"/>
              </a:solidFill>
              <a:effectLst/>
              <a:latin typeface="Gotham SSm A"/>
            </a:endParaRPr>
          </a:p>
          <a:p>
            <a:endParaRPr lang="en-AU" dirty="0"/>
          </a:p>
        </p:txBody>
      </p:sp>
      <p:sp>
        <p:nvSpPr>
          <p:cNvPr id="4" name="Slide Number Placeholder 3"/>
          <p:cNvSpPr>
            <a:spLocks noGrp="1"/>
          </p:cNvSpPr>
          <p:nvPr>
            <p:ph type="sldNum" sz="quarter" idx="5"/>
          </p:nvPr>
        </p:nvSpPr>
        <p:spPr/>
        <p:txBody>
          <a:bodyPr/>
          <a:lstStyle/>
          <a:p>
            <a:fld id="{7822F9AB-25C6-421B-B7E4-524CA9A2C3C8}" type="slidenum">
              <a:rPr lang="en-AU" smtClean="0"/>
              <a:t>16</a:t>
            </a:fld>
            <a:endParaRPr lang="en-AU"/>
          </a:p>
        </p:txBody>
      </p:sp>
    </p:spTree>
    <p:extLst>
      <p:ext uri="{BB962C8B-B14F-4D97-AF65-F5344CB8AC3E}">
        <p14:creationId xmlns:p14="http://schemas.microsoft.com/office/powerpoint/2010/main" val="108916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Conduct a risk assessment for each confined space specific to the work scope.</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When implementing controls, consider the hierarchy of controls. Controls can include:</a:t>
            </a:r>
          </a:p>
          <a:p>
            <a:pPr marL="171450" indent="-171450">
              <a:buFont typeface="Arial" panose="020B0604020202020204" pitchFamily="34" charset="0"/>
              <a:buChar char="•"/>
            </a:pPr>
            <a:r>
              <a:rPr lang="en-NZ" dirty="0"/>
              <a:t>Elimination – e.g. </a:t>
            </a:r>
            <a:r>
              <a:rPr lang="en-NZ" b="0" i="0" dirty="0">
                <a:solidFill>
                  <a:srgbClr val="191919"/>
                </a:solidFill>
                <a:effectLst/>
                <a:latin typeface="NeueHaasGrotesk"/>
              </a:rPr>
              <a:t>you might be able to clean a tank with a high-pressure hose through the hatch.</a:t>
            </a:r>
          </a:p>
          <a:p>
            <a:pPr marL="171450" indent="-171450">
              <a:buFont typeface="Arial" panose="020B0604020202020204" pitchFamily="34" charset="0"/>
              <a:buChar char="•"/>
            </a:pPr>
            <a:r>
              <a:rPr lang="en-NZ" dirty="0"/>
              <a:t>Isolation - prevent accidental introduction of materials (for example, steam, water or bulk materials, through piping, ducts, vents, etc). De-energise, lockout or tagout machinery.</a:t>
            </a:r>
          </a:p>
          <a:p>
            <a:pPr marL="171450" indent="-171450">
              <a:buFont typeface="Arial" panose="020B0604020202020204" pitchFamily="34" charset="0"/>
              <a:buChar char="•"/>
            </a:pPr>
            <a:r>
              <a:rPr lang="en-NZ" dirty="0"/>
              <a:t>Use a suitable cleaning method to remove harmful solids or sludges. </a:t>
            </a:r>
          </a:p>
          <a:p>
            <a:pPr marL="171450" indent="-171450">
              <a:buFont typeface="Arial" panose="020B0604020202020204" pitchFamily="34" charset="0"/>
              <a:buChar char="•"/>
            </a:pPr>
            <a:r>
              <a:rPr lang="en-NZ" dirty="0"/>
              <a:t>Purge with fresh air to remove harmful gases or vapours.</a:t>
            </a:r>
          </a:p>
          <a:p>
            <a:pPr marL="171450" indent="-171450">
              <a:buFont typeface="Arial" panose="020B0604020202020204" pitchFamily="34" charset="0"/>
              <a:buChar char="•"/>
            </a:pPr>
            <a:r>
              <a:rPr lang="en-NZ" dirty="0"/>
              <a:t>Atmospheric testing – Test the atmosphere for toxic or flammable contaminants. Use a suitable detector to determine whether the confined space contains a safe oxygen level for breathing.</a:t>
            </a:r>
          </a:p>
          <a:p>
            <a:pPr marL="171450" indent="-171450">
              <a:buFont typeface="Arial" panose="020B0604020202020204" pitchFamily="34" charset="0"/>
              <a:buChar char="•"/>
            </a:pPr>
            <a:r>
              <a:rPr lang="en-NZ" dirty="0"/>
              <a:t>Ventilate the confined space by using a blower designed for the purpose.</a:t>
            </a:r>
          </a:p>
          <a:p>
            <a:pPr marL="171450" indent="-171450">
              <a:buFont typeface="Arial" panose="020B0604020202020204" pitchFamily="34" charset="0"/>
              <a:buChar char="•"/>
            </a:pPr>
            <a:r>
              <a:rPr lang="en-NZ" dirty="0"/>
              <a:t>Breathing apparatus - If the space can’t be ventilated, or if the work will contaminate the atmosphere (for example, hot work, painting, sludge removal), use a suitable self-contained breathing apparatus or supplied-air respirator</a:t>
            </a:r>
          </a:p>
          <a:p>
            <a:pPr marL="171450" indent="-171450">
              <a:buFont typeface="Arial" panose="020B0604020202020204" pitchFamily="34" charset="0"/>
              <a:buChar char="•"/>
            </a:pPr>
            <a:r>
              <a:rPr lang="en-NZ" dirty="0"/>
              <a:t>PPE provides protection for workers when all other control measures can’t eliminate or minimise the risk, e.g. safety helmet, gloves, hearing protectors, safety harness, lifeline.</a:t>
            </a:r>
          </a:p>
          <a:p>
            <a:pPr marL="171450" indent="-171450">
              <a:buFont typeface="Arial" panose="020B0604020202020204" pitchFamily="34" charset="0"/>
              <a:buChar char="•"/>
            </a:pPr>
            <a:r>
              <a:rPr lang="en-NZ" dirty="0"/>
              <a:t>Permit to Work - The PCBU or person responsible for the work should issue a written authority – or confined space entry permit – as described in the Standard. Essentially, this permit is a safety checklist to make sure nothing is overlooked</a:t>
            </a:r>
          </a:p>
          <a:p>
            <a:pPr marL="171450" indent="-171450">
              <a:buFont typeface="Arial" panose="020B0604020202020204" pitchFamily="34" charset="0"/>
              <a:buChar char="•"/>
            </a:pPr>
            <a:r>
              <a:rPr lang="en-NZ" dirty="0"/>
              <a:t>Stand-by person - Have a trained stand-by person to monitor the safety of the person working inside the confined space and to take action if an emergency arises</a:t>
            </a:r>
          </a:p>
        </p:txBody>
      </p:sp>
      <p:sp>
        <p:nvSpPr>
          <p:cNvPr id="4" name="Slide Number Placeholder 3"/>
          <p:cNvSpPr>
            <a:spLocks noGrp="1"/>
          </p:cNvSpPr>
          <p:nvPr>
            <p:ph type="sldNum" sz="quarter" idx="5"/>
          </p:nvPr>
        </p:nvSpPr>
        <p:spPr/>
        <p:txBody>
          <a:bodyPr/>
          <a:lstStyle/>
          <a:p>
            <a:fld id="{7822F9AB-25C6-421B-B7E4-524CA9A2C3C8}" type="slidenum">
              <a:rPr lang="en-AU" smtClean="0"/>
              <a:t>17</a:t>
            </a:fld>
            <a:endParaRPr lang="en-AU"/>
          </a:p>
        </p:txBody>
      </p:sp>
    </p:spTree>
    <p:extLst>
      <p:ext uri="{BB962C8B-B14F-4D97-AF65-F5344CB8AC3E}">
        <p14:creationId xmlns:p14="http://schemas.microsoft.com/office/powerpoint/2010/main" val="13079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Common NZQA unit standard requirements:</a:t>
            </a:r>
          </a:p>
          <a:p>
            <a:pPr marL="171450" indent="-171450">
              <a:buFont typeface="Arial" panose="020B0604020202020204" pitchFamily="34" charset="0"/>
              <a:buChar char="•"/>
            </a:pPr>
            <a:r>
              <a:rPr lang="en-AU" dirty="0"/>
              <a:t>Supervisors/Confined space planners – 17599 Plan a Confined Space Entry, 18426 Hazards of a Confined Space</a:t>
            </a:r>
          </a:p>
          <a:p>
            <a:pPr marL="171450" indent="-171450">
              <a:buFont typeface="Arial" panose="020B0604020202020204" pitchFamily="34" charset="0"/>
              <a:buChar char="•"/>
            </a:pPr>
            <a:r>
              <a:rPr lang="en-AU" dirty="0"/>
              <a:t>Confined space entrants –18426 Hazards of a Confined Space</a:t>
            </a:r>
          </a:p>
          <a:p>
            <a:pPr marL="171450" indent="-171450">
              <a:buFont typeface="Arial" panose="020B0604020202020204" pitchFamily="34" charset="0"/>
              <a:buChar char="•"/>
            </a:pPr>
            <a:r>
              <a:rPr lang="en-AU" dirty="0"/>
              <a:t>Stand by persons – 17596 Safety Observer, 18426 Hazards of a Confined Space</a:t>
            </a:r>
          </a:p>
          <a:p>
            <a:pPr marL="171450" indent="-171450">
              <a:buFont typeface="Arial" panose="020B0604020202020204" pitchFamily="34" charset="0"/>
              <a:buChar char="•"/>
            </a:pPr>
            <a:r>
              <a:rPr lang="en-AU" dirty="0"/>
              <a:t>Atmospheric testing – 3058 Gas Testing, 25510 Operate an atmospheric testing device</a:t>
            </a:r>
          </a:p>
          <a:p>
            <a:pPr marL="171450" indent="-171450">
              <a:buFont typeface="Arial" panose="020B0604020202020204" pitchFamily="34" charset="0"/>
              <a:buChar char="•"/>
            </a:pPr>
            <a:r>
              <a:rPr lang="en-AU" dirty="0"/>
              <a:t>Breathing apparatus user – 3272 Self Contained Breathing Apparatus</a:t>
            </a:r>
          </a:p>
          <a:p>
            <a:pPr marL="171450" indent="-171450">
              <a:buFont typeface="Arial" panose="020B0604020202020204" pitchFamily="34" charset="0"/>
              <a:buChar char="•"/>
            </a:pPr>
            <a:r>
              <a:rPr lang="en-AU" dirty="0"/>
              <a:t>Rescue personnel – 14562 Specialist Rescue Confined Spaces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Personnel should also be trained in their work tasks within the space and the use of PPE (e.g. respiratory equipment).</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7822F9AB-25C6-421B-B7E4-524CA9A2C3C8}" type="slidenum">
              <a:rPr lang="en-AU" smtClean="0"/>
              <a:t>19</a:t>
            </a:fld>
            <a:endParaRPr lang="en-AU"/>
          </a:p>
        </p:txBody>
      </p:sp>
    </p:spTree>
    <p:extLst>
      <p:ext uri="{BB962C8B-B14F-4D97-AF65-F5344CB8AC3E}">
        <p14:creationId xmlns:p14="http://schemas.microsoft.com/office/powerpoint/2010/main" val="127800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Hold a thorough toolbox talk with all personnel involved, including entrants, stand by persons, supervisors, rescue personnel. Review JSAs, permits, checklists. Discuss all controls, methods of communication, and the emergency response plan.</a:t>
            </a:r>
          </a:p>
          <a:p>
            <a:pPr marL="171450" indent="-171450">
              <a:buFont typeface="Arial" panose="020B0604020202020204" pitchFamily="34" charset="0"/>
              <a:buChar char="•"/>
            </a:pPr>
            <a:r>
              <a:rPr lang="en-AU" dirty="0"/>
              <a:t>Verify energy systems are isolated and de-</a:t>
            </a:r>
            <a:r>
              <a:rPr lang="en-AU" dirty="0" err="1"/>
              <a:t>engergised</a:t>
            </a:r>
            <a:r>
              <a:rPr lang="en-AU" dirty="0"/>
              <a:t> – ensure lock out tag out has been applied and hot works have been eliminated where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Identify new hazards – consider wind direction and anything that could contaminate the space, e.g. a nearby generator, consider all simultaneous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Check controls are in place – test ventilation, lighting, check emergency response equipment, etc.</a:t>
            </a:r>
          </a:p>
          <a:p>
            <a:pPr marL="171450" indent="-171450">
              <a:buFont typeface="Arial" panose="020B0604020202020204" pitchFamily="34" charset="0"/>
              <a:buChar char="•"/>
            </a:pPr>
            <a:r>
              <a:rPr lang="en-AU" dirty="0"/>
              <a:t>Establish positive communication - </a:t>
            </a:r>
            <a:r>
              <a:rPr lang="en-NZ" b="0" i="0" dirty="0">
                <a:effectLst/>
                <a:latin typeface="Arial" panose="020B0604020202020204" pitchFamily="34" charset="0"/>
              </a:rPr>
              <a:t>A positive communication system must always be established between people inside and the stand-by person/s. </a:t>
            </a:r>
            <a:endParaRPr lang="en-AU" dirty="0"/>
          </a:p>
        </p:txBody>
      </p:sp>
      <p:sp>
        <p:nvSpPr>
          <p:cNvPr id="4" name="Slide Number Placeholder 3"/>
          <p:cNvSpPr>
            <a:spLocks noGrp="1"/>
          </p:cNvSpPr>
          <p:nvPr>
            <p:ph type="sldNum" sz="quarter" idx="5"/>
          </p:nvPr>
        </p:nvSpPr>
        <p:spPr/>
        <p:txBody>
          <a:bodyPr/>
          <a:lstStyle/>
          <a:p>
            <a:fld id="{7822F9AB-25C6-421B-B7E4-524CA9A2C3C8}" type="slidenum">
              <a:rPr lang="en-AU" smtClean="0"/>
              <a:t>20</a:t>
            </a:fld>
            <a:endParaRPr lang="en-AU"/>
          </a:p>
        </p:txBody>
      </p:sp>
    </p:spTree>
    <p:extLst>
      <p:ext uri="{BB962C8B-B14F-4D97-AF65-F5344CB8AC3E}">
        <p14:creationId xmlns:p14="http://schemas.microsoft.com/office/powerpoint/2010/main" val="343987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Emergency recovery plan:</a:t>
            </a:r>
          </a:p>
          <a:p>
            <a:pPr marL="171450" indent="-171450">
              <a:buFont typeface="Arial" panose="020B0604020202020204" pitchFamily="34" charset="0"/>
              <a:buChar char="•"/>
            </a:pPr>
            <a:r>
              <a:rPr lang="en-NZ" b="0" i="0" dirty="0">
                <a:effectLst/>
                <a:latin typeface="Arial" panose="020B0604020202020204" pitchFamily="34" charset="0"/>
              </a:rPr>
              <a:t>An emergency recovery plan must be developed to adequately respond to the potential emergencies specific to the confined space. </a:t>
            </a:r>
          </a:p>
          <a:p>
            <a:pPr marL="171450" indent="-171450">
              <a:buFont typeface="Arial" panose="020B0604020202020204" pitchFamily="34" charset="0"/>
              <a:buChar char="•"/>
            </a:pPr>
            <a:r>
              <a:rPr lang="en-NZ" b="0" i="0" dirty="0">
                <a:effectLst/>
                <a:latin typeface="Arial" panose="020B0604020202020204" pitchFamily="34" charset="0"/>
              </a:rPr>
              <a:t>The emergency recovery plan must be communicated to the relevant site personnel. </a:t>
            </a:r>
          </a:p>
          <a:p>
            <a:endParaRPr lang="en-NZ" b="0" i="0" dirty="0">
              <a:effectLst/>
              <a:latin typeface="Arial" panose="020B0604020202020204" pitchFamily="34" charset="0"/>
            </a:endParaRPr>
          </a:p>
          <a:p>
            <a:r>
              <a:rPr lang="en-NZ" b="0" i="0" dirty="0">
                <a:effectLst/>
                <a:latin typeface="Arial" panose="020B0604020202020204" pitchFamily="34" charset="0"/>
              </a:rPr>
              <a:t>Rescue equipment </a:t>
            </a:r>
          </a:p>
          <a:p>
            <a:pPr marL="171450" indent="-171450">
              <a:buFont typeface="Arial" panose="020B0604020202020204" pitchFamily="34" charset="0"/>
              <a:buChar char="•"/>
            </a:pPr>
            <a:r>
              <a:rPr lang="en-NZ" b="0" i="0" dirty="0">
                <a:effectLst/>
                <a:latin typeface="Arial" panose="020B0604020202020204" pitchFamily="34" charset="0"/>
              </a:rPr>
              <a:t>This must be inspected prior to use and tested according to the manufacturers requirements. </a:t>
            </a:r>
          </a:p>
          <a:p>
            <a:pPr marL="171450" indent="-171450">
              <a:buFont typeface="Arial" panose="020B0604020202020204" pitchFamily="34" charset="0"/>
              <a:buChar char="•"/>
            </a:pPr>
            <a:r>
              <a:rPr lang="en-NZ" b="0" i="0" dirty="0">
                <a:effectLst/>
                <a:latin typeface="Arial" panose="020B0604020202020204" pitchFamily="34" charset="0"/>
              </a:rPr>
              <a:t>Immediate access to equipment must be planned before entering the space.</a:t>
            </a:r>
          </a:p>
          <a:p>
            <a:pPr marL="171450" indent="-171450">
              <a:buFont typeface="Arial" panose="020B0604020202020204" pitchFamily="34" charset="0"/>
              <a:buChar char="•"/>
            </a:pPr>
            <a:r>
              <a:rPr lang="en-NZ" b="0" i="0" dirty="0">
                <a:effectLst/>
                <a:latin typeface="Arial" panose="020B0604020202020204" pitchFamily="34" charset="0"/>
              </a:rPr>
              <a:t>Equipment may include:</a:t>
            </a:r>
          </a:p>
          <a:p>
            <a:pPr marL="628650" lvl="1" indent="-171450">
              <a:buFont typeface="Arial" panose="020B0604020202020204" pitchFamily="34" charset="0"/>
              <a:buChar char="•"/>
            </a:pPr>
            <a:r>
              <a:rPr lang="en-NZ" b="0" i="0" dirty="0">
                <a:effectLst/>
                <a:latin typeface="Arial" panose="020B0604020202020204" pitchFamily="34" charset="0"/>
              </a:rPr>
              <a:t>Gas detectors</a:t>
            </a:r>
          </a:p>
          <a:p>
            <a:pPr marL="628650" lvl="1" indent="-171450">
              <a:buFont typeface="Arial" panose="020B0604020202020204" pitchFamily="34" charset="0"/>
              <a:buChar char="•"/>
            </a:pPr>
            <a:r>
              <a:rPr lang="en-NZ" b="0" i="0" dirty="0">
                <a:effectLst/>
                <a:latin typeface="Arial" panose="020B0604020202020204" pitchFamily="34" charset="0"/>
              </a:rPr>
              <a:t>Torches</a:t>
            </a:r>
          </a:p>
          <a:p>
            <a:pPr marL="628650" lvl="1" indent="-171450">
              <a:buFont typeface="Arial" panose="020B0604020202020204" pitchFamily="34" charset="0"/>
              <a:buChar char="•"/>
            </a:pPr>
            <a:r>
              <a:rPr lang="en-NZ" b="0" i="0" dirty="0">
                <a:effectLst/>
                <a:latin typeface="Arial" panose="020B0604020202020204" pitchFamily="34" charset="0"/>
              </a:rPr>
              <a:t>Tripod and winch</a:t>
            </a:r>
          </a:p>
          <a:p>
            <a:pPr marL="628650" lvl="1" indent="-171450">
              <a:buFont typeface="Arial" panose="020B0604020202020204" pitchFamily="34" charset="0"/>
              <a:buChar char="•"/>
            </a:pPr>
            <a:r>
              <a:rPr lang="en-NZ" b="0" i="0" dirty="0">
                <a:effectLst/>
                <a:latin typeface="Arial" panose="020B0604020202020204" pitchFamily="34" charset="0"/>
              </a:rPr>
              <a:t>Stretcher</a:t>
            </a:r>
          </a:p>
          <a:p>
            <a:pPr marL="628650" lvl="1" indent="-171450">
              <a:buFont typeface="Arial" panose="020B0604020202020204" pitchFamily="34" charset="0"/>
              <a:buChar char="•"/>
            </a:pPr>
            <a:r>
              <a:rPr lang="en-NZ" b="0" i="0" dirty="0">
                <a:effectLst/>
                <a:latin typeface="Arial" panose="020B0604020202020204" pitchFamily="34" charset="0"/>
              </a:rPr>
              <a:t>Safety harness</a:t>
            </a:r>
          </a:p>
          <a:p>
            <a:pPr marL="628650" lvl="1" indent="-171450">
              <a:buFont typeface="Arial" panose="020B0604020202020204" pitchFamily="34" charset="0"/>
              <a:buChar char="•"/>
            </a:pPr>
            <a:r>
              <a:rPr lang="en-NZ" b="0" i="0" dirty="0">
                <a:effectLst/>
                <a:latin typeface="Arial" panose="020B0604020202020204" pitchFamily="34" charset="0"/>
              </a:rPr>
              <a:t>Rescue lines</a:t>
            </a:r>
          </a:p>
          <a:p>
            <a:pPr marL="628650" lvl="1" indent="-171450">
              <a:buFont typeface="Arial" panose="020B0604020202020204" pitchFamily="34" charset="0"/>
              <a:buChar char="•"/>
            </a:pPr>
            <a:r>
              <a:rPr lang="en-NZ" b="0" i="0" dirty="0">
                <a:effectLst/>
                <a:latin typeface="Arial" panose="020B0604020202020204" pitchFamily="34" charset="0"/>
              </a:rPr>
              <a:t>Breathing apparatus</a:t>
            </a:r>
          </a:p>
          <a:p>
            <a:pPr marL="0" indent="0">
              <a:buFont typeface="Arial" panose="020B0604020202020204" pitchFamily="34" charset="0"/>
              <a:buNone/>
            </a:pPr>
            <a:endParaRPr lang="en-NZ" b="0" i="0" dirty="0">
              <a:effectLst/>
              <a:latin typeface="Arial" panose="020B0604020202020204" pitchFamily="34" charset="0"/>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7822F9AB-25C6-421B-B7E4-524CA9A2C3C8}" type="slidenum">
              <a:rPr lang="en-AU" smtClean="0"/>
              <a:t>21</a:t>
            </a:fld>
            <a:endParaRPr lang="en-AU"/>
          </a:p>
        </p:txBody>
      </p:sp>
    </p:spTree>
    <p:extLst>
      <p:ext uri="{BB962C8B-B14F-4D97-AF65-F5344CB8AC3E}">
        <p14:creationId xmlns:p14="http://schemas.microsoft.com/office/powerpoint/2010/main" val="104149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777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345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54304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9192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566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313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08815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017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580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350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61146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685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961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36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86090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824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7535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view-image.php?image=167723&amp;picture=earth-moving-machine-jcb"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en/view-image.php?image=237715&amp;picture=emergency-evacuation-route-signpost"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www.worksafe.govt.nz/topic-and-industry/excavation/excavation-safety-g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smartsignbrooklyn/10275639985/"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s://openclipart.org/detail/188267/pulse-oximeter-by-arvin61r58-188267"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orksafe.govt.nz/topic-and-industry/planning-entry-and-working-safely-in-a-confined-spa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le.cgiar.org/thrive/2018/10/09/erosion-eating-away-african-farms-here%E2%80%99s-why-measuring-damage-so-important"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orms.worksafe.govt.nz/hazardous-work-notific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view-image.php?image=232653&amp;picture=burst-underground-pip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chemeClr val="accent2">
                    <a:lumMod val="75000"/>
                  </a:schemeClr>
                </a:solidFill>
              </a:rPr>
              <a:t>Excavation &amp; </a:t>
            </a:r>
            <a:br>
              <a:rPr lang="en-US" b="1" dirty="0">
                <a:solidFill>
                  <a:schemeClr val="accent2">
                    <a:lumMod val="75000"/>
                  </a:schemeClr>
                </a:solidFill>
              </a:rPr>
            </a:br>
            <a:r>
              <a:rPr lang="en-US" b="1" dirty="0">
                <a:solidFill>
                  <a:schemeClr val="accent2">
                    <a:lumMod val="75000"/>
                  </a:schemeClr>
                </a:solidFill>
              </a:rPr>
              <a:t>Confined Space</a:t>
            </a:r>
          </a:p>
        </p:txBody>
      </p:sp>
      <p:pic>
        <p:nvPicPr>
          <p:cNvPr id="4" name="Picture 4" descr="Logo&#10;&#10;Description automatically generated">
            <a:extLst>
              <a:ext uri="{FF2B5EF4-FFF2-40B4-BE49-F238E27FC236}">
                <a16:creationId xmlns:a16="http://schemas.microsoft.com/office/drawing/2014/main" id="{673A6902-0913-FF6B-7BBD-BA26775CB8BD}"/>
              </a:ext>
            </a:extLst>
          </p:cNvPr>
          <p:cNvPicPr>
            <a:picLocks noChangeAspect="1"/>
          </p:cNvPicPr>
          <p:nvPr/>
        </p:nvPicPr>
        <p:blipFill>
          <a:blip r:embed="rId2"/>
          <a:stretch>
            <a:fillRect/>
          </a:stretch>
        </p:blipFill>
        <p:spPr>
          <a:xfrm>
            <a:off x="9452975" y="5740302"/>
            <a:ext cx="2743200" cy="1118493"/>
          </a:xfrm>
          <a:prstGeom prst="rect">
            <a:avLst/>
          </a:prstGeom>
        </p:spPr>
      </p:pic>
      <p:pic>
        <p:nvPicPr>
          <p:cNvPr id="5" name="Picture 5" descr="Logo&#10;&#10;Description automatically generated">
            <a:extLst>
              <a:ext uri="{FF2B5EF4-FFF2-40B4-BE49-F238E27FC236}">
                <a16:creationId xmlns:a16="http://schemas.microsoft.com/office/drawing/2014/main" id="{6AA732F9-27A6-F4AC-3AF7-A6168F46FA84}"/>
              </a:ext>
            </a:extLst>
          </p:cNvPr>
          <p:cNvPicPr>
            <a:picLocks noChangeAspect="1"/>
          </p:cNvPicPr>
          <p:nvPr/>
        </p:nvPicPr>
        <p:blipFill>
          <a:blip r:embed="rId3"/>
          <a:stretch>
            <a:fillRect/>
          </a:stretch>
        </p:blipFill>
        <p:spPr>
          <a:xfrm>
            <a:off x="-4175" y="2182"/>
            <a:ext cx="2743200" cy="178059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FF2D-3545-4064-B953-CFA100E6344A}"/>
              </a:ext>
            </a:extLst>
          </p:cNvPr>
          <p:cNvSpPr>
            <a:spLocks noGrp="1"/>
          </p:cNvSpPr>
          <p:nvPr>
            <p:ph type="title"/>
          </p:nvPr>
        </p:nvSpPr>
        <p:spPr>
          <a:xfrm>
            <a:off x="677333" y="609600"/>
            <a:ext cx="9264525" cy="1320800"/>
          </a:xfrm>
        </p:spPr>
        <p:txBody>
          <a:bodyPr/>
          <a:lstStyle/>
          <a:p>
            <a:r>
              <a:rPr lang="en-US" b="1" dirty="0">
                <a:solidFill>
                  <a:schemeClr val="accent2">
                    <a:lumMod val="75000"/>
                  </a:schemeClr>
                </a:solidFill>
              </a:rPr>
              <a:t>People required to enter the excavation</a:t>
            </a:r>
            <a:endParaRPr lang="en-NZ" b="1" dirty="0">
              <a:solidFill>
                <a:schemeClr val="accent2">
                  <a:lumMod val="75000"/>
                </a:schemeClr>
              </a:solidFill>
            </a:endParaRPr>
          </a:p>
        </p:txBody>
      </p:sp>
      <p:sp>
        <p:nvSpPr>
          <p:cNvPr id="3" name="Content Placeholder 2">
            <a:extLst>
              <a:ext uri="{FF2B5EF4-FFF2-40B4-BE49-F238E27FC236}">
                <a16:creationId xmlns:a16="http://schemas.microsoft.com/office/drawing/2014/main" id="{367CAAB4-DBAA-4BF3-8A6D-24B7C34C93F9}"/>
              </a:ext>
            </a:extLst>
          </p:cNvPr>
          <p:cNvSpPr>
            <a:spLocks noGrp="1"/>
          </p:cNvSpPr>
          <p:nvPr>
            <p:ph idx="1"/>
          </p:nvPr>
        </p:nvSpPr>
        <p:spPr/>
        <p:txBody>
          <a:bodyPr/>
          <a:lstStyle/>
          <a:p>
            <a:pPr marL="0" indent="0">
              <a:buNone/>
            </a:pPr>
            <a:r>
              <a:rPr lang="en-US" dirty="0"/>
              <a:t>If people are required to enter the excavation: </a:t>
            </a:r>
          </a:p>
          <a:p>
            <a:r>
              <a:rPr lang="en-US" dirty="0"/>
              <a:t>Mobile plant and bulk materials must remain outside the zone of influence.</a:t>
            </a:r>
          </a:p>
          <a:p>
            <a:r>
              <a:rPr lang="en-US" dirty="0"/>
              <a:t>Hazardous atmospheres must be identified and controlled using the hierarchy of controls. » </a:t>
            </a:r>
          </a:p>
          <a:p>
            <a:r>
              <a:rPr lang="en-US" dirty="0"/>
              <a:t>Excavation Checklist completed by an authorized person prior to entry for all excavations over 1.5m.</a:t>
            </a:r>
          </a:p>
          <a:p>
            <a:endParaRPr lang="en-US" dirty="0"/>
          </a:p>
          <a:p>
            <a:endParaRPr lang="en-US" dirty="0"/>
          </a:p>
          <a:p>
            <a:pPr marL="0" indent="0">
              <a:buNone/>
            </a:pPr>
            <a:r>
              <a:rPr lang="en-US" dirty="0"/>
              <a:t>Minimum training requirements: » Confirm all people are trained and/or certified for their role</a:t>
            </a:r>
            <a:endParaRPr lang="en-NZ" dirty="0"/>
          </a:p>
        </p:txBody>
      </p:sp>
    </p:spTree>
    <p:extLst>
      <p:ext uri="{BB962C8B-B14F-4D97-AF65-F5344CB8AC3E}">
        <p14:creationId xmlns:p14="http://schemas.microsoft.com/office/powerpoint/2010/main" val="416596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uck on a dirt road&#10;&#10;Description automatically generated with low confidence">
            <a:extLst>
              <a:ext uri="{FF2B5EF4-FFF2-40B4-BE49-F238E27FC236}">
                <a16:creationId xmlns:a16="http://schemas.microsoft.com/office/drawing/2014/main" id="{8A5171D1-40C2-4E8E-AA67-294B689BF67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33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93CCC6E-E3BA-4150-8B4D-AA314699CA28}"/>
              </a:ext>
            </a:extLst>
          </p:cNvPr>
          <p:cNvSpPr>
            <a:spLocks noGrp="1"/>
          </p:cNvSpPr>
          <p:nvPr>
            <p:ph type="title"/>
          </p:nvPr>
        </p:nvSpPr>
        <p:spPr>
          <a:xfrm>
            <a:off x="677333" y="609600"/>
            <a:ext cx="4423585" cy="1320800"/>
          </a:xfrm>
        </p:spPr>
        <p:txBody>
          <a:bodyPr>
            <a:normAutofit/>
          </a:bodyPr>
          <a:lstStyle/>
          <a:p>
            <a:r>
              <a:rPr lang="en-NZ" b="1" dirty="0">
                <a:solidFill>
                  <a:schemeClr val="accent2">
                    <a:lumMod val="75000"/>
                  </a:schemeClr>
                </a:solidFill>
              </a:rPr>
              <a:t>Using mobile plant</a:t>
            </a:r>
          </a:p>
        </p:txBody>
      </p:sp>
      <p:sp>
        <p:nvSpPr>
          <p:cNvPr id="3" name="Content Placeholder 2">
            <a:extLst>
              <a:ext uri="{FF2B5EF4-FFF2-40B4-BE49-F238E27FC236}">
                <a16:creationId xmlns:a16="http://schemas.microsoft.com/office/drawing/2014/main" id="{8E9CF185-EB37-4F2E-A0CC-67433500AE85}"/>
              </a:ext>
            </a:extLst>
          </p:cNvPr>
          <p:cNvSpPr>
            <a:spLocks noGrp="1"/>
          </p:cNvSpPr>
          <p:nvPr>
            <p:ph idx="1"/>
          </p:nvPr>
        </p:nvSpPr>
        <p:spPr>
          <a:xfrm>
            <a:off x="677334" y="2160589"/>
            <a:ext cx="3851122" cy="3880773"/>
          </a:xfrm>
        </p:spPr>
        <p:txBody>
          <a:bodyPr>
            <a:normAutofit/>
          </a:bodyPr>
          <a:lstStyle/>
          <a:p>
            <a:pPr marL="0" indent="0">
              <a:buNone/>
            </a:pPr>
            <a:r>
              <a:rPr lang="en-US" dirty="0"/>
              <a:t>When using mobile plant, you must: » </a:t>
            </a:r>
          </a:p>
          <a:p>
            <a:r>
              <a:rPr lang="en-US" dirty="0"/>
              <a:t>Control interactions between vehicles, mobile plant and pedestrians.</a:t>
            </a:r>
          </a:p>
          <a:p>
            <a:r>
              <a:rPr lang="en-US" dirty="0"/>
              <a:t>Complete a mobile plant risk assessment. </a:t>
            </a:r>
          </a:p>
          <a:p>
            <a:r>
              <a:rPr lang="en-US" dirty="0"/>
              <a:t>Confirm the mobile plant is fitted with a seat belt and wear it</a:t>
            </a:r>
            <a:endParaRPr lang="en-NZ"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337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F927-0073-46B1-86E8-79460746415B}"/>
              </a:ext>
            </a:extLst>
          </p:cNvPr>
          <p:cNvSpPr>
            <a:spLocks noGrp="1"/>
          </p:cNvSpPr>
          <p:nvPr>
            <p:ph type="title"/>
          </p:nvPr>
        </p:nvSpPr>
        <p:spPr>
          <a:xfrm>
            <a:off x="677334" y="609600"/>
            <a:ext cx="8596668" cy="1320800"/>
          </a:xfrm>
        </p:spPr>
        <p:txBody>
          <a:bodyPr anchor="t">
            <a:normAutofit/>
          </a:bodyPr>
          <a:lstStyle/>
          <a:p>
            <a:br>
              <a:rPr lang="en-NZ" dirty="0"/>
            </a:br>
            <a:r>
              <a:rPr lang="en-NZ" b="1" dirty="0">
                <a:solidFill>
                  <a:schemeClr val="accent2">
                    <a:lumMod val="75000"/>
                  </a:schemeClr>
                </a:solidFill>
              </a:rPr>
              <a:t>Minimum Emergency Requirements</a:t>
            </a:r>
          </a:p>
        </p:txBody>
      </p:sp>
      <p:pic>
        <p:nvPicPr>
          <p:cNvPr id="16" name="Picture 15" descr="A picture containing text&#10;&#10;Description automatically generated">
            <a:extLst>
              <a:ext uri="{FF2B5EF4-FFF2-40B4-BE49-F238E27FC236}">
                <a16:creationId xmlns:a16="http://schemas.microsoft.com/office/drawing/2014/main" id="{5796353D-371A-44A5-81A7-C3886B4455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7474" y="2159331"/>
            <a:ext cx="2915973" cy="1948400"/>
          </a:xfrm>
          <a:prstGeom prst="rect">
            <a:avLst/>
          </a:prstGeom>
        </p:spPr>
      </p:pic>
      <p:sp>
        <p:nvSpPr>
          <p:cNvPr id="3" name="Content Placeholder 2">
            <a:extLst>
              <a:ext uri="{FF2B5EF4-FFF2-40B4-BE49-F238E27FC236}">
                <a16:creationId xmlns:a16="http://schemas.microsoft.com/office/drawing/2014/main" id="{1C71BE12-C869-49E0-8D0D-52D0A1D5E7F5}"/>
              </a:ext>
            </a:extLst>
          </p:cNvPr>
          <p:cNvSpPr>
            <a:spLocks noGrp="1"/>
          </p:cNvSpPr>
          <p:nvPr>
            <p:ph idx="1"/>
          </p:nvPr>
        </p:nvSpPr>
        <p:spPr>
          <a:xfrm>
            <a:off x="4063160" y="2160589"/>
            <a:ext cx="8057720" cy="3880773"/>
          </a:xfrm>
        </p:spPr>
        <p:txBody>
          <a:bodyPr>
            <a:normAutofit/>
          </a:bodyPr>
          <a:lstStyle/>
          <a:p>
            <a:pPr marL="0" indent="0">
              <a:buNone/>
            </a:pPr>
            <a:r>
              <a:rPr lang="en-US" dirty="0"/>
              <a:t>Emergency response procedures must be: » </a:t>
            </a:r>
          </a:p>
          <a:p>
            <a:r>
              <a:rPr lang="en-US" dirty="0"/>
              <a:t>Developed based on risk</a:t>
            </a:r>
          </a:p>
          <a:p>
            <a:r>
              <a:rPr lang="en-US" dirty="0"/>
              <a:t>Implemented on-site</a:t>
            </a:r>
          </a:p>
          <a:p>
            <a:r>
              <a:rPr lang="en-US" dirty="0"/>
              <a:t>Checked they are working effectively</a:t>
            </a:r>
          </a:p>
          <a:p>
            <a:endParaRPr lang="en-US" dirty="0"/>
          </a:p>
          <a:p>
            <a:endParaRPr lang="en-US" dirty="0"/>
          </a:p>
          <a:p>
            <a:pPr marL="0" indent="0">
              <a:buNone/>
            </a:pPr>
            <a:endParaRPr lang="en-NZ" dirty="0"/>
          </a:p>
          <a:p>
            <a:r>
              <a:rPr lang="en-NZ" sz="2400" dirty="0">
                <a:hlinkClick r:id="rId4">
                  <a:extLst>
                    <a:ext uri="{A12FA001-AC4F-418D-AE19-62706E023703}">
                      <ahyp:hlinkClr xmlns:ahyp="http://schemas.microsoft.com/office/drawing/2018/hyperlinkcolor" val="tx"/>
                    </a:ext>
                  </a:extLst>
                </a:hlinkClick>
              </a:rPr>
              <a:t>https://www.worksafe.govt.nz/topic-and-industry/excavation/excavation-safety-gpg</a:t>
            </a:r>
            <a:r>
              <a:rPr lang="en-NZ" dirty="0">
                <a:hlinkClick r:id="rId4">
                  <a:extLst>
                    <a:ext uri="{A12FA001-AC4F-418D-AE19-62706E023703}">
                      <ahyp:hlinkClr xmlns:ahyp="http://schemas.microsoft.com/office/drawing/2018/hyperlinkcolor" val="tx"/>
                    </a:ext>
                  </a:extLst>
                </a:hlinkClick>
              </a:rPr>
              <a:t>/</a:t>
            </a:r>
            <a:endParaRPr lang="en-NZ" dirty="0"/>
          </a:p>
        </p:txBody>
      </p:sp>
    </p:spTree>
    <p:extLst>
      <p:ext uri="{BB962C8B-B14F-4D97-AF65-F5344CB8AC3E}">
        <p14:creationId xmlns:p14="http://schemas.microsoft.com/office/powerpoint/2010/main" val="157216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Freeform: Shape 21">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4" name="Straight Connector 23">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BC26BFE-F257-4855-9A29-095456ED5881}"/>
              </a:ext>
            </a:extLst>
          </p:cNvPr>
          <p:cNvSpPr txBox="1"/>
          <p:nvPr/>
        </p:nvSpPr>
        <p:spPr>
          <a:xfrm>
            <a:off x="142674" y="2763103"/>
            <a:ext cx="4468906" cy="830997"/>
          </a:xfrm>
          <a:prstGeom prst="rect">
            <a:avLst/>
          </a:prstGeom>
          <a:noFill/>
        </p:spPr>
        <p:txBody>
          <a:bodyPr wrap="square" rtlCol="0">
            <a:spAutoFit/>
          </a:bodyPr>
          <a:lstStyle/>
          <a:p>
            <a:r>
              <a:rPr lang="en-NZ" sz="4800" dirty="0"/>
              <a:t>Confined Space</a:t>
            </a:r>
          </a:p>
        </p:txBody>
      </p:sp>
      <p:pic>
        <p:nvPicPr>
          <p:cNvPr id="1026" name="Picture 2" descr="Confined Space Access Control Cover - Solid (S)">
            <a:extLst>
              <a:ext uri="{FF2B5EF4-FFF2-40B4-BE49-F238E27FC236}">
                <a16:creationId xmlns:a16="http://schemas.microsoft.com/office/drawing/2014/main" id="{A08DC6E1-88F3-40AF-BFE0-43B77FF1E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29" y="-8468"/>
            <a:ext cx="7546995" cy="687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C740-E75A-4F5A-A55B-E80E0E96D2E4}"/>
              </a:ext>
            </a:extLst>
          </p:cNvPr>
          <p:cNvSpPr>
            <a:spLocks noGrp="1"/>
          </p:cNvSpPr>
          <p:nvPr>
            <p:ph type="title"/>
          </p:nvPr>
        </p:nvSpPr>
        <p:spPr>
          <a:xfrm>
            <a:off x="4056463" y="609600"/>
            <a:ext cx="5217538" cy="1320800"/>
          </a:xfrm>
        </p:spPr>
        <p:txBody>
          <a:bodyPr>
            <a:normAutofit/>
          </a:bodyPr>
          <a:lstStyle/>
          <a:p>
            <a:r>
              <a:rPr lang="en-AU" b="1"/>
              <a:t>What is a confined space?</a:t>
            </a:r>
          </a:p>
        </p:txBody>
      </p:sp>
      <p:pic>
        <p:nvPicPr>
          <p:cNvPr id="2058" name="Picture 10" descr="Confined Space Training: 4 Essentials for Constant Vigilance - ACT">
            <a:extLst>
              <a:ext uri="{FF2B5EF4-FFF2-40B4-BE49-F238E27FC236}">
                <a16:creationId xmlns:a16="http://schemas.microsoft.com/office/drawing/2014/main" id="{CB2913E3-08C3-4D03-8091-301599A533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69" r="11700" b="-1"/>
          <a:stretch/>
        </p:blipFill>
        <p:spPr bwMode="auto">
          <a:xfrm>
            <a:off x="680294" y="609600"/>
            <a:ext cx="3144604" cy="26017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8E8A75-2B8F-476F-9515-82E9F8BE255F}"/>
              </a:ext>
            </a:extLst>
          </p:cNvPr>
          <p:cNvSpPr>
            <a:spLocks noGrp="1"/>
          </p:cNvSpPr>
          <p:nvPr>
            <p:ph idx="1"/>
          </p:nvPr>
        </p:nvSpPr>
        <p:spPr>
          <a:xfrm>
            <a:off x="4056462" y="2160589"/>
            <a:ext cx="5944788" cy="3880773"/>
          </a:xfrm>
        </p:spPr>
        <p:txBody>
          <a:bodyPr>
            <a:normAutofit/>
          </a:bodyPr>
          <a:lstStyle/>
          <a:p>
            <a:pPr marL="0" indent="0">
              <a:lnSpc>
                <a:spcPct val="90000"/>
              </a:lnSpc>
              <a:buNone/>
            </a:pPr>
            <a:r>
              <a:rPr lang="en-AU" sz="2000" dirty="0"/>
              <a:t>A confined space:</a:t>
            </a:r>
          </a:p>
          <a:p>
            <a:pPr>
              <a:lnSpc>
                <a:spcPct val="90000"/>
              </a:lnSpc>
            </a:pPr>
            <a:r>
              <a:rPr lang="en-AU" sz="2000" dirty="0"/>
              <a:t>Is an enclosed or partially enclosed space; and</a:t>
            </a:r>
          </a:p>
          <a:p>
            <a:pPr>
              <a:lnSpc>
                <a:spcPct val="90000"/>
              </a:lnSpc>
            </a:pPr>
            <a:r>
              <a:rPr lang="en-AU" sz="2000" dirty="0"/>
              <a:t>Is not intended or designed for primarily for human occupancy; and</a:t>
            </a:r>
          </a:p>
          <a:p>
            <a:pPr>
              <a:lnSpc>
                <a:spcPct val="90000"/>
              </a:lnSpc>
            </a:pPr>
            <a:r>
              <a:rPr lang="en-AU" sz="2000" dirty="0"/>
              <a:t>May present a risk from one or more of the following at any time:</a:t>
            </a:r>
          </a:p>
          <a:p>
            <a:pPr lvl="1">
              <a:lnSpc>
                <a:spcPct val="90000"/>
              </a:lnSpc>
            </a:pPr>
            <a:r>
              <a:rPr lang="en-AU" sz="1800" dirty="0"/>
              <a:t>Unsafe concentration of harmful airborne contaminants</a:t>
            </a:r>
          </a:p>
          <a:p>
            <a:pPr lvl="1">
              <a:lnSpc>
                <a:spcPct val="90000"/>
              </a:lnSpc>
            </a:pPr>
            <a:r>
              <a:rPr lang="en-AU" sz="1800" dirty="0"/>
              <a:t>Unsafe concentration of flammable substances</a:t>
            </a:r>
          </a:p>
          <a:p>
            <a:pPr lvl="1">
              <a:lnSpc>
                <a:spcPct val="90000"/>
              </a:lnSpc>
            </a:pPr>
            <a:r>
              <a:rPr lang="en-AU" sz="1800" dirty="0"/>
              <a:t>Unsafe levels of oxygen</a:t>
            </a:r>
          </a:p>
          <a:p>
            <a:pPr lvl="1">
              <a:lnSpc>
                <a:spcPct val="90000"/>
              </a:lnSpc>
            </a:pPr>
            <a:r>
              <a:rPr lang="en-AU" sz="1800" dirty="0"/>
              <a:t>Substances that can cause engulfment</a:t>
            </a:r>
          </a:p>
          <a:p>
            <a:pPr>
              <a:lnSpc>
                <a:spcPct val="90000"/>
              </a:lnSpc>
            </a:pPr>
            <a:endParaRPr lang="en-AU" dirty="0"/>
          </a:p>
        </p:txBody>
      </p:sp>
      <p:pic>
        <p:nvPicPr>
          <p:cNvPr id="2060" name="Picture 12">
            <a:extLst>
              <a:ext uri="{FF2B5EF4-FFF2-40B4-BE49-F238E27FC236}">
                <a16:creationId xmlns:a16="http://schemas.microsoft.com/office/drawing/2014/main" id="{91F25DB1-AC36-4B52-A69C-36A84D94E5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95" r="2596" b="-3"/>
          <a:stretch/>
        </p:blipFill>
        <p:spPr bwMode="auto">
          <a:xfrm>
            <a:off x="679927" y="3439020"/>
            <a:ext cx="3145341"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4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7304-7F76-4F52-BBC1-52F993C8301A}"/>
              </a:ext>
            </a:extLst>
          </p:cNvPr>
          <p:cNvSpPr>
            <a:spLocks noGrp="1"/>
          </p:cNvSpPr>
          <p:nvPr>
            <p:ph type="title"/>
          </p:nvPr>
        </p:nvSpPr>
        <p:spPr>
          <a:xfrm>
            <a:off x="5536734" y="609600"/>
            <a:ext cx="3737268" cy="1320800"/>
          </a:xfrm>
        </p:spPr>
        <p:txBody>
          <a:bodyPr>
            <a:normAutofit/>
          </a:bodyPr>
          <a:lstStyle/>
          <a:p>
            <a:r>
              <a:rPr lang="en-NZ" b="1" dirty="0">
                <a:solidFill>
                  <a:schemeClr val="accent2">
                    <a:lumMod val="75000"/>
                  </a:schemeClr>
                </a:solidFill>
              </a:rPr>
              <a:t>Minimum Site Requirements</a:t>
            </a:r>
          </a:p>
        </p:txBody>
      </p:sp>
      <p:sp>
        <p:nvSpPr>
          <p:cNvPr id="3" name="Content Placeholder 2">
            <a:extLst>
              <a:ext uri="{FF2B5EF4-FFF2-40B4-BE49-F238E27FC236}">
                <a16:creationId xmlns:a16="http://schemas.microsoft.com/office/drawing/2014/main" id="{1484228E-B8DB-4451-BEDF-46A7AC5BB1CE}"/>
              </a:ext>
            </a:extLst>
          </p:cNvPr>
          <p:cNvSpPr>
            <a:spLocks noGrp="1"/>
          </p:cNvSpPr>
          <p:nvPr>
            <p:ph idx="1"/>
          </p:nvPr>
        </p:nvSpPr>
        <p:spPr>
          <a:xfrm>
            <a:off x="5209563" y="2160589"/>
            <a:ext cx="4064439" cy="3880773"/>
          </a:xfrm>
        </p:spPr>
        <p:txBody>
          <a:bodyPr>
            <a:normAutofit/>
          </a:bodyPr>
          <a:lstStyle/>
          <a:p>
            <a:pPr marL="0" indent="0">
              <a:buNone/>
            </a:pPr>
            <a:r>
              <a:rPr lang="en-US" dirty="0"/>
              <a:t>Each site must:  </a:t>
            </a:r>
          </a:p>
          <a:p>
            <a:endParaRPr lang="en-US" dirty="0"/>
          </a:p>
          <a:p>
            <a:r>
              <a:rPr lang="en-US" dirty="0"/>
              <a:t>Identify confined spaces and document a  site register</a:t>
            </a:r>
          </a:p>
          <a:p>
            <a:endParaRPr lang="en-US" dirty="0"/>
          </a:p>
          <a:p>
            <a:r>
              <a:rPr lang="en-US" dirty="0"/>
              <a:t>Display warning signs at confined space access points</a:t>
            </a:r>
            <a:endParaRPr lang="en-NZ" dirty="0"/>
          </a:p>
        </p:txBody>
      </p:sp>
      <p:pic>
        <p:nvPicPr>
          <p:cNvPr id="5" name="Picture 4" descr="A picture containing text, person, dark&#10;&#10;Description automatically generated">
            <a:extLst>
              <a:ext uri="{FF2B5EF4-FFF2-40B4-BE49-F238E27FC236}">
                <a16:creationId xmlns:a16="http://schemas.microsoft.com/office/drawing/2014/main" id="{037C35B8-539B-47C6-BB6D-9ED2497C10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630" r="2937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3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Best Practices For Welding In Confined Spaces">
            <a:extLst>
              <a:ext uri="{FF2B5EF4-FFF2-40B4-BE49-F238E27FC236}">
                <a16:creationId xmlns:a16="http://schemas.microsoft.com/office/drawing/2014/main" id="{327F4A25-9ADC-4AD6-8302-95A4A7C327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72" b="10187"/>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C5C740-E75A-4F5A-A55B-E80E0E96D2E4}"/>
              </a:ext>
            </a:extLst>
          </p:cNvPr>
          <p:cNvSpPr>
            <a:spLocks noGrp="1"/>
          </p:cNvSpPr>
          <p:nvPr>
            <p:ph type="title"/>
          </p:nvPr>
        </p:nvSpPr>
        <p:spPr>
          <a:xfrm>
            <a:off x="4159225" y="609600"/>
            <a:ext cx="5114776" cy="1320800"/>
          </a:xfrm>
        </p:spPr>
        <p:txBody>
          <a:bodyPr>
            <a:normAutofit/>
          </a:bodyPr>
          <a:lstStyle/>
          <a:p>
            <a:r>
              <a:rPr lang="en-AU" b="1"/>
              <a:t>Risks of working in a confined space</a:t>
            </a:r>
            <a:endParaRPr lang="en-AU" b="1" dirty="0"/>
          </a:p>
        </p:txBody>
      </p:sp>
      <p:pic>
        <p:nvPicPr>
          <p:cNvPr id="4102" name="Picture 6" descr="SMS021 - Buried in Grain: Grain Entrapment and Engulfment - Atrapamiento en  Inmersión En Grano">
            <a:extLst>
              <a:ext uri="{FF2B5EF4-FFF2-40B4-BE49-F238E27FC236}">
                <a16:creationId xmlns:a16="http://schemas.microsoft.com/office/drawing/2014/main" id="{959E960F-73D4-424D-A7B6-B9106EC6C9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48" r="24923"/>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68E8A75-2B8F-476F-9515-82E9F8BE255F}"/>
              </a:ext>
            </a:extLst>
          </p:cNvPr>
          <p:cNvSpPr>
            <a:spLocks noGrp="1"/>
          </p:cNvSpPr>
          <p:nvPr>
            <p:ph idx="1"/>
          </p:nvPr>
        </p:nvSpPr>
        <p:spPr>
          <a:xfrm>
            <a:off x="3714750" y="2160589"/>
            <a:ext cx="6035041" cy="3880773"/>
          </a:xfrm>
        </p:spPr>
        <p:txBody>
          <a:bodyPr>
            <a:normAutofit/>
          </a:bodyPr>
          <a:lstStyle/>
          <a:p>
            <a:r>
              <a:rPr lang="en-AU" sz="2400" dirty="0"/>
              <a:t>Loss of consciousness, injury, or death from contaminants in the air</a:t>
            </a:r>
          </a:p>
          <a:p>
            <a:r>
              <a:rPr lang="en-AU" sz="2400" dirty="0"/>
              <a:t>Injury or death from a fire or explosion</a:t>
            </a:r>
          </a:p>
          <a:p>
            <a:r>
              <a:rPr lang="en-AU" sz="2400" dirty="0"/>
              <a:t>Suffocation from oxygen deficiency</a:t>
            </a:r>
          </a:p>
          <a:p>
            <a:r>
              <a:rPr lang="en-AU" sz="2400" dirty="0"/>
              <a:t>Crushing or suffocation from falling into or becoming engulfed by a substance</a:t>
            </a:r>
          </a:p>
          <a:p>
            <a:endParaRPr lang="en-AU" sz="2400" dirty="0"/>
          </a:p>
        </p:txBody>
      </p:sp>
    </p:spTree>
    <p:extLst>
      <p:ext uri="{BB962C8B-B14F-4D97-AF65-F5344CB8AC3E}">
        <p14:creationId xmlns:p14="http://schemas.microsoft.com/office/powerpoint/2010/main" val="71512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C740-E75A-4F5A-A55B-E80E0E96D2E4}"/>
              </a:ext>
            </a:extLst>
          </p:cNvPr>
          <p:cNvSpPr>
            <a:spLocks noGrp="1"/>
          </p:cNvSpPr>
          <p:nvPr>
            <p:ph type="title"/>
          </p:nvPr>
        </p:nvSpPr>
        <p:spPr>
          <a:xfrm>
            <a:off x="4056463" y="609600"/>
            <a:ext cx="5217538" cy="1320800"/>
          </a:xfrm>
        </p:spPr>
        <p:txBody>
          <a:bodyPr>
            <a:normAutofit/>
          </a:bodyPr>
          <a:lstStyle/>
          <a:p>
            <a:r>
              <a:rPr lang="en-AU" b="1" dirty="0"/>
              <a:t>Planning to enter a confined space</a:t>
            </a:r>
          </a:p>
        </p:txBody>
      </p:sp>
      <p:pic>
        <p:nvPicPr>
          <p:cNvPr id="4" name="Picture 4" descr="Confined Space Entry Work - Wrights of Twycross">
            <a:extLst>
              <a:ext uri="{FF2B5EF4-FFF2-40B4-BE49-F238E27FC236}">
                <a16:creationId xmlns:a16="http://schemas.microsoft.com/office/drawing/2014/main" id="{7D42ED3F-3D1F-405C-8BAB-73617BAB10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468"/>
          <a:stretch/>
        </p:blipFill>
        <p:spPr bwMode="auto">
          <a:xfrm>
            <a:off x="677334" y="609600"/>
            <a:ext cx="3144597" cy="2601747"/>
          </a:xfrm>
          <a:prstGeom prst="rect">
            <a:avLst/>
          </a:prstGeom>
          <a:noFill/>
          <a:extLst>
            <a:ext uri="{909E8E84-426E-40DD-AFC4-6F175D3DCCD1}">
              <a14:hiddenFill xmlns:a14="http://schemas.microsoft.com/office/drawing/2010/main">
                <a:solidFill>
                  <a:srgbClr val="FFFFFF"/>
                </a:solidFill>
              </a14:hiddenFill>
            </a:ext>
          </a:extLst>
        </p:spPr>
      </p:pic>
      <p:sp>
        <p:nvSpPr>
          <p:cNvPr id="86"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68E8A75-2B8F-476F-9515-82E9F8BE255F}"/>
              </a:ext>
            </a:extLst>
          </p:cNvPr>
          <p:cNvSpPr>
            <a:spLocks noGrp="1"/>
          </p:cNvSpPr>
          <p:nvPr>
            <p:ph idx="1"/>
          </p:nvPr>
        </p:nvSpPr>
        <p:spPr>
          <a:xfrm>
            <a:off x="4062394" y="1725931"/>
            <a:ext cx="5973146" cy="4315432"/>
          </a:xfrm>
        </p:spPr>
        <p:txBody>
          <a:bodyPr>
            <a:normAutofit lnSpcReduction="10000"/>
          </a:bodyPr>
          <a:lstStyle/>
          <a:p>
            <a:pPr marL="0" indent="0">
              <a:lnSpc>
                <a:spcPct val="90000"/>
              </a:lnSpc>
              <a:buNone/>
            </a:pPr>
            <a:r>
              <a:rPr lang="en-AU" dirty="0"/>
              <a:t>Conduct a risk assessment and determine controls.</a:t>
            </a:r>
          </a:p>
          <a:p>
            <a:pPr>
              <a:lnSpc>
                <a:spcPct val="90000"/>
              </a:lnSpc>
            </a:pPr>
            <a:r>
              <a:rPr lang="en-AU" dirty="0"/>
              <a:t>Can the work be done without entering the space?</a:t>
            </a:r>
          </a:p>
          <a:p>
            <a:pPr>
              <a:lnSpc>
                <a:spcPct val="90000"/>
              </a:lnSpc>
            </a:pPr>
            <a:r>
              <a:rPr lang="en-AU" dirty="0"/>
              <a:t>Isolate contaminants and moving parts</a:t>
            </a:r>
          </a:p>
          <a:p>
            <a:pPr>
              <a:lnSpc>
                <a:spcPct val="90000"/>
              </a:lnSpc>
            </a:pPr>
            <a:r>
              <a:rPr lang="en-AU" dirty="0"/>
              <a:t>Clean to remove harmful solids or sludges</a:t>
            </a:r>
          </a:p>
          <a:p>
            <a:pPr>
              <a:lnSpc>
                <a:spcPct val="90000"/>
              </a:lnSpc>
            </a:pPr>
            <a:r>
              <a:rPr lang="en-AU" dirty="0"/>
              <a:t>Purge to remove harmful gases or vapours</a:t>
            </a:r>
          </a:p>
          <a:p>
            <a:pPr>
              <a:lnSpc>
                <a:spcPct val="90000"/>
              </a:lnSpc>
            </a:pPr>
            <a:r>
              <a:rPr lang="en-AU" dirty="0"/>
              <a:t>Test the atmosphere</a:t>
            </a:r>
          </a:p>
          <a:p>
            <a:pPr>
              <a:lnSpc>
                <a:spcPct val="90000"/>
              </a:lnSpc>
            </a:pPr>
            <a:r>
              <a:rPr lang="en-AU" dirty="0"/>
              <a:t>Ventilate the space</a:t>
            </a:r>
          </a:p>
          <a:p>
            <a:pPr>
              <a:lnSpc>
                <a:spcPct val="90000"/>
              </a:lnSpc>
            </a:pPr>
            <a:r>
              <a:rPr lang="en-AU" dirty="0"/>
              <a:t>Use breathing apparatus if required</a:t>
            </a:r>
          </a:p>
          <a:p>
            <a:pPr>
              <a:lnSpc>
                <a:spcPct val="90000"/>
              </a:lnSpc>
            </a:pPr>
            <a:r>
              <a:rPr lang="en-AU" dirty="0"/>
              <a:t>Use PPE </a:t>
            </a:r>
          </a:p>
          <a:p>
            <a:pPr>
              <a:lnSpc>
                <a:spcPct val="90000"/>
              </a:lnSpc>
            </a:pPr>
            <a:r>
              <a:rPr lang="en-AU" dirty="0"/>
              <a:t>Work under an authorised Permit to Work</a:t>
            </a:r>
          </a:p>
          <a:p>
            <a:pPr>
              <a:lnSpc>
                <a:spcPct val="90000"/>
              </a:lnSpc>
            </a:pPr>
            <a:r>
              <a:rPr lang="en-AU" dirty="0"/>
              <a:t>Use a stand-by person</a:t>
            </a:r>
          </a:p>
          <a:p>
            <a:pPr>
              <a:lnSpc>
                <a:spcPct val="90000"/>
              </a:lnSpc>
            </a:pPr>
            <a:r>
              <a:rPr lang="en-AU" dirty="0"/>
              <a:t>Use trained and certified personnel</a:t>
            </a:r>
          </a:p>
          <a:p>
            <a:pPr>
              <a:lnSpc>
                <a:spcPct val="90000"/>
              </a:lnSpc>
            </a:pPr>
            <a:endParaRPr lang="en-AU" dirty="0"/>
          </a:p>
          <a:p>
            <a:pPr>
              <a:lnSpc>
                <a:spcPct val="90000"/>
              </a:lnSpc>
            </a:pPr>
            <a:endParaRPr lang="en-AU" dirty="0"/>
          </a:p>
        </p:txBody>
      </p:sp>
      <p:sp>
        <p:nvSpPr>
          <p:cNvPr id="87" name="Rectangle 83">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descr="Confined Space Hazards | Creative Safety Supply">
            <a:extLst>
              <a:ext uri="{FF2B5EF4-FFF2-40B4-BE49-F238E27FC236}">
                <a16:creationId xmlns:a16="http://schemas.microsoft.com/office/drawing/2014/main" id="{351CAA97-CB8A-4D12-93DD-BAB57CE042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9" r="-1" b="-1"/>
          <a:stretch/>
        </p:blipFill>
        <p:spPr bwMode="auto">
          <a:xfrm>
            <a:off x="677334" y="3439947"/>
            <a:ext cx="3144597" cy="26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1909-F962-4B79-BE1E-3FDEAA50591A}"/>
              </a:ext>
            </a:extLst>
          </p:cNvPr>
          <p:cNvSpPr>
            <a:spLocks noGrp="1"/>
          </p:cNvSpPr>
          <p:nvPr>
            <p:ph type="title"/>
          </p:nvPr>
        </p:nvSpPr>
        <p:spPr>
          <a:xfrm>
            <a:off x="676746" y="609600"/>
            <a:ext cx="3729076" cy="1320800"/>
          </a:xfrm>
        </p:spPr>
        <p:txBody>
          <a:bodyPr anchor="ctr">
            <a:normAutofit/>
          </a:bodyPr>
          <a:lstStyle/>
          <a:p>
            <a:r>
              <a:rPr lang="en-NZ" sz="3300" b="1" dirty="0">
                <a:solidFill>
                  <a:schemeClr val="accent2">
                    <a:lumMod val="75000"/>
                  </a:schemeClr>
                </a:solidFill>
              </a:rPr>
              <a:t>Atmospheric test confirmation</a:t>
            </a:r>
          </a:p>
        </p:txBody>
      </p:sp>
      <p:sp>
        <p:nvSpPr>
          <p:cNvPr id="3" name="Content Placeholder 2">
            <a:extLst>
              <a:ext uri="{FF2B5EF4-FFF2-40B4-BE49-F238E27FC236}">
                <a16:creationId xmlns:a16="http://schemas.microsoft.com/office/drawing/2014/main" id="{BDF25715-F6FB-45B6-A908-A8A251C2AC46}"/>
              </a:ext>
            </a:extLst>
          </p:cNvPr>
          <p:cNvSpPr>
            <a:spLocks noGrp="1"/>
          </p:cNvSpPr>
          <p:nvPr>
            <p:ph idx="1"/>
          </p:nvPr>
        </p:nvSpPr>
        <p:spPr>
          <a:xfrm>
            <a:off x="685167" y="2160589"/>
            <a:ext cx="3720916" cy="3560733"/>
          </a:xfrm>
        </p:spPr>
        <p:txBody>
          <a:bodyPr>
            <a:normAutofit/>
          </a:bodyPr>
          <a:lstStyle/>
          <a:p>
            <a:pPr marL="0" indent="0">
              <a:buNone/>
            </a:pPr>
            <a:r>
              <a:rPr lang="en-US" dirty="0" err="1"/>
              <a:t>Authorised</a:t>
            </a:r>
            <a:r>
              <a:rPr lang="en-US" dirty="0"/>
              <a:t> persons must confirm these atmospheric tests: »</a:t>
            </a:r>
          </a:p>
          <a:p>
            <a:endParaRPr lang="en-US" dirty="0"/>
          </a:p>
          <a:p>
            <a:r>
              <a:rPr lang="en-US" dirty="0"/>
              <a:t> Atmospheric testing is completed prior to entry. » </a:t>
            </a:r>
          </a:p>
          <a:p>
            <a:r>
              <a:rPr lang="en-US" dirty="0"/>
              <a:t>Repeat or continuous monitoring requirements are met and documented. » </a:t>
            </a:r>
          </a:p>
          <a:p>
            <a:r>
              <a:rPr lang="en-US" dirty="0"/>
              <a:t>Test equipment must be calibrated and certified</a:t>
            </a:r>
            <a:endParaRPr lang="en-NZ" dirty="0"/>
          </a:p>
        </p:txBody>
      </p:sp>
      <p:pic>
        <p:nvPicPr>
          <p:cNvPr id="8" name="Picture 7">
            <a:extLst>
              <a:ext uri="{FF2B5EF4-FFF2-40B4-BE49-F238E27FC236}">
                <a16:creationId xmlns:a16="http://schemas.microsoft.com/office/drawing/2014/main" id="{B9B1A19F-A0F9-41F1-8FCE-D2FA74A9BD6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4747978" y="632145"/>
            <a:ext cx="4414861" cy="5089178"/>
          </a:xfrm>
          <a:prstGeom prst="rect">
            <a:avLst/>
          </a:prstGeom>
        </p:spPr>
      </p:pic>
      <p:pic>
        <p:nvPicPr>
          <p:cNvPr id="3074" name="Picture 2" descr="Confined Space Hazards | Creative Safety Supply">
            <a:extLst>
              <a:ext uri="{FF2B5EF4-FFF2-40B4-BE49-F238E27FC236}">
                <a16:creationId xmlns:a16="http://schemas.microsoft.com/office/drawing/2014/main" id="{E8BA88F3-2311-4595-A807-D6640E225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08" y="5133975"/>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25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8023-CF76-4277-BD26-0BBF43E9DE26}"/>
              </a:ext>
            </a:extLst>
          </p:cNvPr>
          <p:cNvSpPr>
            <a:spLocks noGrp="1"/>
          </p:cNvSpPr>
          <p:nvPr>
            <p:ph type="title"/>
          </p:nvPr>
        </p:nvSpPr>
        <p:spPr/>
        <p:txBody>
          <a:bodyPr/>
          <a:lstStyle/>
          <a:p>
            <a:r>
              <a:rPr lang="en-NZ" b="1" dirty="0">
                <a:solidFill>
                  <a:schemeClr val="accent2">
                    <a:lumMod val="75000"/>
                  </a:schemeClr>
                </a:solidFill>
              </a:rPr>
              <a:t>Trained and certified personnel</a:t>
            </a:r>
          </a:p>
        </p:txBody>
      </p:sp>
      <p:sp>
        <p:nvSpPr>
          <p:cNvPr id="3" name="Content Placeholder 2">
            <a:extLst>
              <a:ext uri="{FF2B5EF4-FFF2-40B4-BE49-F238E27FC236}">
                <a16:creationId xmlns:a16="http://schemas.microsoft.com/office/drawing/2014/main" id="{581EDF3C-F903-4CD2-956B-206E1DC7473D}"/>
              </a:ext>
            </a:extLst>
          </p:cNvPr>
          <p:cNvSpPr>
            <a:spLocks noGrp="1"/>
          </p:cNvSpPr>
          <p:nvPr>
            <p:ph idx="1"/>
          </p:nvPr>
        </p:nvSpPr>
        <p:spPr/>
        <p:txBody>
          <a:bodyPr>
            <a:normAutofit/>
          </a:bodyPr>
          <a:lstStyle/>
          <a:p>
            <a:pPr marL="0" indent="0">
              <a:buNone/>
            </a:pPr>
            <a:r>
              <a:rPr lang="en-US" dirty="0"/>
              <a:t>These personnel must be trained and certified: </a:t>
            </a:r>
          </a:p>
          <a:p>
            <a:endParaRPr lang="en-US" dirty="0"/>
          </a:p>
          <a:p>
            <a:r>
              <a:rPr lang="en-US" dirty="0"/>
              <a:t>Supervisors/persons planning a confined space entry</a:t>
            </a:r>
          </a:p>
          <a:p>
            <a:r>
              <a:rPr lang="en-US" dirty="0"/>
              <a:t>Persons entering the space </a:t>
            </a:r>
          </a:p>
          <a:p>
            <a:r>
              <a:rPr lang="en-US" dirty="0"/>
              <a:t>Stand-by persons </a:t>
            </a:r>
          </a:p>
          <a:p>
            <a:r>
              <a:rPr lang="en-US" dirty="0"/>
              <a:t>Persons conducting atmospheric testing</a:t>
            </a:r>
          </a:p>
          <a:p>
            <a:r>
              <a:rPr lang="en-US" dirty="0"/>
              <a:t>Persons using breathing apparatus</a:t>
            </a:r>
          </a:p>
          <a:p>
            <a:r>
              <a:rPr lang="en-US" dirty="0"/>
              <a:t>Rescue and First Aid personnel</a:t>
            </a:r>
          </a:p>
          <a:p>
            <a:r>
              <a:rPr lang="en-US" dirty="0"/>
              <a:t>Permit issuers and permit holders</a:t>
            </a:r>
          </a:p>
          <a:p>
            <a:pPr marL="0" indent="0">
              <a:buNone/>
            </a:pPr>
            <a:endParaRPr lang="en-US" dirty="0"/>
          </a:p>
        </p:txBody>
      </p:sp>
      <p:pic>
        <p:nvPicPr>
          <p:cNvPr id="6146" name="Picture 2">
            <a:extLst>
              <a:ext uri="{FF2B5EF4-FFF2-40B4-BE49-F238E27FC236}">
                <a16:creationId xmlns:a16="http://schemas.microsoft.com/office/drawing/2014/main" id="{81D4A282-737A-4993-AD61-83BB6592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013" y="306992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8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bulldozer in a field&#10;&#10;Description automatically generated with low confidence">
            <a:extLst>
              <a:ext uri="{FF2B5EF4-FFF2-40B4-BE49-F238E27FC236}">
                <a16:creationId xmlns:a16="http://schemas.microsoft.com/office/drawing/2014/main" id="{02EB3612-50C9-4EDE-A9BA-759C69CC00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382" r="23063"/>
          <a:stretch/>
        </p:blipFill>
        <p:spPr>
          <a:xfrm>
            <a:off x="-36811" y="8167"/>
            <a:ext cx="12191980" cy="6857990"/>
          </a:xfrm>
          <a:prstGeom prst="rect">
            <a:avLst/>
          </a:prstGeom>
        </p:spPr>
      </p:pic>
      <p:sp>
        <p:nvSpPr>
          <p:cNvPr id="22" name="Freeform: Shape 21">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4" name="Straight Connector 23">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ABC26BFE-F257-4855-9A29-095456ED5881}"/>
              </a:ext>
            </a:extLst>
          </p:cNvPr>
          <p:cNvSpPr txBox="1"/>
          <p:nvPr/>
        </p:nvSpPr>
        <p:spPr>
          <a:xfrm>
            <a:off x="254716" y="116541"/>
            <a:ext cx="4468906" cy="830997"/>
          </a:xfrm>
          <a:prstGeom prst="rect">
            <a:avLst/>
          </a:prstGeom>
          <a:noFill/>
        </p:spPr>
        <p:txBody>
          <a:bodyPr wrap="square" rtlCol="0">
            <a:spAutoFit/>
          </a:bodyPr>
          <a:lstStyle/>
          <a:p>
            <a:r>
              <a:rPr lang="en-NZ" sz="4800" dirty="0"/>
              <a:t>Excavation</a:t>
            </a:r>
          </a:p>
        </p:txBody>
      </p:sp>
    </p:spTree>
    <p:extLst>
      <p:ext uri="{BB962C8B-B14F-4D97-AF65-F5344CB8AC3E}">
        <p14:creationId xmlns:p14="http://schemas.microsoft.com/office/powerpoint/2010/main" val="205507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D594-A2C6-4346-B3AA-31BADC8DE85A}"/>
              </a:ext>
            </a:extLst>
          </p:cNvPr>
          <p:cNvSpPr>
            <a:spLocks noGrp="1"/>
          </p:cNvSpPr>
          <p:nvPr>
            <p:ph type="title"/>
          </p:nvPr>
        </p:nvSpPr>
        <p:spPr>
          <a:xfrm>
            <a:off x="677334" y="609600"/>
            <a:ext cx="8596668" cy="1320800"/>
          </a:xfrm>
        </p:spPr>
        <p:txBody>
          <a:bodyPr anchor="t">
            <a:normAutofit/>
          </a:bodyPr>
          <a:lstStyle/>
          <a:p>
            <a:r>
              <a:rPr lang="en-US" b="1"/>
              <a:t>Prior to entering a confined space</a:t>
            </a:r>
            <a:endParaRPr lang="en-NZ" b="1"/>
          </a:p>
        </p:txBody>
      </p:sp>
      <p:sp>
        <p:nvSpPr>
          <p:cNvPr id="3" name="Content Placeholder 2">
            <a:extLst>
              <a:ext uri="{FF2B5EF4-FFF2-40B4-BE49-F238E27FC236}">
                <a16:creationId xmlns:a16="http://schemas.microsoft.com/office/drawing/2014/main" id="{4D78E66F-D2CF-470C-9A4C-62BD8124E18A}"/>
              </a:ext>
            </a:extLst>
          </p:cNvPr>
          <p:cNvSpPr>
            <a:spLocks noGrp="1"/>
          </p:cNvSpPr>
          <p:nvPr>
            <p:ph idx="1"/>
          </p:nvPr>
        </p:nvSpPr>
        <p:spPr>
          <a:xfrm>
            <a:off x="677334" y="2160590"/>
            <a:ext cx="5220430" cy="3701270"/>
          </a:xfrm>
        </p:spPr>
        <p:txBody>
          <a:bodyPr>
            <a:normAutofit/>
          </a:bodyPr>
          <a:lstStyle/>
          <a:p>
            <a:r>
              <a:rPr lang="en-US"/>
              <a:t>Hold a thorough toolbox talk</a:t>
            </a:r>
          </a:p>
          <a:p>
            <a:r>
              <a:rPr lang="en-US"/>
              <a:t>Verify energy systems are isolated and de-energised</a:t>
            </a:r>
          </a:p>
          <a:p>
            <a:r>
              <a:rPr lang="en-US"/>
              <a:t>Identify any new hazards, e.g. nearby exhaust fumes</a:t>
            </a:r>
          </a:p>
          <a:p>
            <a:r>
              <a:rPr lang="en-US"/>
              <a:t>Check controls are in place </a:t>
            </a:r>
          </a:p>
          <a:p>
            <a:r>
              <a:rPr lang="en-US"/>
              <a:t>Conduct atmospheric testing</a:t>
            </a:r>
          </a:p>
          <a:p>
            <a:r>
              <a:rPr lang="en-US"/>
              <a:t>Establish positive communication</a:t>
            </a:r>
          </a:p>
          <a:p>
            <a:r>
              <a:rPr lang="en-US"/>
              <a:t>If conditions change, evacuate the space</a:t>
            </a:r>
            <a:endParaRPr lang="en-NZ"/>
          </a:p>
        </p:txBody>
      </p:sp>
      <p:pic>
        <p:nvPicPr>
          <p:cNvPr id="2052" name="Picture 4" descr="Confined Space Gas Detection - Gas Alarm">
            <a:extLst>
              <a:ext uri="{FF2B5EF4-FFF2-40B4-BE49-F238E27FC236}">
                <a16:creationId xmlns:a16="http://schemas.microsoft.com/office/drawing/2014/main" id="{251203A3-7AFE-4320-AA68-32EBECCA4E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7417" y="2159000"/>
            <a:ext cx="3145536" cy="296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0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5D8D-A9A3-4E76-95A2-6C3F7033C900}"/>
              </a:ext>
            </a:extLst>
          </p:cNvPr>
          <p:cNvSpPr>
            <a:spLocks noGrp="1"/>
          </p:cNvSpPr>
          <p:nvPr>
            <p:ph type="title"/>
          </p:nvPr>
        </p:nvSpPr>
        <p:spPr>
          <a:xfrm>
            <a:off x="677334" y="609600"/>
            <a:ext cx="8596668" cy="1320800"/>
          </a:xfrm>
        </p:spPr>
        <p:txBody>
          <a:bodyPr anchor="t">
            <a:normAutofit/>
          </a:bodyPr>
          <a:lstStyle/>
          <a:p>
            <a:r>
              <a:rPr lang="en-NZ" b="1" dirty="0"/>
              <a:t>Emergency Rescue Requirements</a:t>
            </a:r>
          </a:p>
        </p:txBody>
      </p:sp>
      <p:sp>
        <p:nvSpPr>
          <p:cNvPr id="3" name="Content Placeholder 2">
            <a:extLst>
              <a:ext uri="{FF2B5EF4-FFF2-40B4-BE49-F238E27FC236}">
                <a16:creationId xmlns:a16="http://schemas.microsoft.com/office/drawing/2014/main" id="{B8A2CFC1-861F-4EEE-8909-62731EDC5FA1}"/>
              </a:ext>
            </a:extLst>
          </p:cNvPr>
          <p:cNvSpPr>
            <a:spLocks noGrp="1"/>
          </p:cNvSpPr>
          <p:nvPr>
            <p:ph idx="1"/>
          </p:nvPr>
        </p:nvSpPr>
        <p:spPr>
          <a:xfrm>
            <a:off x="677334" y="2160589"/>
            <a:ext cx="5220430" cy="3880773"/>
          </a:xfrm>
        </p:spPr>
        <p:txBody>
          <a:bodyPr>
            <a:normAutofit/>
          </a:bodyPr>
          <a:lstStyle/>
          <a:p>
            <a:pPr>
              <a:lnSpc>
                <a:spcPct val="90000"/>
              </a:lnSpc>
            </a:pPr>
            <a:r>
              <a:rPr lang="en-US" dirty="0"/>
              <a:t>Have an emergency recovery plan </a:t>
            </a:r>
          </a:p>
          <a:p>
            <a:pPr>
              <a:lnSpc>
                <a:spcPct val="90000"/>
              </a:lnSpc>
            </a:pPr>
            <a:r>
              <a:rPr lang="en-US" dirty="0"/>
              <a:t>Rescue equipment must be available and checked before work starts.  </a:t>
            </a:r>
          </a:p>
          <a:p>
            <a:pPr>
              <a:lnSpc>
                <a:spcPct val="90000"/>
              </a:lnSpc>
            </a:pPr>
            <a:r>
              <a:rPr lang="en-US" dirty="0"/>
              <a:t>Check access points are large enough to enter and exit and allow rescue. </a:t>
            </a:r>
          </a:p>
          <a:p>
            <a:pPr>
              <a:lnSpc>
                <a:spcPct val="90000"/>
              </a:lnSpc>
            </a:pPr>
            <a:r>
              <a:rPr lang="en-US" dirty="0"/>
              <a:t>Test the rescue plan to ensure it is effective.</a:t>
            </a:r>
          </a:p>
          <a:p>
            <a:pPr>
              <a:lnSpc>
                <a:spcPct val="90000"/>
              </a:lnSpc>
            </a:pPr>
            <a:r>
              <a:rPr lang="en-US" dirty="0"/>
              <a:t>A stand-by person must be placed at the access point whenever a person is inside the space. </a:t>
            </a:r>
          </a:p>
          <a:p>
            <a:pPr>
              <a:lnSpc>
                <a:spcPct val="90000"/>
              </a:lnSpc>
            </a:pPr>
            <a:r>
              <a:rPr lang="en-US" dirty="0"/>
              <a:t>Emergency recovery plan must be in place.</a:t>
            </a:r>
            <a:endParaRPr lang="en-NZ" dirty="0"/>
          </a:p>
        </p:txBody>
      </p:sp>
      <p:pic>
        <p:nvPicPr>
          <p:cNvPr id="1030" name="Picture 6" descr="Confined space rescue Images, Stock Photos &amp; Vectors | Shutterstock">
            <a:extLst>
              <a:ext uri="{FF2B5EF4-FFF2-40B4-BE49-F238E27FC236}">
                <a16:creationId xmlns:a16="http://schemas.microsoft.com/office/drawing/2014/main" id="{D2F1C040-AB47-4217-ABCE-8BCCFED41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65" r="25968" b="3"/>
          <a:stretch/>
        </p:blipFill>
        <p:spPr bwMode="auto">
          <a:xfrm>
            <a:off x="6127951" y="2159000"/>
            <a:ext cx="3145536"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96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BE6F-B97B-44FC-A0E6-6B2AD58E1A3D}"/>
              </a:ext>
            </a:extLst>
          </p:cNvPr>
          <p:cNvSpPr>
            <a:spLocks noGrp="1"/>
          </p:cNvSpPr>
          <p:nvPr>
            <p:ph type="title"/>
          </p:nvPr>
        </p:nvSpPr>
        <p:spPr/>
        <p:txBody>
          <a:bodyPr/>
          <a:lstStyle/>
          <a:p>
            <a:r>
              <a:rPr lang="en-AU" dirty="0"/>
              <a:t>Further information</a:t>
            </a:r>
          </a:p>
        </p:txBody>
      </p:sp>
      <p:sp>
        <p:nvSpPr>
          <p:cNvPr id="3" name="Content Placeholder 2">
            <a:extLst>
              <a:ext uri="{FF2B5EF4-FFF2-40B4-BE49-F238E27FC236}">
                <a16:creationId xmlns:a16="http://schemas.microsoft.com/office/drawing/2014/main" id="{928CA1E8-EBCA-4087-AABC-9F97A9E60B69}"/>
              </a:ext>
            </a:extLst>
          </p:cNvPr>
          <p:cNvSpPr>
            <a:spLocks noGrp="1"/>
          </p:cNvSpPr>
          <p:nvPr>
            <p:ph idx="1"/>
          </p:nvPr>
        </p:nvSpPr>
        <p:spPr/>
        <p:txBody>
          <a:bodyPr/>
          <a:lstStyle/>
          <a:p>
            <a:r>
              <a:rPr lang="en-AU" dirty="0"/>
              <a:t>Australian Standard 2865: Confined Spaces sets out requirements for confined space work</a:t>
            </a:r>
          </a:p>
          <a:p>
            <a:r>
              <a:rPr lang="en-NZ" b="1" dirty="0">
                <a:solidFill>
                  <a:srgbClr val="0070C0"/>
                </a:solidFill>
                <a:hlinkClick r:id="rId2">
                  <a:extLst>
                    <a:ext uri="{A12FA001-AC4F-418D-AE19-62706E023703}">
                      <ahyp:hlinkClr xmlns:ahyp="http://schemas.microsoft.com/office/drawing/2018/hyperlinkcolor" val="tx"/>
                    </a:ext>
                  </a:extLst>
                </a:hlinkClick>
              </a:rPr>
              <a:t>https://www.worksafe.govt.nz/topic-and-industry/planning-entry-and-working-safely-in-a-confined-space</a:t>
            </a:r>
            <a:endParaRPr lang="en-NZ" b="1" dirty="0">
              <a:solidFill>
                <a:srgbClr val="0070C0"/>
              </a:solidFill>
            </a:endParaRPr>
          </a:p>
        </p:txBody>
      </p:sp>
    </p:spTree>
    <p:extLst>
      <p:ext uri="{BB962C8B-B14F-4D97-AF65-F5344CB8AC3E}">
        <p14:creationId xmlns:p14="http://schemas.microsoft.com/office/powerpoint/2010/main" val="228878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FF2D-3545-4064-B953-CFA100E6344A}"/>
              </a:ext>
            </a:extLst>
          </p:cNvPr>
          <p:cNvSpPr>
            <a:spLocks noGrp="1"/>
          </p:cNvSpPr>
          <p:nvPr>
            <p:ph type="title"/>
          </p:nvPr>
        </p:nvSpPr>
        <p:spPr>
          <a:xfrm>
            <a:off x="677333" y="609600"/>
            <a:ext cx="9264525" cy="1320800"/>
          </a:xfrm>
        </p:spPr>
        <p:txBody>
          <a:bodyPr/>
          <a:lstStyle/>
          <a:p>
            <a:r>
              <a:rPr lang="en-US" b="1" dirty="0">
                <a:solidFill>
                  <a:schemeClr val="accent2">
                    <a:lumMod val="75000"/>
                  </a:schemeClr>
                </a:solidFill>
              </a:rPr>
              <a:t>What is excavation work? </a:t>
            </a:r>
            <a:endParaRPr lang="en-NZ" b="1" dirty="0">
              <a:solidFill>
                <a:schemeClr val="accent2">
                  <a:lumMod val="75000"/>
                </a:schemeClr>
              </a:solidFill>
            </a:endParaRPr>
          </a:p>
        </p:txBody>
      </p:sp>
      <p:sp>
        <p:nvSpPr>
          <p:cNvPr id="3" name="Content Placeholder 2">
            <a:extLst>
              <a:ext uri="{FF2B5EF4-FFF2-40B4-BE49-F238E27FC236}">
                <a16:creationId xmlns:a16="http://schemas.microsoft.com/office/drawing/2014/main" id="{367CAAB4-DBAA-4BF3-8A6D-24B7C34C93F9}"/>
              </a:ext>
            </a:extLst>
          </p:cNvPr>
          <p:cNvSpPr>
            <a:spLocks noGrp="1"/>
          </p:cNvSpPr>
          <p:nvPr>
            <p:ph idx="1"/>
          </p:nvPr>
        </p:nvSpPr>
        <p:spPr>
          <a:xfrm>
            <a:off x="677334" y="2160589"/>
            <a:ext cx="8596668" cy="4399237"/>
          </a:xfrm>
        </p:spPr>
        <p:txBody>
          <a:bodyPr>
            <a:normAutofit/>
          </a:bodyPr>
          <a:lstStyle/>
          <a:p>
            <a:pPr marL="0" indent="0">
              <a:buNone/>
            </a:pPr>
            <a:r>
              <a:rPr lang="en-GB" dirty="0"/>
              <a:t>Excavation work generally means work involving the removal of soil or rock from a site to form an open face, hole or cavity, using tools, machinery or explosives.</a:t>
            </a:r>
          </a:p>
          <a:p>
            <a:pPr marL="0" indent="0">
              <a:buNone/>
            </a:pPr>
            <a:r>
              <a:rPr lang="en-GB" dirty="0"/>
              <a:t>Excavation work includes:</a:t>
            </a:r>
          </a:p>
          <a:p>
            <a:r>
              <a:rPr lang="en-GB" dirty="0"/>
              <a:t>open excavations</a:t>
            </a:r>
          </a:p>
          <a:p>
            <a:r>
              <a:rPr lang="en-GB" dirty="0"/>
              <a:t>potholing</a:t>
            </a:r>
          </a:p>
          <a:p>
            <a:r>
              <a:rPr lang="en-GB" dirty="0"/>
              <a:t>pit excavations</a:t>
            </a:r>
          </a:p>
          <a:p>
            <a:r>
              <a:rPr lang="en-GB" dirty="0"/>
              <a:t>trenches and retaining walls</a:t>
            </a:r>
          </a:p>
          <a:p>
            <a:r>
              <a:rPr lang="en-GB" dirty="0"/>
              <a:t>shafts and drives.</a:t>
            </a:r>
            <a:endParaRPr lang="en-US" dirty="0"/>
          </a:p>
          <a:p>
            <a:endParaRPr lang="en-US" dirty="0"/>
          </a:p>
        </p:txBody>
      </p:sp>
    </p:spTree>
    <p:extLst>
      <p:ext uri="{BB962C8B-B14F-4D97-AF65-F5344CB8AC3E}">
        <p14:creationId xmlns:p14="http://schemas.microsoft.com/office/powerpoint/2010/main" val="364190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FF2D-3545-4064-B953-CFA100E6344A}"/>
              </a:ext>
            </a:extLst>
          </p:cNvPr>
          <p:cNvSpPr>
            <a:spLocks noGrp="1"/>
          </p:cNvSpPr>
          <p:nvPr>
            <p:ph type="title"/>
          </p:nvPr>
        </p:nvSpPr>
        <p:spPr>
          <a:xfrm>
            <a:off x="677333" y="609600"/>
            <a:ext cx="9264525" cy="1320800"/>
          </a:xfrm>
        </p:spPr>
        <p:txBody>
          <a:bodyPr/>
          <a:lstStyle/>
          <a:p>
            <a:r>
              <a:rPr lang="en-US" b="1" dirty="0">
                <a:solidFill>
                  <a:schemeClr val="accent2">
                    <a:lumMod val="75000"/>
                  </a:schemeClr>
                </a:solidFill>
              </a:rPr>
              <a:t>Excavation Risks </a:t>
            </a:r>
            <a:endParaRPr lang="en-NZ" b="1" dirty="0">
              <a:solidFill>
                <a:schemeClr val="accent2">
                  <a:lumMod val="75000"/>
                </a:schemeClr>
              </a:solidFill>
            </a:endParaRPr>
          </a:p>
        </p:txBody>
      </p:sp>
      <p:sp>
        <p:nvSpPr>
          <p:cNvPr id="3" name="Content Placeholder 2">
            <a:extLst>
              <a:ext uri="{FF2B5EF4-FFF2-40B4-BE49-F238E27FC236}">
                <a16:creationId xmlns:a16="http://schemas.microsoft.com/office/drawing/2014/main" id="{367CAAB4-DBAA-4BF3-8A6D-24B7C34C93F9}"/>
              </a:ext>
            </a:extLst>
          </p:cNvPr>
          <p:cNvSpPr>
            <a:spLocks noGrp="1"/>
          </p:cNvSpPr>
          <p:nvPr>
            <p:ph idx="1"/>
          </p:nvPr>
        </p:nvSpPr>
        <p:spPr>
          <a:xfrm>
            <a:off x="677334" y="2160589"/>
            <a:ext cx="8596668" cy="4399237"/>
          </a:xfrm>
        </p:spPr>
        <p:txBody>
          <a:bodyPr>
            <a:normAutofit fontScale="92500" lnSpcReduction="10000"/>
          </a:bodyPr>
          <a:lstStyle/>
          <a:p>
            <a:pPr marL="0" indent="0">
              <a:buNone/>
            </a:pPr>
            <a:r>
              <a:rPr lang="en-US" dirty="0"/>
              <a:t>Make sure controls prevent anyone from being harmed, so far as is reasonably practicable. Common excavation risks include: </a:t>
            </a:r>
          </a:p>
          <a:p>
            <a:r>
              <a:rPr lang="en-US" dirty="0"/>
              <a:t>Ground collapse </a:t>
            </a:r>
          </a:p>
          <a:p>
            <a:r>
              <a:rPr lang="en-US" dirty="0"/>
              <a:t>Excavated materials &amp; loads near excavations </a:t>
            </a:r>
          </a:p>
          <a:p>
            <a:r>
              <a:rPr lang="en-US" dirty="0"/>
              <a:t>Falls </a:t>
            </a:r>
          </a:p>
          <a:p>
            <a:r>
              <a:rPr lang="en-US" dirty="0"/>
              <a:t>Safe access &amp; egress </a:t>
            </a:r>
          </a:p>
          <a:p>
            <a:r>
              <a:rPr lang="en-US" dirty="0"/>
              <a:t>Manual work </a:t>
            </a:r>
          </a:p>
          <a:p>
            <a:r>
              <a:rPr lang="en-US" dirty="0"/>
              <a:t>Overhead &amp; underground services </a:t>
            </a:r>
          </a:p>
          <a:p>
            <a:r>
              <a:rPr lang="en-US" dirty="0"/>
              <a:t>Atmospheric contaminants </a:t>
            </a:r>
          </a:p>
          <a:p>
            <a:r>
              <a:rPr lang="en-US" dirty="0"/>
              <a:t>Ground &amp; surface water </a:t>
            </a:r>
          </a:p>
          <a:p>
            <a:r>
              <a:rPr lang="en-US" dirty="0"/>
              <a:t>Contaminated soils &amp; groundwater </a:t>
            </a:r>
          </a:p>
          <a:p>
            <a:r>
              <a:rPr lang="en-US" dirty="0"/>
              <a:t>Using explosives </a:t>
            </a:r>
          </a:p>
          <a:p>
            <a:endParaRPr lang="en-US" dirty="0"/>
          </a:p>
          <a:p>
            <a:endParaRPr lang="en-US" dirty="0"/>
          </a:p>
        </p:txBody>
      </p:sp>
    </p:spTree>
    <p:extLst>
      <p:ext uri="{BB962C8B-B14F-4D97-AF65-F5344CB8AC3E}">
        <p14:creationId xmlns:p14="http://schemas.microsoft.com/office/powerpoint/2010/main" val="12241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FF2D-3545-4064-B953-CFA100E6344A}"/>
              </a:ext>
            </a:extLst>
          </p:cNvPr>
          <p:cNvSpPr>
            <a:spLocks noGrp="1"/>
          </p:cNvSpPr>
          <p:nvPr>
            <p:ph type="title"/>
          </p:nvPr>
        </p:nvSpPr>
        <p:spPr>
          <a:xfrm>
            <a:off x="677333" y="609600"/>
            <a:ext cx="9264525" cy="1320800"/>
          </a:xfrm>
        </p:spPr>
        <p:txBody>
          <a:bodyPr/>
          <a:lstStyle/>
          <a:p>
            <a:r>
              <a:rPr lang="en-US" b="1" dirty="0">
                <a:solidFill>
                  <a:schemeClr val="accent2">
                    <a:lumMod val="75000"/>
                  </a:schemeClr>
                </a:solidFill>
              </a:rPr>
              <a:t>Preventing Ground Collapse </a:t>
            </a:r>
            <a:endParaRPr lang="en-NZ" b="1" dirty="0">
              <a:solidFill>
                <a:schemeClr val="accent2">
                  <a:lumMod val="75000"/>
                </a:schemeClr>
              </a:solidFill>
            </a:endParaRPr>
          </a:p>
        </p:txBody>
      </p:sp>
      <p:sp>
        <p:nvSpPr>
          <p:cNvPr id="3" name="Content Placeholder 2">
            <a:extLst>
              <a:ext uri="{FF2B5EF4-FFF2-40B4-BE49-F238E27FC236}">
                <a16:creationId xmlns:a16="http://schemas.microsoft.com/office/drawing/2014/main" id="{367CAAB4-DBAA-4BF3-8A6D-24B7C34C93F9}"/>
              </a:ext>
            </a:extLst>
          </p:cNvPr>
          <p:cNvSpPr>
            <a:spLocks noGrp="1"/>
          </p:cNvSpPr>
          <p:nvPr>
            <p:ph idx="1"/>
          </p:nvPr>
        </p:nvSpPr>
        <p:spPr>
          <a:xfrm>
            <a:off x="677334" y="2160589"/>
            <a:ext cx="6494743" cy="3880773"/>
          </a:xfrm>
        </p:spPr>
        <p:txBody>
          <a:bodyPr>
            <a:normAutofit/>
          </a:bodyPr>
          <a:lstStyle/>
          <a:p>
            <a:pPr marL="0" indent="0">
              <a:buNone/>
            </a:pPr>
            <a:r>
              <a:rPr lang="en-GB" dirty="0"/>
              <a:t>All excavations, no matter what depth, can be risky. </a:t>
            </a:r>
          </a:p>
          <a:p>
            <a:pPr marL="0" indent="0">
              <a:buNone/>
            </a:pPr>
            <a:r>
              <a:rPr lang="en-GB" dirty="0"/>
              <a:t>Ground collapse can occur quickly and without warning, giving a worker virtually no time to escape. </a:t>
            </a:r>
          </a:p>
          <a:p>
            <a:r>
              <a:rPr lang="en-GB" b="1" dirty="0"/>
              <a:t>Benching and battering </a:t>
            </a:r>
            <a:r>
              <a:rPr lang="en-GB" dirty="0"/>
              <a:t>is the horizontal stepping or sloping of the face, side, or wall of an excavation. </a:t>
            </a:r>
          </a:p>
          <a:p>
            <a:r>
              <a:rPr lang="en-GB" b="1" dirty="0"/>
              <a:t>Shoring </a:t>
            </a:r>
            <a:r>
              <a:rPr lang="en-GB" dirty="0"/>
              <a:t>prevents collapse by maintaining positive pressure on the sides of the excavation, protecting workers. </a:t>
            </a:r>
          </a:p>
          <a:p>
            <a:r>
              <a:rPr lang="en-GB" b="1" dirty="0"/>
              <a:t>Shields</a:t>
            </a:r>
            <a:r>
              <a:rPr lang="en-GB" dirty="0"/>
              <a:t> do not ensure ground stability but protect workers from ground collapse, by preventing the collapsing material falling onto them. </a:t>
            </a:r>
            <a:endParaRPr lang="en-US" dirty="0"/>
          </a:p>
        </p:txBody>
      </p:sp>
      <p:grpSp>
        <p:nvGrpSpPr>
          <p:cNvPr id="8" name="Group 7">
            <a:extLst>
              <a:ext uri="{FF2B5EF4-FFF2-40B4-BE49-F238E27FC236}">
                <a16:creationId xmlns:a16="http://schemas.microsoft.com/office/drawing/2014/main" id="{8ABC628F-6093-3CC2-F3EE-695889945D2C}"/>
              </a:ext>
            </a:extLst>
          </p:cNvPr>
          <p:cNvGrpSpPr/>
          <p:nvPr/>
        </p:nvGrpSpPr>
        <p:grpSpPr>
          <a:xfrm>
            <a:off x="6882407" y="2224122"/>
            <a:ext cx="3638737" cy="1320868"/>
            <a:chOff x="1670858" y="4351927"/>
            <a:chExt cx="3638737" cy="1320868"/>
          </a:xfrm>
        </p:grpSpPr>
        <p:pic>
          <p:nvPicPr>
            <p:cNvPr id="5" name="Picture 4">
              <a:extLst>
                <a:ext uri="{FF2B5EF4-FFF2-40B4-BE49-F238E27FC236}">
                  <a16:creationId xmlns:a16="http://schemas.microsoft.com/office/drawing/2014/main" id="{BEA4B944-BD1D-072F-B3E5-01B2FFD68951}"/>
                </a:ext>
              </a:extLst>
            </p:cNvPr>
            <p:cNvPicPr>
              <a:picLocks noChangeAspect="1"/>
            </p:cNvPicPr>
            <p:nvPr/>
          </p:nvPicPr>
          <p:blipFill>
            <a:blip r:embed="rId3"/>
            <a:stretch>
              <a:fillRect/>
            </a:stretch>
          </p:blipFill>
          <p:spPr>
            <a:xfrm>
              <a:off x="1670858" y="4351927"/>
              <a:ext cx="3638737" cy="1200212"/>
            </a:xfrm>
            <a:prstGeom prst="rect">
              <a:avLst/>
            </a:prstGeom>
          </p:spPr>
        </p:pic>
        <p:pic>
          <p:nvPicPr>
            <p:cNvPr id="7" name="Picture 6">
              <a:extLst>
                <a:ext uri="{FF2B5EF4-FFF2-40B4-BE49-F238E27FC236}">
                  <a16:creationId xmlns:a16="http://schemas.microsoft.com/office/drawing/2014/main" id="{5304E0A3-64C6-E06C-DF2C-9F7B2BB3EBB4}"/>
                </a:ext>
              </a:extLst>
            </p:cNvPr>
            <p:cNvPicPr>
              <a:picLocks noChangeAspect="1"/>
            </p:cNvPicPr>
            <p:nvPr/>
          </p:nvPicPr>
          <p:blipFill>
            <a:blip r:embed="rId4"/>
            <a:stretch>
              <a:fillRect/>
            </a:stretch>
          </p:blipFill>
          <p:spPr>
            <a:xfrm>
              <a:off x="1670858" y="5552139"/>
              <a:ext cx="1619333" cy="120656"/>
            </a:xfrm>
            <a:prstGeom prst="rect">
              <a:avLst/>
            </a:prstGeom>
          </p:spPr>
        </p:pic>
      </p:grpSp>
      <p:grpSp>
        <p:nvGrpSpPr>
          <p:cNvPr id="13" name="Group 12">
            <a:extLst>
              <a:ext uri="{FF2B5EF4-FFF2-40B4-BE49-F238E27FC236}">
                <a16:creationId xmlns:a16="http://schemas.microsoft.com/office/drawing/2014/main" id="{9FB43F11-1B92-D2D6-92A1-38635D8FCCB6}"/>
              </a:ext>
            </a:extLst>
          </p:cNvPr>
          <p:cNvGrpSpPr/>
          <p:nvPr/>
        </p:nvGrpSpPr>
        <p:grpSpPr>
          <a:xfrm>
            <a:off x="6882407" y="3718056"/>
            <a:ext cx="1778091" cy="2785031"/>
            <a:chOff x="6096000" y="3148205"/>
            <a:chExt cx="1778091" cy="2785031"/>
          </a:xfrm>
        </p:grpSpPr>
        <p:pic>
          <p:nvPicPr>
            <p:cNvPr id="10" name="Picture 9">
              <a:extLst>
                <a:ext uri="{FF2B5EF4-FFF2-40B4-BE49-F238E27FC236}">
                  <a16:creationId xmlns:a16="http://schemas.microsoft.com/office/drawing/2014/main" id="{88404F88-8D28-9B69-6FE6-FEAC2F4959F6}"/>
                </a:ext>
              </a:extLst>
            </p:cNvPr>
            <p:cNvPicPr>
              <a:picLocks noChangeAspect="1"/>
            </p:cNvPicPr>
            <p:nvPr/>
          </p:nvPicPr>
          <p:blipFill>
            <a:blip r:embed="rId5"/>
            <a:stretch>
              <a:fillRect/>
            </a:stretch>
          </p:blipFill>
          <p:spPr>
            <a:xfrm>
              <a:off x="6096000" y="3148205"/>
              <a:ext cx="1778091" cy="2692538"/>
            </a:xfrm>
            <a:prstGeom prst="rect">
              <a:avLst/>
            </a:prstGeom>
          </p:spPr>
        </p:pic>
        <p:pic>
          <p:nvPicPr>
            <p:cNvPr id="12" name="Picture 11">
              <a:extLst>
                <a:ext uri="{FF2B5EF4-FFF2-40B4-BE49-F238E27FC236}">
                  <a16:creationId xmlns:a16="http://schemas.microsoft.com/office/drawing/2014/main" id="{5825E767-AF59-CEEC-FC37-9DAE94BCEB13}"/>
                </a:ext>
              </a:extLst>
            </p:cNvPr>
            <p:cNvPicPr>
              <a:picLocks noChangeAspect="1"/>
            </p:cNvPicPr>
            <p:nvPr/>
          </p:nvPicPr>
          <p:blipFill>
            <a:blip r:embed="rId6"/>
            <a:stretch>
              <a:fillRect/>
            </a:stretch>
          </p:blipFill>
          <p:spPr>
            <a:xfrm>
              <a:off x="6096000" y="5850682"/>
              <a:ext cx="457223" cy="82554"/>
            </a:xfrm>
            <a:prstGeom prst="rect">
              <a:avLst/>
            </a:prstGeom>
          </p:spPr>
        </p:pic>
      </p:grpSp>
    </p:spTree>
    <p:extLst>
      <p:ext uri="{BB962C8B-B14F-4D97-AF65-F5344CB8AC3E}">
        <p14:creationId xmlns:p14="http://schemas.microsoft.com/office/powerpoint/2010/main" val="299393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outdoor, valley, sky, grass&#10;&#10;Description automatically generated">
            <a:extLst>
              <a:ext uri="{FF2B5EF4-FFF2-40B4-BE49-F238E27FC236}">
                <a16:creationId xmlns:a16="http://schemas.microsoft.com/office/drawing/2014/main" id="{DBB5C986-6F92-41D9-925E-C7C1A5EAC2F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807" r="17084"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B766A58-FF9A-4D6C-9765-A6307E77847A}"/>
              </a:ext>
            </a:extLst>
          </p:cNvPr>
          <p:cNvSpPr>
            <a:spLocks noGrp="1"/>
          </p:cNvSpPr>
          <p:nvPr>
            <p:ph type="title"/>
          </p:nvPr>
        </p:nvSpPr>
        <p:spPr>
          <a:xfrm>
            <a:off x="677333" y="609600"/>
            <a:ext cx="3851123" cy="1320800"/>
          </a:xfrm>
        </p:spPr>
        <p:txBody>
          <a:bodyPr>
            <a:normAutofit/>
          </a:bodyPr>
          <a:lstStyle/>
          <a:p>
            <a:pPr>
              <a:lnSpc>
                <a:spcPct val="90000"/>
              </a:lnSpc>
            </a:pPr>
            <a:r>
              <a:rPr lang="en-NZ" sz="4000" b="1" dirty="0">
                <a:solidFill>
                  <a:schemeClr val="accent2">
                    <a:lumMod val="75000"/>
                  </a:schemeClr>
                </a:solidFill>
              </a:rPr>
              <a:t>Excavation</a:t>
            </a:r>
            <a:br>
              <a:rPr lang="en-NZ" sz="2000" b="1" dirty="0">
                <a:solidFill>
                  <a:schemeClr val="accent2">
                    <a:lumMod val="75000"/>
                  </a:schemeClr>
                </a:solidFill>
              </a:rPr>
            </a:br>
            <a:br>
              <a:rPr lang="en-NZ" sz="2000" b="1" dirty="0">
                <a:solidFill>
                  <a:schemeClr val="accent2">
                    <a:lumMod val="75000"/>
                  </a:schemeClr>
                </a:solidFill>
              </a:rPr>
            </a:br>
            <a:r>
              <a:rPr lang="en-NZ" sz="2000" b="1" dirty="0">
                <a:solidFill>
                  <a:schemeClr val="accent2">
                    <a:lumMod val="75000"/>
                  </a:schemeClr>
                </a:solidFill>
              </a:rPr>
              <a:t>               CRITICAL CONTROLS</a:t>
            </a:r>
          </a:p>
        </p:txBody>
      </p:sp>
      <p:sp>
        <p:nvSpPr>
          <p:cNvPr id="3" name="Content Placeholder 2">
            <a:extLst>
              <a:ext uri="{FF2B5EF4-FFF2-40B4-BE49-F238E27FC236}">
                <a16:creationId xmlns:a16="http://schemas.microsoft.com/office/drawing/2014/main" id="{C40A447C-0E51-4D06-AB17-14E8A0B13E22}"/>
              </a:ext>
            </a:extLst>
          </p:cNvPr>
          <p:cNvSpPr>
            <a:spLocks noGrp="1"/>
          </p:cNvSpPr>
          <p:nvPr>
            <p:ph idx="1"/>
          </p:nvPr>
        </p:nvSpPr>
        <p:spPr>
          <a:xfrm>
            <a:off x="677334" y="2160589"/>
            <a:ext cx="3851122" cy="3880773"/>
          </a:xfrm>
        </p:spPr>
        <p:txBody>
          <a:bodyPr>
            <a:normAutofit/>
          </a:bodyPr>
          <a:lstStyle/>
          <a:p>
            <a:pPr marL="0" indent="0">
              <a:buNone/>
            </a:pPr>
            <a:r>
              <a:rPr lang="en-NZ" dirty="0"/>
              <a:t> </a:t>
            </a:r>
            <a:r>
              <a:rPr lang="en-US" dirty="0"/>
              <a:t>Excavation design must be based on the following</a:t>
            </a:r>
          </a:p>
          <a:p>
            <a:r>
              <a:rPr lang="en-US" dirty="0"/>
              <a:t>Ground conditions</a:t>
            </a:r>
          </a:p>
          <a:p>
            <a:r>
              <a:rPr lang="en-US" dirty="0"/>
              <a:t>Location </a:t>
            </a:r>
          </a:p>
          <a:p>
            <a:r>
              <a:rPr lang="en-US" dirty="0"/>
              <a:t>Depth </a:t>
            </a:r>
          </a:p>
          <a:p>
            <a:r>
              <a:rPr lang="en-US" dirty="0"/>
              <a:t>Work to be performed within or near the excavation</a:t>
            </a:r>
          </a:p>
          <a:p>
            <a:endParaRPr lang="en-US" dirty="0"/>
          </a:p>
        </p:txBody>
      </p:sp>
      <p:cxnSp>
        <p:nvCxnSpPr>
          <p:cNvPr id="16" name="Straight Connector 1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71B4449F-29D1-441C-ACA1-B439FC3293FF}"/>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NZ" sz="700">
                <a:solidFill>
                  <a:srgbClr val="FFFFFF"/>
                </a:solidFill>
                <a:hlinkClick r:id="rId3" tooltip="https://wle.cgiar.org/thrive/2018/10/09/erosion-eating-away-african-farms-here%E2%80%99s-why-measuring-damage-so-important">
                  <a:extLst>
                    <a:ext uri="{A12FA001-AC4F-418D-AE19-62706E023703}">
                      <ahyp:hlinkClr xmlns:ahyp="http://schemas.microsoft.com/office/drawing/2018/hyperlinkcolor" val="tx"/>
                    </a:ext>
                  </a:extLst>
                </a:hlinkClick>
              </a:rPr>
              <a:t>This Photo</a:t>
            </a:r>
            <a:r>
              <a:rPr lang="en-NZ" sz="700">
                <a:solidFill>
                  <a:srgbClr val="FFFFFF"/>
                </a:solidFill>
              </a:rPr>
              <a:t> by Unknown Author is licensed under </a:t>
            </a:r>
            <a:r>
              <a:rPr lang="en-NZ"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NZ" sz="700">
              <a:solidFill>
                <a:srgbClr val="FFFFFF"/>
              </a:solidFill>
            </a:endParaRPr>
          </a:p>
        </p:txBody>
      </p:sp>
    </p:spTree>
    <p:extLst>
      <p:ext uri="{BB962C8B-B14F-4D97-AF65-F5344CB8AC3E}">
        <p14:creationId xmlns:p14="http://schemas.microsoft.com/office/powerpoint/2010/main" val="338866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FF2D-3545-4064-B953-CFA100E6344A}"/>
              </a:ext>
            </a:extLst>
          </p:cNvPr>
          <p:cNvSpPr>
            <a:spLocks noGrp="1"/>
          </p:cNvSpPr>
          <p:nvPr>
            <p:ph type="title"/>
          </p:nvPr>
        </p:nvSpPr>
        <p:spPr>
          <a:xfrm>
            <a:off x="677333" y="609600"/>
            <a:ext cx="9264525" cy="1320800"/>
          </a:xfrm>
        </p:spPr>
        <p:txBody>
          <a:bodyPr/>
          <a:lstStyle/>
          <a:p>
            <a:r>
              <a:rPr lang="en-US" b="1" dirty="0">
                <a:solidFill>
                  <a:schemeClr val="accent2">
                    <a:lumMod val="75000"/>
                  </a:schemeClr>
                </a:solidFill>
              </a:rPr>
              <a:t>Zone of Influence </a:t>
            </a:r>
            <a:endParaRPr lang="en-NZ" b="1" dirty="0">
              <a:solidFill>
                <a:schemeClr val="accent2">
                  <a:lumMod val="75000"/>
                </a:schemeClr>
              </a:solidFill>
            </a:endParaRPr>
          </a:p>
        </p:txBody>
      </p:sp>
      <p:sp>
        <p:nvSpPr>
          <p:cNvPr id="3" name="Content Placeholder 2">
            <a:extLst>
              <a:ext uri="{FF2B5EF4-FFF2-40B4-BE49-F238E27FC236}">
                <a16:creationId xmlns:a16="http://schemas.microsoft.com/office/drawing/2014/main" id="{367CAAB4-DBAA-4BF3-8A6D-24B7C34C93F9}"/>
              </a:ext>
            </a:extLst>
          </p:cNvPr>
          <p:cNvSpPr>
            <a:spLocks noGrp="1"/>
          </p:cNvSpPr>
          <p:nvPr>
            <p:ph idx="1"/>
          </p:nvPr>
        </p:nvSpPr>
        <p:spPr>
          <a:xfrm>
            <a:off x="677334" y="2160589"/>
            <a:ext cx="8395104" cy="3880773"/>
          </a:xfrm>
        </p:spPr>
        <p:txBody>
          <a:bodyPr>
            <a:normAutofit/>
          </a:bodyPr>
          <a:lstStyle/>
          <a:p>
            <a:r>
              <a:rPr lang="en-GB" dirty="0"/>
              <a:t>Any excavated material and external actions applying a load to the ground nearby can affect the excavation’s stability through the zone of influence. The zone is normally from the base of an excavated face to the surface. The zone’s angle will depend on site-specific factors.</a:t>
            </a:r>
            <a:r>
              <a:rPr lang="en-GB" b="1" dirty="0"/>
              <a:t> </a:t>
            </a:r>
            <a:endParaRPr lang="en-US" dirty="0"/>
          </a:p>
        </p:txBody>
      </p:sp>
      <p:grpSp>
        <p:nvGrpSpPr>
          <p:cNvPr id="14" name="Group 13">
            <a:extLst>
              <a:ext uri="{FF2B5EF4-FFF2-40B4-BE49-F238E27FC236}">
                <a16:creationId xmlns:a16="http://schemas.microsoft.com/office/drawing/2014/main" id="{5C65C278-D39D-4DE6-220B-D6C415F4A257}"/>
              </a:ext>
            </a:extLst>
          </p:cNvPr>
          <p:cNvGrpSpPr/>
          <p:nvPr/>
        </p:nvGrpSpPr>
        <p:grpSpPr>
          <a:xfrm>
            <a:off x="1109943" y="3568847"/>
            <a:ext cx="4985358" cy="2585463"/>
            <a:chOff x="2002794" y="3139477"/>
            <a:chExt cx="3652803" cy="1894385"/>
          </a:xfrm>
        </p:grpSpPr>
        <p:pic>
          <p:nvPicPr>
            <p:cNvPr id="6" name="Picture 5">
              <a:extLst>
                <a:ext uri="{FF2B5EF4-FFF2-40B4-BE49-F238E27FC236}">
                  <a16:creationId xmlns:a16="http://schemas.microsoft.com/office/drawing/2014/main" id="{0F0AF518-5644-01A0-B1B9-1298625F8AE4}"/>
                </a:ext>
              </a:extLst>
            </p:cNvPr>
            <p:cNvPicPr>
              <a:picLocks noChangeAspect="1"/>
            </p:cNvPicPr>
            <p:nvPr/>
          </p:nvPicPr>
          <p:blipFill>
            <a:blip r:embed="rId2"/>
            <a:stretch>
              <a:fillRect/>
            </a:stretch>
          </p:blipFill>
          <p:spPr>
            <a:xfrm>
              <a:off x="2004159" y="3139477"/>
              <a:ext cx="3651438" cy="1771741"/>
            </a:xfrm>
            <a:prstGeom prst="rect">
              <a:avLst/>
            </a:prstGeom>
          </p:spPr>
        </p:pic>
        <p:pic>
          <p:nvPicPr>
            <p:cNvPr id="11" name="Picture 10">
              <a:extLst>
                <a:ext uri="{FF2B5EF4-FFF2-40B4-BE49-F238E27FC236}">
                  <a16:creationId xmlns:a16="http://schemas.microsoft.com/office/drawing/2014/main" id="{38513634-C30F-A14E-C47C-17B47EC07DE8}"/>
                </a:ext>
              </a:extLst>
            </p:cNvPr>
            <p:cNvPicPr>
              <a:picLocks noChangeAspect="1"/>
            </p:cNvPicPr>
            <p:nvPr/>
          </p:nvPicPr>
          <p:blipFill>
            <a:blip r:embed="rId3"/>
            <a:stretch>
              <a:fillRect/>
            </a:stretch>
          </p:blipFill>
          <p:spPr>
            <a:xfrm>
              <a:off x="2002794" y="4913206"/>
              <a:ext cx="1778091" cy="120656"/>
            </a:xfrm>
            <a:prstGeom prst="rect">
              <a:avLst/>
            </a:prstGeom>
          </p:spPr>
        </p:pic>
      </p:grpSp>
    </p:spTree>
    <p:extLst>
      <p:ext uri="{BB962C8B-B14F-4D97-AF65-F5344CB8AC3E}">
        <p14:creationId xmlns:p14="http://schemas.microsoft.com/office/powerpoint/2010/main" val="334864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FF2D-3545-4064-B953-CFA100E6344A}"/>
              </a:ext>
            </a:extLst>
          </p:cNvPr>
          <p:cNvSpPr>
            <a:spLocks noGrp="1"/>
          </p:cNvSpPr>
          <p:nvPr>
            <p:ph type="title"/>
          </p:nvPr>
        </p:nvSpPr>
        <p:spPr>
          <a:xfrm>
            <a:off x="677333" y="609600"/>
            <a:ext cx="9264525" cy="1320800"/>
          </a:xfrm>
        </p:spPr>
        <p:txBody>
          <a:bodyPr/>
          <a:lstStyle/>
          <a:p>
            <a:r>
              <a:rPr lang="en-US" b="1" dirty="0">
                <a:solidFill>
                  <a:schemeClr val="accent2">
                    <a:lumMod val="75000"/>
                  </a:schemeClr>
                </a:solidFill>
              </a:rPr>
              <a:t>Notifiable Works </a:t>
            </a:r>
            <a:endParaRPr lang="en-NZ" b="1" dirty="0">
              <a:solidFill>
                <a:schemeClr val="accent2">
                  <a:lumMod val="75000"/>
                </a:schemeClr>
              </a:solidFill>
            </a:endParaRPr>
          </a:p>
        </p:txBody>
      </p:sp>
      <p:sp>
        <p:nvSpPr>
          <p:cNvPr id="3" name="Content Placeholder 2">
            <a:extLst>
              <a:ext uri="{FF2B5EF4-FFF2-40B4-BE49-F238E27FC236}">
                <a16:creationId xmlns:a16="http://schemas.microsoft.com/office/drawing/2014/main" id="{367CAAB4-DBAA-4BF3-8A6D-24B7C34C93F9}"/>
              </a:ext>
            </a:extLst>
          </p:cNvPr>
          <p:cNvSpPr>
            <a:spLocks noGrp="1"/>
          </p:cNvSpPr>
          <p:nvPr>
            <p:ph idx="1"/>
          </p:nvPr>
        </p:nvSpPr>
        <p:spPr/>
        <p:txBody>
          <a:bodyPr/>
          <a:lstStyle/>
          <a:p>
            <a:pPr marL="0" indent="0">
              <a:buNone/>
            </a:pPr>
            <a:r>
              <a:rPr lang="en-GB" dirty="0"/>
              <a:t>You must provide at least 24 hours notice to WorkSafe of particularly hazardous work, including: </a:t>
            </a:r>
          </a:p>
          <a:p>
            <a:r>
              <a:rPr lang="en-GB" dirty="0"/>
              <a:t>Work in any excavation in which any face has a vertical height of more than 5 metres and an average slope steeper than a ratio of 1 horizontal to 2 vertical</a:t>
            </a:r>
            <a:endParaRPr lang="en-US" dirty="0"/>
          </a:p>
          <a:p>
            <a:r>
              <a:rPr lang="en-GB" dirty="0"/>
              <a:t>Work in any drive, excavation, or heading in which any person is required to work with a ground cover overhead</a:t>
            </a:r>
          </a:p>
          <a:p>
            <a:pPr marL="0" indent="0">
              <a:buNone/>
            </a:pPr>
            <a:endParaRPr lang="en-US" dirty="0"/>
          </a:p>
          <a:p>
            <a:pPr marL="0" indent="0">
              <a:buNone/>
            </a:pPr>
            <a:r>
              <a:rPr lang="en-US" dirty="0">
                <a:hlinkClick r:id="rId2"/>
              </a:rPr>
              <a:t>Submit the online notification form. </a:t>
            </a:r>
            <a:endParaRPr lang="en-US" dirty="0"/>
          </a:p>
        </p:txBody>
      </p:sp>
    </p:spTree>
    <p:extLst>
      <p:ext uri="{BB962C8B-B14F-4D97-AF65-F5344CB8AC3E}">
        <p14:creationId xmlns:p14="http://schemas.microsoft.com/office/powerpoint/2010/main" val="316870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ound, outdoor, stone, cement&#10;&#10;Description automatically generated">
            <a:extLst>
              <a:ext uri="{FF2B5EF4-FFF2-40B4-BE49-F238E27FC236}">
                <a16:creationId xmlns:a16="http://schemas.microsoft.com/office/drawing/2014/main" id="{8CB950FF-F7BD-4387-9C39-DC274A98E3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73" r="908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6C383B4-8824-495A-8FD5-75584CC73FE1}"/>
              </a:ext>
            </a:extLst>
          </p:cNvPr>
          <p:cNvSpPr>
            <a:spLocks noGrp="1"/>
          </p:cNvSpPr>
          <p:nvPr>
            <p:ph type="title"/>
          </p:nvPr>
        </p:nvSpPr>
        <p:spPr>
          <a:xfrm>
            <a:off x="136794" y="419894"/>
            <a:ext cx="4665632" cy="1320800"/>
          </a:xfrm>
        </p:spPr>
        <p:txBody>
          <a:bodyPr>
            <a:noAutofit/>
          </a:bodyPr>
          <a:lstStyle/>
          <a:p>
            <a:pPr>
              <a:lnSpc>
                <a:spcPct val="90000"/>
              </a:lnSpc>
            </a:pPr>
            <a:r>
              <a:rPr lang="en-US" sz="3200" b="1" dirty="0">
                <a:solidFill>
                  <a:schemeClr val="accent2">
                    <a:lumMod val="75000"/>
                  </a:schemeClr>
                </a:solidFill>
              </a:rPr>
              <a:t>Prevent contact with services and structures</a:t>
            </a:r>
            <a:endParaRPr lang="en-NZ" sz="3200" b="1" dirty="0">
              <a:solidFill>
                <a:schemeClr val="accent2">
                  <a:lumMod val="75000"/>
                </a:schemeClr>
              </a:solidFill>
            </a:endParaRPr>
          </a:p>
        </p:txBody>
      </p:sp>
      <p:sp>
        <p:nvSpPr>
          <p:cNvPr id="3" name="Content Placeholder 2">
            <a:extLst>
              <a:ext uri="{FF2B5EF4-FFF2-40B4-BE49-F238E27FC236}">
                <a16:creationId xmlns:a16="http://schemas.microsoft.com/office/drawing/2014/main" id="{5E4F3040-1172-463E-A4C1-48330AFBA586}"/>
              </a:ext>
            </a:extLst>
          </p:cNvPr>
          <p:cNvSpPr>
            <a:spLocks noGrp="1"/>
          </p:cNvSpPr>
          <p:nvPr>
            <p:ph idx="1"/>
          </p:nvPr>
        </p:nvSpPr>
        <p:spPr>
          <a:xfrm>
            <a:off x="677334" y="2160589"/>
            <a:ext cx="3851122" cy="3880773"/>
          </a:xfrm>
        </p:spPr>
        <p:txBody>
          <a:bodyPr>
            <a:normAutofit/>
          </a:bodyPr>
          <a:lstStyle/>
          <a:p>
            <a:pPr marL="0" indent="0">
              <a:lnSpc>
                <a:spcPct val="90000"/>
              </a:lnSpc>
              <a:buNone/>
            </a:pPr>
            <a:r>
              <a:rPr lang="en-US" sz="1500" dirty="0"/>
              <a:t>Contact with nearby services and structures must be prevented by:</a:t>
            </a:r>
          </a:p>
          <a:p>
            <a:pPr marL="0" indent="0">
              <a:lnSpc>
                <a:spcPct val="90000"/>
              </a:lnSpc>
              <a:buNone/>
            </a:pPr>
            <a:endParaRPr lang="en-US" sz="1500" dirty="0"/>
          </a:p>
          <a:p>
            <a:pPr>
              <a:lnSpc>
                <a:spcPct val="90000"/>
              </a:lnSpc>
            </a:pPr>
            <a:r>
              <a:rPr lang="en-US" sz="1500" dirty="0"/>
              <a:t>Communicating exclusion zones to identified at-risk services and structures.</a:t>
            </a:r>
          </a:p>
          <a:p>
            <a:pPr>
              <a:lnSpc>
                <a:spcPct val="90000"/>
              </a:lnSpc>
            </a:pPr>
            <a:r>
              <a:rPr lang="en-US" sz="1500" dirty="0"/>
              <a:t> Positively identifying underground services using non-destructive methods. </a:t>
            </a:r>
          </a:p>
          <a:p>
            <a:pPr>
              <a:lnSpc>
                <a:spcPct val="90000"/>
              </a:lnSpc>
            </a:pPr>
            <a:r>
              <a:rPr lang="en-US" sz="1500" dirty="0"/>
              <a:t>Having authorized spotters in place. </a:t>
            </a:r>
          </a:p>
          <a:p>
            <a:pPr>
              <a:lnSpc>
                <a:spcPct val="90000"/>
              </a:lnSpc>
            </a:pPr>
            <a:r>
              <a:rPr lang="en-US" sz="1500" dirty="0"/>
              <a:t>Work under an authorized permit to work if mechanical excavation is within 15 meters of a known service or structure</a:t>
            </a:r>
            <a:endParaRPr lang="en-NZ" sz="1500" dirty="0"/>
          </a:p>
          <a:p>
            <a:pPr>
              <a:lnSpc>
                <a:spcPct val="90000"/>
              </a:lnSpc>
            </a:pPr>
            <a:endParaRPr lang="en-NZ" sz="15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30728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1069</TotalTime>
  <Words>1871</Words>
  <Application>Microsoft Office PowerPoint</Application>
  <PresentationFormat>Widescreen</PresentationFormat>
  <Paragraphs>209</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Gotham SSm A</vt:lpstr>
      <vt:lpstr>NeueHaasGrotesk</vt:lpstr>
      <vt:lpstr>Trebuchet MS</vt:lpstr>
      <vt:lpstr>Wingdings 3</vt:lpstr>
      <vt:lpstr>Facet</vt:lpstr>
      <vt:lpstr>Excavation &amp;  Confined Space</vt:lpstr>
      <vt:lpstr>PowerPoint Presentation</vt:lpstr>
      <vt:lpstr>What is excavation work? </vt:lpstr>
      <vt:lpstr>Excavation Risks </vt:lpstr>
      <vt:lpstr>Preventing Ground Collapse </vt:lpstr>
      <vt:lpstr>Excavation                 CRITICAL CONTROLS</vt:lpstr>
      <vt:lpstr>Zone of Influence </vt:lpstr>
      <vt:lpstr>Notifiable Works </vt:lpstr>
      <vt:lpstr>Prevent contact with services and structures</vt:lpstr>
      <vt:lpstr>People required to enter the excavation</vt:lpstr>
      <vt:lpstr>Using mobile plant</vt:lpstr>
      <vt:lpstr> Minimum Emergency Requirements</vt:lpstr>
      <vt:lpstr>PowerPoint Presentation</vt:lpstr>
      <vt:lpstr>What is a confined space?</vt:lpstr>
      <vt:lpstr>Minimum Site Requirements</vt:lpstr>
      <vt:lpstr>Risks of working in a confined space</vt:lpstr>
      <vt:lpstr>Planning to enter a confined space</vt:lpstr>
      <vt:lpstr>Atmospheric test confirmation</vt:lpstr>
      <vt:lpstr>Trained and certified personnel</vt:lpstr>
      <vt:lpstr>Prior to entering a confined space</vt:lpstr>
      <vt:lpstr>Emergency Rescue Requirements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Lois Eggers</dc:creator>
  <cp:lastModifiedBy>Lois Eggers</cp:lastModifiedBy>
  <cp:revision>47</cp:revision>
  <dcterms:created xsi:type="dcterms:W3CDTF">2022-05-06T01:41:41Z</dcterms:created>
  <dcterms:modified xsi:type="dcterms:W3CDTF">2022-06-16T21:59:50Z</dcterms:modified>
</cp:coreProperties>
</file>