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FBA2C-C402-4802-945A-98DF9B8280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39CC3A-B2DC-4C25-B372-17DF44E23882}">
      <dgm:prSet/>
      <dgm:spPr/>
      <dgm:t>
        <a:bodyPr/>
        <a:lstStyle/>
        <a:p>
          <a:r>
            <a:rPr lang="en-US"/>
            <a:t>Amount of drug consumed</a:t>
          </a:r>
        </a:p>
      </dgm:t>
    </dgm:pt>
    <dgm:pt modelId="{9AAF1232-4CB7-4EE0-9C7C-FFC0EF31D1C9}" type="parTrans" cxnId="{441D98BE-7118-4A6C-930C-DCC153C1F1F2}">
      <dgm:prSet/>
      <dgm:spPr/>
      <dgm:t>
        <a:bodyPr/>
        <a:lstStyle/>
        <a:p>
          <a:endParaRPr lang="en-US"/>
        </a:p>
      </dgm:t>
    </dgm:pt>
    <dgm:pt modelId="{2C7F656C-03C0-4D2E-951A-47655A601B70}" type="sibTrans" cxnId="{441D98BE-7118-4A6C-930C-DCC153C1F1F2}">
      <dgm:prSet/>
      <dgm:spPr/>
      <dgm:t>
        <a:bodyPr/>
        <a:lstStyle/>
        <a:p>
          <a:endParaRPr lang="en-US"/>
        </a:p>
      </dgm:t>
    </dgm:pt>
    <dgm:pt modelId="{B5EAABD7-664D-4956-BE07-C8258AD8602E}">
      <dgm:prSet/>
      <dgm:spPr/>
      <dgm:t>
        <a:bodyPr/>
        <a:lstStyle/>
        <a:p>
          <a:r>
            <a:rPr lang="en-US"/>
            <a:t>Time over which drug was consumed (e.g. how many alcoholic drinks were consumed across a fixed time period)</a:t>
          </a:r>
        </a:p>
      </dgm:t>
    </dgm:pt>
    <dgm:pt modelId="{DF9D1C17-21A3-4642-AD3C-CC4F11133F19}" type="parTrans" cxnId="{EA9C5BDF-9C48-4157-ACE3-0EAF46440D56}">
      <dgm:prSet/>
      <dgm:spPr/>
      <dgm:t>
        <a:bodyPr/>
        <a:lstStyle/>
        <a:p>
          <a:endParaRPr lang="en-US"/>
        </a:p>
      </dgm:t>
    </dgm:pt>
    <dgm:pt modelId="{7B7E937E-B3E9-4707-B354-4A01BB9378B0}" type="sibTrans" cxnId="{EA9C5BDF-9C48-4157-ACE3-0EAF46440D56}">
      <dgm:prSet/>
      <dgm:spPr/>
      <dgm:t>
        <a:bodyPr/>
        <a:lstStyle/>
        <a:p>
          <a:endParaRPr lang="en-US"/>
        </a:p>
      </dgm:t>
    </dgm:pt>
    <dgm:pt modelId="{4707F2F7-A281-4138-A2B0-1E0C63B34864}">
      <dgm:prSet/>
      <dgm:spPr/>
      <dgm:t>
        <a:bodyPr/>
        <a:lstStyle/>
        <a:p>
          <a:r>
            <a:rPr lang="en-US"/>
            <a:t>Use of other drugs and medication</a:t>
          </a:r>
        </a:p>
      </dgm:t>
    </dgm:pt>
    <dgm:pt modelId="{FC58C909-CC4F-4C1E-A248-31D3FB5DC961}" type="parTrans" cxnId="{91FA0A35-EA30-4769-A651-4EE91BE5D780}">
      <dgm:prSet/>
      <dgm:spPr/>
      <dgm:t>
        <a:bodyPr/>
        <a:lstStyle/>
        <a:p>
          <a:endParaRPr lang="en-US"/>
        </a:p>
      </dgm:t>
    </dgm:pt>
    <dgm:pt modelId="{EB6D5F74-7F62-41AD-A2C3-908954533E14}" type="sibTrans" cxnId="{91FA0A35-EA30-4769-A651-4EE91BE5D780}">
      <dgm:prSet/>
      <dgm:spPr/>
      <dgm:t>
        <a:bodyPr/>
        <a:lstStyle/>
        <a:p>
          <a:endParaRPr lang="en-US"/>
        </a:p>
      </dgm:t>
    </dgm:pt>
    <dgm:pt modelId="{41062AD4-921D-4635-AB90-8F352BF00520}">
      <dgm:prSet/>
      <dgm:spPr/>
      <dgm:t>
        <a:bodyPr/>
        <a:lstStyle/>
        <a:p>
          <a:r>
            <a:rPr lang="en-US"/>
            <a:t>General mood</a:t>
          </a:r>
        </a:p>
      </dgm:t>
    </dgm:pt>
    <dgm:pt modelId="{EA52294A-D147-4BB2-A1A2-82580860A8B2}" type="parTrans" cxnId="{1CBF67AE-0846-4009-9EFF-556F2EF692D8}">
      <dgm:prSet/>
      <dgm:spPr/>
      <dgm:t>
        <a:bodyPr/>
        <a:lstStyle/>
        <a:p>
          <a:endParaRPr lang="en-US"/>
        </a:p>
      </dgm:t>
    </dgm:pt>
    <dgm:pt modelId="{6C7206BA-C0D4-4C0E-9910-4D7107CC6424}" type="sibTrans" cxnId="{1CBF67AE-0846-4009-9EFF-556F2EF692D8}">
      <dgm:prSet/>
      <dgm:spPr/>
      <dgm:t>
        <a:bodyPr/>
        <a:lstStyle/>
        <a:p>
          <a:endParaRPr lang="en-US"/>
        </a:p>
      </dgm:t>
    </dgm:pt>
    <dgm:pt modelId="{43B7D5E2-66C7-43CF-B048-FB53CB2619D0}">
      <dgm:prSet/>
      <dgm:spPr/>
      <dgm:t>
        <a:bodyPr/>
        <a:lstStyle/>
        <a:p>
          <a:r>
            <a:rPr lang="en-US"/>
            <a:t>Body fat percentage and weight</a:t>
          </a:r>
        </a:p>
      </dgm:t>
    </dgm:pt>
    <dgm:pt modelId="{C313348B-01EE-4534-8628-20EA68935545}" type="parTrans" cxnId="{20842283-5160-4C54-8C89-566F7845503B}">
      <dgm:prSet/>
      <dgm:spPr/>
      <dgm:t>
        <a:bodyPr/>
        <a:lstStyle/>
        <a:p>
          <a:endParaRPr lang="en-US"/>
        </a:p>
      </dgm:t>
    </dgm:pt>
    <dgm:pt modelId="{841983AF-6E1E-43A6-A921-510EEEFB11F7}" type="sibTrans" cxnId="{20842283-5160-4C54-8C89-566F7845503B}">
      <dgm:prSet/>
      <dgm:spPr/>
      <dgm:t>
        <a:bodyPr/>
        <a:lstStyle/>
        <a:p>
          <a:endParaRPr lang="en-US"/>
        </a:p>
      </dgm:t>
    </dgm:pt>
    <dgm:pt modelId="{0691E640-DD21-4162-A05D-06C9AAF974D1}">
      <dgm:prSet/>
      <dgm:spPr/>
      <dgm:t>
        <a:bodyPr/>
        <a:lstStyle/>
        <a:p>
          <a:r>
            <a:rPr lang="en-US"/>
            <a:t>General health</a:t>
          </a:r>
        </a:p>
      </dgm:t>
    </dgm:pt>
    <dgm:pt modelId="{8DFDB2A5-3559-465C-9D0F-1665B80A88D0}" type="parTrans" cxnId="{893966D9-D9ED-4C5F-8A08-88E2997925A3}">
      <dgm:prSet/>
      <dgm:spPr/>
      <dgm:t>
        <a:bodyPr/>
        <a:lstStyle/>
        <a:p>
          <a:endParaRPr lang="en-US"/>
        </a:p>
      </dgm:t>
    </dgm:pt>
    <dgm:pt modelId="{79932D43-35E4-4358-96E5-CD8152CE7037}" type="sibTrans" cxnId="{893966D9-D9ED-4C5F-8A08-88E2997925A3}">
      <dgm:prSet/>
      <dgm:spPr/>
      <dgm:t>
        <a:bodyPr/>
        <a:lstStyle/>
        <a:p>
          <a:endParaRPr lang="en-US"/>
        </a:p>
      </dgm:t>
    </dgm:pt>
    <dgm:pt modelId="{A8808ACE-0FC8-4335-9BAD-1375C4B4D714}">
      <dgm:prSet/>
      <dgm:spPr/>
      <dgm:t>
        <a:bodyPr/>
        <a:lstStyle/>
        <a:p>
          <a:r>
            <a:rPr lang="en-US"/>
            <a:t>Tolerance to drugs and alcohol</a:t>
          </a:r>
        </a:p>
      </dgm:t>
    </dgm:pt>
    <dgm:pt modelId="{F7B87666-0E00-40CD-856F-F7EB1C4CDF66}" type="parTrans" cxnId="{FE803871-948C-4137-AA88-3A7B57228F6A}">
      <dgm:prSet/>
      <dgm:spPr/>
      <dgm:t>
        <a:bodyPr/>
        <a:lstStyle/>
        <a:p>
          <a:endParaRPr lang="en-US"/>
        </a:p>
      </dgm:t>
    </dgm:pt>
    <dgm:pt modelId="{D31CD978-6E8D-442F-999D-A73CE6D98CC4}" type="sibTrans" cxnId="{FE803871-948C-4137-AA88-3A7B57228F6A}">
      <dgm:prSet/>
      <dgm:spPr/>
      <dgm:t>
        <a:bodyPr/>
        <a:lstStyle/>
        <a:p>
          <a:endParaRPr lang="en-US"/>
        </a:p>
      </dgm:t>
    </dgm:pt>
    <dgm:pt modelId="{BC790650-E7C1-4145-9462-8D93702F9F1D}" type="pres">
      <dgm:prSet presAssocID="{4EBFBA2C-C402-4802-945A-98DF9B8280D7}" presName="diagram" presStyleCnt="0">
        <dgm:presLayoutVars>
          <dgm:dir/>
          <dgm:resizeHandles val="exact"/>
        </dgm:presLayoutVars>
      </dgm:prSet>
      <dgm:spPr/>
    </dgm:pt>
    <dgm:pt modelId="{CC40836C-49B5-4907-B1BB-3FF888918029}" type="pres">
      <dgm:prSet presAssocID="{0939CC3A-B2DC-4C25-B372-17DF44E23882}" presName="node" presStyleLbl="node1" presStyleIdx="0" presStyleCnt="7">
        <dgm:presLayoutVars>
          <dgm:bulletEnabled val="1"/>
        </dgm:presLayoutVars>
      </dgm:prSet>
      <dgm:spPr/>
    </dgm:pt>
    <dgm:pt modelId="{9CC89F82-7D78-4AF7-92B7-ABD83C9210AD}" type="pres">
      <dgm:prSet presAssocID="{2C7F656C-03C0-4D2E-951A-47655A601B70}" presName="sibTrans" presStyleCnt="0"/>
      <dgm:spPr/>
    </dgm:pt>
    <dgm:pt modelId="{3D57455B-1CD0-43AC-82A8-8F0932DC0DB4}" type="pres">
      <dgm:prSet presAssocID="{B5EAABD7-664D-4956-BE07-C8258AD8602E}" presName="node" presStyleLbl="node1" presStyleIdx="1" presStyleCnt="7">
        <dgm:presLayoutVars>
          <dgm:bulletEnabled val="1"/>
        </dgm:presLayoutVars>
      </dgm:prSet>
      <dgm:spPr/>
    </dgm:pt>
    <dgm:pt modelId="{0B4AA042-D4CC-4F87-8A22-37DE77093DB0}" type="pres">
      <dgm:prSet presAssocID="{7B7E937E-B3E9-4707-B354-4A01BB9378B0}" presName="sibTrans" presStyleCnt="0"/>
      <dgm:spPr/>
    </dgm:pt>
    <dgm:pt modelId="{2B9C8127-7D0A-415F-9EC0-648752658CFC}" type="pres">
      <dgm:prSet presAssocID="{4707F2F7-A281-4138-A2B0-1E0C63B34864}" presName="node" presStyleLbl="node1" presStyleIdx="2" presStyleCnt="7">
        <dgm:presLayoutVars>
          <dgm:bulletEnabled val="1"/>
        </dgm:presLayoutVars>
      </dgm:prSet>
      <dgm:spPr/>
    </dgm:pt>
    <dgm:pt modelId="{3C848F16-4B1A-4775-AA18-F1773778AE86}" type="pres">
      <dgm:prSet presAssocID="{EB6D5F74-7F62-41AD-A2C3-908954533E14}" presName="sibTrans" presStyleCnt="0"/>
      <dgm:spPr/>
    </dgm:pt>
    <dgm:pt modelId="{6712468B-D884-44B4-99EE-81592C60D807}" type="pres">
      <dgm:prSet presAssocID="{41062AD4-921D-4635-AB90-8F352BF00520}" presName="node" presStyleLbl="node1" presStyleIdx="3" presStyleCnt="7">
        <dgm:presLayoutVars>
          <dgm:bulletEnabled val="1"/>
        </dgm:presLayoutVars>
      </dgm:prSet>
      <dgm:spPr/>
    </dgm:pt>
    <dgm:pt modelId="{6A80AA8C-CF9C-48E5-8BF7-60BCF4C15A5E}" type="pres">
      <dgm:prSet presAssocID="{6C7206BA-C0D4-4C0E-9910-4D7107CC6424}" presName="sibTrans" presStyleCnt="0"/>
      <dgm:spPr/>
    </dgm:pt>
    <dgm:pt modelId="{C6B4FFC7-030C-4627-BBDF-4DC997AC5737}" type="pres">
      <dgm:prSet presAssocID="{43B7D5E2-66C7-43CF-B048-FB53CB2619D0}" presName="node" presStyleLbl="node1" presStyleIdx="4" presStyleCnt="7">
        <dgm:presLayoutVars>
          <dgm:bulletEnabled val="1"/>
        </dgm:presLayoutVars>
      </dgm:prSet>
      <dgm:spPr/>
    </dgm:pt>
    <dgm:pt modelId="{B4190D8F-8587-4C20-B868-F9B4D74FDC29}" type="pres">
      <dgm:prSet presAssocID="{841983AF-6E1E-43A6-A921-510EEEFB11F7}" presName="sibTrans" presStyleCnt="0"/>
      <dgm:spPr/>
    </dgm:pt>
    <dgm:pt modelId="{44A5B741-32C0-440E-AF85-644BCCBD937E}" type="pres">
      <dgm:prSet presAssocID="{0691E640-DD21-4162-A05D-06C9AAF974D1}" presName="node" presStyleLbl="node1" presStyleIdx="5" presStyleCnt="7">
        <dgm:presLayoutVars>
          <dgm:bulletEnabled val="1"/>
        </dgm:presLayoutVars>
      </dgm:prSet>
      <dgm:spPr/>
    </dgm:pt>
    <dgm:pt modelId="{995303FE-857B-4B04-80C2-E8597C86EFF3}" type="pres">
      <dgm:prSet presAssocID="{79932D43-35E4-4358-96E5-CD8152CE7037}" presName="sibTrans" presStyleCnt="0"/>
      <dgm:spPr/>
    </dgm:pt>
    <dgm:pt modelId="{4F3FD70E-D389-465B-AAE0-43980747334B}" type="pres">
      <dgm:prSet presAssocID="{A8808ACE-0FC8-4335-9BAD-1375C4B4D714}" presName="node" presStyleLbl="node1" presStyleIdx="6" presStyleCnt="7">
        <dgm:presLayoutVars>
          <dgm:bulletEnabled val="1"/>
        </dgm:presLayoutVars>
      </dgm:prSet>
      <dgm:spPr/>
    </dgm:pt>
  </dgm:ptLst>
  <dgm:cxnLst>
    <dgm:cxn modelId="{91FA0A35-EA30-4769-A651-4EE91BE5D780}" srcId="{4EBFBA2C-C402-4802-945A-98DF9B8280D7}" destId="{4707F2F7-A281-4138-A2B0-1E0C63B34864}" srcOrd="2" destOrd="0" parTransId="{FC58C909-CC4F-4C1E-A248-31D3FB5DC961}" sibTransId="{EB6D5F74-7F62-41AD-A2C3-908954533E14}"/>
    <dgm:cxn modelId="{EAFB7046-67D4-4F04-89AD-0A3EB2AFB32B}" type="presOf" srcId="{B5EAABD7-664D-4956-BE07-C8258AD8602E}" destId="{3D57455B-1CD0-43AC-82A8-8F0932DC0DB4}" srcOrd="0" destOrd="0" presId="urn:microsoft.com/office/officeart/2005/8/layout/default"/>
    <dgm:cxn modelId="{79FAED4F-4656-4F8F-8613-583ECBA42C1B}" type="presOf" srcId="{4EBFBA2C-C402-4802-945A-98DF9B8280D7}" destId="{BC790650-E7C1-4145-9462-8D93702F9F1D}" srcOrd="0" destOrd="0" presId="urn:microsoft.com/office/officeart/2005/8/layout/default"/>
    <dgm:cxn modelId="{FE803871-948C-4137-AA88-3A7B57228F6A}" srcId="{4EBFBA2C-C402-4802-945A-98DF9B8280D7}" destId="{A8808ACE-0FC8-4335-9BAD-1375C4B4D714}" srcOrd="6" destOrd="0" parTransId="{F7B87666-0E00-40CD-856F-F7EB1C4CDF66}" sibTransId="{D31CD978-6E8D-442F-999D-A73CE6D98CC4}"/>
    <dgm:cxn modelId="{20842283-5160-4C54-8C89-566F7845503B}" srcId="{4EBFBA2C-C402-4802-945A-98DF9B8280D7}" destId="{43B7D5E2-66C7-43CF-B048-FB53CB2619D0}" srcOrd="4" destOrd="0" parTransId="{C313348B-01EE-4534-8628-20EA68935545}" sibTransId="{841983AF-6E1E-43A6-A921-510EEEFB11F7}"/>
    <dgm:cxn modelId="{3CFB18A0-67F7-4F36-8D63-D3828C70F143}" type="presOf" srcId="{0691E640-DD21-4162-A05D-06C9AAF974D1}" destId="{44A5B741-32C0-440E-AF85-644BCCBD937E}" srcOrd="0" destOrd="0" presId="urn:microsoft.com/office/officeart/2005/8/layout/default"/>
    <dgm:cxn modelId="{D7D958AD-EAF5-4B81-8892-4B878655CB19}" type="presOf" srcId="{41062AD4-921D-4635-AB90-8F352BF00520}" destId="{6712468B-D884-44B4-99EE-81592C60D807}" srcOrd="0" destOrd="0" presId="urn:microsoft.com/office/officeart/2005/8/layout/default"/>
    <dgm:cxn modelId="{1CBF67AE-0846-4009-9EFF-556F2EF692D8}" srcId="{4EBFBA2C-C402-4802-945A-98DF9B8280D7}" destId="{41062AD4-921D-4635-AB90-8F352BF00520}" srcOrd="3" destOrd="0" parTransId="{EA52294A-D147-4BB2-A1A2-82580860A8B2}" sibTransId="{6C7206BA-C0D4-4C0E-9910-4D7107CC6424}"/>
    <dgm:cxn modelId="{D5AE72B0-51A9-4181-9D60-C75D67AF7A3A}" type="presOf" srcId="{43B7D5E2-66C7-43CF-B048-FB53CB2619D0}" destId="{C6B4FFC7-030C-4627-BBDF-4DC997AC5737}" srcOrd="0" destOrd="0" presId="urn:microsoft.com/office/officeart/2005/8/layout/default"/>
    <dgm:cxn modelId="{89C088B0-FCC9-4234-B3E2-6D4EC536ED77}" type="presOf" srcId="{A8808ACE-0FC8-4335-9BAD-1375C4B4D714}" destId="{4F3FD70E-D389-465B-AAE0-43980747334B}" srcOrd="0" destOrd="0" presId="urn:microsoft.com/office/officeart/2005/8/layout/default"/>
    <dgm:cxn modelId="{DAA1F7B8-D9FB-4743-BC9B-EC670E0B7CC4}" type="presOf" srcId="{0939CC3A-B2DC-4C25-B372-17DF44E23882}" destId="{CC40836C-49B5-4907-B1BB-3FF888918029}" srcOrd="0" destOrd="0" presId="urn:microsoft.com/office/officeart/2005/8/layout/default"/>
    <dgm:cxn modelId="{441D98BE-7118-4A6C-930C-DCC153C1F1F2}" srcId="{4EBFBA2C-C402-4802-945A-98DF9B8280D7}" destId="{0939CC3A-B2DC-4C25-B372-17DF44E23882}" srcOrd="0" destOrd="0" parTransId="{9AAF1232-4CB7-4EE0-9C7C-FFC0EF31D1C9}" sibTransId="{2C7F656C-03C0-4D2E-951A-47655A601B70}"/>
    <dgm:cxn modelId="{893966D9-D9ED-4C5F-8A08-88E2997925A3}" srcId="{4EBFBA2C-C402-4802-945A-98DF9B8280D7}" destId="{0691E640-DD21-4162-A05D-06C9AAF974D1}" srcOrd="5" destOrd="0" parTransId="{8DFDB2A5-3559-465C-9D0F-1665B80A88D0}" sibTransId="{79932D43-35E4-4358-96E5-CD8152CE7037}"/>
    <dgm:cxn modelId="{E5EAC5DE-369E-4EC6-A94D-87BB7AF30447}" type="presOf" srcId="{4707F2F7-A281-4138-A2B0-1E0C63B34864}" destId="{2B9C8127-7D0A-415F-9EC0-648752658CFC}" srcOrd="0" destOrd="0" presId="urn:microsoft.com/office/officeart/2005/8/layout/default"/>
    <dgm:cxn modelId="{EA9C5BDF-9C48-4157-ACE3-0EAF46440D56}" srcId="{4EBFBA2C-C402-4802-945A-98DF9B8280D7}" destId="{B5EAABD7-664D-4956-BE07-C8258AD8602E}" srcOrd="1" destOrd="0" parTransId="{DF9D1C17-21A3-4642-AD3C-CC4F11133F19}" sibTransId="{7B7E937E-B3E9-4707-B354-4A01BB9378B0}"/>
    <dgm:cxn modelId="{A3DB9270-D434-48F6-A6AC-789FF678435D}" type="presParOf" srcId="{BC790650-E7C1-4145-9462-8D93702F9F1D}" destId="{CC40836C-49B5-4907-B1BB-3FF888918029}" srcOrd="0" destOrd="0" presId="urn:microsoft.com/office/officeart/2005/8/layout/default"/>
    <dgm:cxn modelId="{9D359478-C67A-473A-A01A-5170B8FB8184}" type="presParOf" srcId="{BC790650-E7C1-4145-9462-8D93702F9F1D}" destId="{9CC89F82-7D78-4AF7-92B7-ABD83C9210AD}" srcOrd="1" destOrd="0" presId="urn:microsoft.com/office/officeart/2005/8/layout/default"/>
    <dgm:cxn modelId="{7AEDD13C-BD67-4E02-A126-25E6F6FD40CA}" type="presParOf" srcId="{BC790650-E7C1-4145-9462-8D93702F9F1D}" destId="{3D57455B-1CD0-43AC-82A8-8F0932DC0DB4}" srcOrd="2" destOrd="0" presId="urn:microsoft.com/office/officeart/2005/8/layout/default"/>
    <dgm:cxn modelId="{A034B152-ED2D-4F8B-A3D9-2E324AD86041}" type="presParOf" srcId="{BC790650-E7C1-4145-9462-8D93702F9F1D}" destId="{0B4AA042-D4CC-4F87-8A22-37DE77093DB0}" srcOrd="3" destOrd="0" presId="urn:microsoft.com/office/officeart/2005/8/layout/default"/>
    <dgm:cxn modelId="{02BA9E4E-6FEE-4DE0-96E5-1256336E7578}" type="presParOf" srcId="{BC790650-E7C1-4145-9462-8D93702F9F1D}" destId="{2B9C8127-7D0A-415F-9EC0-648752658CFC}" srcOrd="4" destOrd="0" presId="urn:microsoft.com/office/officeart/2005/8/layout/default"/>
    <dgm:cxn modelId="{6D7B47EF-6BD3-4ADF-8166-FB618F2B69F7}" type="presParOf" srcId="{BC790650-E7C1-4145-9462-8D93702F9F1D}" destId="{3C848F16-4B1A-4775-AA18-F1773778AE86}" srcOrd="5" destOrd="0" presId="urn:microsoft.com/office/officeart/2005/8/layout/default"/>
    <dgm:cxn modelId="{93D800A5-ACAB-45F3-8370-EC71D9EF012A}" type="presParOf" srcId="{BC790650-E7C1-4145-9462-8D93702F9F1D}" destId="{6712468B-D884-44B4-99EE-81592C60D807}" srcOrd="6" destOrd="0" presId="urn:microsoft.com/office/officeart/2005/8/layout/default"/>
    <dgm:cxn modelId="{95CA4679-1114-440E-B129-4037477E6CC3}" type="presParOf" srcId="{BC790650-E7C1-4145-9462-8D93702F9F1D}" destId="{6A80AA8C-CF9C-48E5-8BF7-60BCF4C15A5E}" srcOrd="7" destOrd="0" presId="urn:microsoft.com/office/officeart/2005/8/layout/default"/>
    <dgm:cxn modelId="{5157DDD9-97CD-4081-B5AF-ADD5C4ED4B60}" type="presParOf" srcId="{BC790650-E7C1-4145-9462-8D93702F9F1D}" destId="{C6B4FFC7-030C-4627-BBDF-4DC997AC5737}" srcOrd="8" destOrd="0" presId="urn:microsoft.com/office/officeart/2005/8/layout/default"/>
    <dgm:cxn modelId="{E06FDF7A-CE9A-418D-A8BB-052C28376F72}" type="presParOf" srcId="{BC790650-E7C1-4145-9462-8D93702F9F1D}" destId="{B4190D8F-8587-4C20-B868-F9B4D74FDC29}" srcOrd="9" destOrd="0" presId="urn:microsoft.com/office/officeart/2005/8/layout/default"/>
    <dgm:cxn modelId="{F9F52035-A246-41D8-A146-4C3C7EE51329}" type="presParOf" srcId="{BC790650-E7C1-4145-9462-8D93702F9F1D}" destId="{44A5B741-32C0-440E-AF85-644BCCBD937E}" srcOrd="10" destOrd="0" presId="urn:microsoft.com/office/officeart/2005/8/layout/default"/>
    <dgm:cxn modelId="{AA69F12C-D798-4ACC-BA7A-9128E5870E1F}" type="presParOf" srcId="{BC790650-E7C1-4145-9462-8D93702F9F1D}" destId="{995303FE-857B-4B04-80C2-E8597C86EFF3}" srcOrd="11" destOrd="0" presId="urn:microsoft.com/office/officeart/2005/8/layout/default"/>
    <dgm:cxn modelId="{FD485E8F-303E-4ADC-B14C-B9EDFF0A3235}" type="presParOf" srcId="{BC790650-E7C1-4145-9462-8D93702F9F1D}" destId="{4F3FD70E-D389-465B-AAE0-43980747334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0836C-49B5-4907-B1BB-3FF888918029}">
      <dsp:nvSpPr>
        <dsp:cNvPr id="0" name=""/>
        <dsp:cNvSpPr/>
      </dsp:nvSpPr>
      <dsp:spPr>
        <a:xfrm>
          <a:off x="958088" y="1559"/>
          <a:ext cx="1782169" cy="1069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Amount of drug consumed</a:t>
          </a:r>
        </a:p>
      </dsp:txBody>
      <dsp:txXfrm>
        <a:off x="958088" y="1559"/>
        <a:ext cx="1782169" cy="1069301"/>
      </dsp:txXfrm>
    </dsp:sp>
    <dsp:sp modelId="{3D57455B-1CD0-43AC-82A8-8F0932DC0DB4}">
      <dsp:nvSpPr>
        <dsp:cNvPr id="0" name=""/>
        <dsp:cNvSpPr/>
      </dsp:nvSpPr>
      <dsp:spPr>
        <a:xfrm>
          <a:off x="2918475" y="1559"/>
          <a:ext cx="1782169" cy="1069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Time over which drug was consumed (e.g. how many alcoholic drinks were consumed across a fixed time period)</a:t>
          </a:r>
        </a:p>
      </dsp:txBody>
      <dsp:txXfrm>
        <a:off x="2918475" y="1559"/>
        <a:ext cx="1782169" cy="1069301"/>
      </dsp:txXfrm>
    </dsp:sp>
    <dsp:sp modelId="{2B9C8127-7D0A-415F-9EC0-648752658CFC}">
      <dsp:nvSpPr>
        <dsp:cNvPr id="0" name=""/>
        <dsp:cNvSpPr/>
      </dsp:nvSpPr>
      <dsp:spPr>
        <a:xfrm>
          <a:off x="958088" y="1249078"/>
          <a:ext cx="1782169" cy="1069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Use of other drugs and medication</a:t>
          </a:r>
        </a:p>
      </dsp:txBody>
      <dsp:txXfrm>
        <a:off x="958088" y="1249078"/>
        <a:ext cx="1782169" cy="1069301"/>
      </dsp:txXfrm>
    </dsp:sp>
    <dsp:sp modelId="{6712468B-D884-44B4-99EE-81592C60D807}">
      <dsp:nvSpPr>
        <dsp:cNvPr id="0" name=""/>
        <dsp:cNvSpPr/>
      </dsp:nvSpPr>
      <dsp:spPr>
        <a:xfrm>
          <a:off x="2918475" y="1249078"/>
          <a:ext cx="1782169" cy="1069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General mood</a:t>
          </a:r>
        </a:p>
      </dsp:txBody>
      <dsp:txXfrm>
        <a:off x="2918475" y="1249078"/>
        <a:ext cx="1782169" cy="1069301"/>
      </dsp:txXfrm>
    </dsp:sp>
    <dsp:sp modelId="{C6B4FFC7-030C-4627-BBDF-4DC997AC5737}">
      <dsp:nvSpPr>
        <dsp:cNvPr id="0" name=""/>
        <dsp:cNvSpPr/>
      </dsp:nvSpPr>
      <dsp:spPr>
        <a:xfrm>
          <a:off x="958088" y="2496596"/>
          <a:ext cx="1782169" cy="1069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Body fat percentage and weight</a:t>
          </a:r>
        </a:p>
      </dsp:txBody>
      <dsp:txXfrm>
        <a:off x="958088" y="2496596"/>
        <a:ext cx="1782169" cy="1069301"/>
      </dsp:txXfrm>
    </dsp:sp>
    <dsp:sp modelId="{44A5B741-32C0-440E-AF85-644BCCBD937E}">
      <dsp:nvSpPr>
        <dsp:cNvPr id="0" name=""/>
        <dsp:cNvSpPr/>
      </dsp:nvSpPr>
      <dsp:spPr>
        <a:xfrm>
          <a:off x="2918475" y="2496596"/>
          <a:ext cx="1782169" cy="1069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General health</a:t>
          </a:r>
        </a:p>
      </dsp:txBody>
      <dsp:txXfrm>
        <a:off x="2918475" y="2496596"/>
        <a:ext cx="1782169" cy="1069301"/>
      </dsp:txXfrm>
    </dsp:sp>
    <dsp:sp modelId="{4F3FD70E-D389-465B-AAE0-43980747334B}">
      <dsp:nvSpPr>
        <dsp:cNvPr id="0" name=""/>
        <dsp:cNvSpPr/>
      </dsp:nvSpPr>
      <dsp:spPr>
        <a:xfrm>
          <a:off x="1938282" y="3744115"/>
          <a:ext cx="1782169" cy="1069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Tolerance to drugs and alcohol</a:t>
          </a:r>
        </a:p>
      </dsp:txBody>
      <dsp:txXfrm>
        <a:off x="1938282" y="3744115"/>
        <a:ext cx="1782169" cy="1069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21DBB-5D8A-468E-B229-98A8C4928F4B}" type="datetimeFigureOut">
              <a:rPr lang="en-NZ" smtClean="0"/>
              <a:t>25/05/2022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EC2C-0FB8-4FFF-A5EB-03945E32BB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914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7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1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37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05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6318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3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7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5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2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6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4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6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8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8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5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1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ikhilsheth.blogspot.com/2012/06/doesnt-everyone-have-same-problem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9378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esafe.nz/drug-alcohol-protocol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8523/elderly-man-drinking-alcoho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lkingdrugs.org/greece-and-drug-use-what-do-the-statistics-and-the-harsh-economic-conditions-revea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rgscience.com/guide-to-exam-success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155247972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aleystephano.deviantart.com/art/Confrontation-Sneak-Peek-Last-book-53686671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298069"/>
            <a:ext cx="7088443" cy="275276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Drugs &amp; Alcohol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Impairment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378F9958-DB73-CC13-3130-89EE66056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2182"/>
            <a:ext cx="2743200" cy="1780594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6D7FC942-BD10-94F6-8DE3-252157AB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975" y="5740302"/>
            <a:ext cx="2743200" cy="111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4ECF03-D670-4C5A-8552-015970C0E8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306" r="-2" b="1124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8C3D-BAA8-4ED3-AF2C-C7D2DCF39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22" y="2274466"/>
            <a:ext cx="5532940" cy="23005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Open Sans" panose="020B0606030504020204" pitchFamily="34" charset="0"/>
              </a:rPr>
              <a:t>In</a:t>
            </a:r>
            <a:r>
              <a:rPr lang="en-US" sz="2400" i="0" dirty="0">
                <a:effectLst/>
                <a:latin typeface="Open Sans" panose="020B0606030504020204" pitchFamily="34" charset="0"/>
              </a:rPr>
              <a:t> the absence of misconduct, supervisors should not “agree” with the employee that he or she has a problem, as again, supervisors are not chemical dependency specialists</a:t>
            </a:r>
          </a:p>
          <a:p>
            <a:pPr marL="0" indent="0">
              <a:lnSpc>
                <a:spcPct val="90000"/>
              </a:lnSpc>
              <a:buNone/>
            </a:pPr>
            <a:endParaRPr lang="en-NZ" sz="1500" b="1" dirty="0"/>
          </a:p>
          <a:p>
            <a:pPr marL="0" indent="0">
              <a:lnSpc>
                <a:spcPct val="90000"/>
              </a:lnSpc>
              <a:buNone/>
            </a:pPr>
            <a:endParaRPr lang="en-US" sz="1500" b="0" i="0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ECEB6A-69CA-4E11-BAE2-C536007DBBD3}"/>
              </a:ext>
            </a:extLst>
          </p:cNvPr>
          <p:cNvSpPr txBox="1"/>
          <p:nvPr/>
        </p:nvSpPr>
        <p:spPr>
          <a:xfrm>
            <a:off x="134471" y="537068"/>
            <a:ext cx="6923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accent2">
                    <a:lumMod val="75000"/>
                  </a:schemeClr>
                </a:solidFill>
              </a:rPr>
              <a:t>Employee coming forward of their own volition</a:t>
            </a:r>
          </a:p>
        </p:txBody>
      </p:sp>
    </p:spTree>
    <p:extLst>
      <p:ext uri="{BB962C8B-B14F-4D97-AF65-F5344CB8AC3E}">
        <p14:creationId xmlns:p14="http://schemas.microsoft.com/office/powerpoint/2010/main" val="301038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98F60-AB7A-476C-99B4-98C59259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NZ" b="1" dirty="0">
                <a:solidFill>
                  <a:schemeClr val="accent2">
                    <a:lumMod val="75000"/>
                  </a:schemeClr>
                </a:solidFill>
              </a:rPr>
              <a:t>Offer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DD4D8-9B18-42D1-9579-36F82DD74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b="0" i="0" dirty="0"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Open Sans" panose="020B0606030504020204" pitchFamily="34" charset="0"/>
              </a:rPr>
              <a:t>Provide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information for an employer’s Employee Assistance Program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Open Sans" panose="020B0606030504020204" pitchFamily="34" charset="0"/>
              </a:rPr>
              <a:t>Ensure awareness of the Rehabilitation </a:t>
            </a:r>
            <a:r>
              <a:rPr lang="en-US" dirty="0" err="1">
                <a:latin typeface="Open Sans" panose="020B0606030504020204" pitchFamily="34" charset="0"/>
              </a:rPr>
              <a:t>programme</a:t>
            </a:r>
            <a:r>
              <a:rPr lang="en-US" dirty="0">
                <a:latin typeface="Open Sans" panose="020B0606030504020204" pitchFamily="34" charset="0"/>
              </a:rPr>
              <a:t> if available</a:t>
            </a:r>
            <a:endParaRPr lang="en-US" b="0" i="0" dirty="0"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Supply information regarding available leave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Open Sans" panose="020B0606030504020204" pitchFamily="34" charset="0"/>
              </a:rPr>
              <a:t>Provide information for any support groups in locality</a:t>
            </a:r>
            <a:endParaRPr lang="en-US" b="0" i="0" dirty="0">
              <a:effectLst/>
              <a:latin typeface="Open Sans" panose="020B0606030504020204" pitchFamily="34" charset="0"/>
            </a:endParaRPr>
          </a:p>
          <a:p>
            <a:endParaRPr lang="en-NZ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876AB83-91F5-4A83-879D-FEEB2B1C7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342" r="22002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FFED8-D2B6-4735-996E-3EB54223FB3A}"/>
              </a:ext>
            </a:extLst>
          </p:cNvPr>
          <p:cNvSpPr txBox="1"/>
          <p:nvPr/>
        </p:nvSpPr>
        <p:spPr>
          <a:xfrm>
            <a:off x="1021977" y="6419097"/>
            <a:ext cx="1205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Get help to initiate a structured process for your work colleague to be able to get back to work</a:t>
            </a:r>
          </a:p>
        </p:txBody>
      </p:sp>
    </p:spTree>
    <p:extLst>
      <p:ext uri="{BB962C8B-B14F-4D97-AF65-F5344CB8AC3E}">
        <p14:creationId xmlns:p14="http://schemas.microsoft.com/office/powerpoint/2010/main" val="212394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60C6-28B0-4754-BAF7-9ACE7253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chemeClr val="accent2">
                    <a:lumMod val="75000"/>
                  </a:schemeClr>
                </a:solidFill>
              </a:rPr>
              <a:t>Drug &amp; Alcohol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9163-95BA-400B-8681-922D2711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515537" cy="3880773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N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robust policy will ensure that staff have good guidance and support around procedures that also includes probable and reasonable cause factors to ensure that testing can take place.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NZ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N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below link on our website may give you help with your Drug &amp; Alcohol policy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NZ" sz="11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NZ" sz="11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NZ" sz="11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NZ" sz="3600" b="1" dirty="0">
              <a:solidFill>
                <a:srgbClr val="99CA3C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NZ" sz="3600" b="1" dirty="0">
              <a:solidFill>
                <a:srgbClr val="99CA3C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NZ" sz="36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https://besafe.nz/drug-alcohol-protocols/</a:t>
            </a:r>
            <a:endParaRPr lang="en-NZ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7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person, person, wine&#10;&#10;Description automatically generated">
            <a:extLst>
              <a:ext uri="{FF2B5EF4-FFF2-40B4-BE49-F238E27FC236}">
                <a16:creationId xmlns:a16="http://schemas.microsoft.com/office/drawing/2014/main" id="{E1DD089C-B03D-4168-AB5D-F64C1BB28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294" b="1"/>
          <a:stretch/>
        </p:blipFill>
        <p:spPr>
          <a:xfrm>
            <a:off x="4299671" y="-168967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37B8F6-009F-5350-D398-FE75E0A4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Impairment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9C608-4C65-C3F8-BBA7-A2A9E3C35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+mn-lt"/>
                <a:cs typeface="+mn-lt"/>
              </a:rPr>
              <a:t>Evidence between drug levels and impairment is sparse. 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On top of that, effects of drugs, including alcohol, vary from person-to-person.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279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2DFF-2223-75AD-C607-B93EC05E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197" y="273240"/>
            <a:ext cx="6221257" cy="1320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Factors that may affect drug levels and impairment include: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762CF59-7206-1112-95CE-23775D458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234336"/>
              </p:ext>
            </p:extLst>
          </p:nvPr>
        </p:nvGraphicFramePr>
        <p:xfrm>
          <a:off x="5014838" y="2043023"/>
          <a:ext cx="5658734" cy="4814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person lighting a candle&#10;&#10;Description automatically generated with medium confidence">
            <a:extLst>
              <a:ext uri="{FF2B5EF4-FFF2-40B4-BE49-F238E27FC236}">
                <a16:creationId xmlns:a16="http://schemas.microsoft.com/office/drawing/2014/main" id="{D9787FD7-732A-42FF-AB20-3A38BCB270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21298" y="2315818"/>
            <a:ext cx="4836502" cy="301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7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BB63-E551-483E-8E34-9871336C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chemeClr val="accent2">
                    <a:lumMod val="75000"/>
                  </a:schemeClr>
                </a:solidFill>
              </a:rPr>
              <a:t>Other Factors that can cause impairment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8067C-49FA-44F7-A626-5A78B3878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394078" cy="3880773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fatigue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prescribed medications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pre-existing health conditions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heat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noise 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work-related stress.</a:t>
            </a:r>
          </a:p>
          <a:p>
            <a:endParaRPr lang="en-US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It is important to ensure the health and safety of the worker and those around them.</a:t>
            </a:r>
            <a:endParaRPr lang="en-NZ" sz="2200" b="1" dirty="0"/>
          </a:p>
        </p:txBody>
      </p:sp>
    </p:spTree>
    <p:extLst>
      <p:ext uri="{BB962C8B-B14F-4D97-AF65-F5344CB8AC3E}">
        <p14:creationId xmlns:p14="http://schemas.microsoft.com/office/powerpoint/2010/main" val="406246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9AF5381-27D2-4742-AF35-7C11AC499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81" r="1" b="1566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ED18D8-D514-8950-1EEF-1BDD2A47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Absence of Drugs or Alcohol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1CBC7-748F-ADF3-5A1C-F0A826E61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Absence of drugs or alcohol does not mean there is no impairment. 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simplest example of this is a hangover, where perception, behaviour and reflexes are altered – even if the person blows 0.000% blood alcohol concentration.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203825-254C-4B6F-B8A1-34A1288581DB}"/>
              </a:ext>
            </a:extLst>
          </p:cNvPr>
          <p:cNvSpPr txBox="1"/>
          <p:nvPr/>
        </p:nvSpPr>
        <p:spPr>
          <a:xfrm>
            <a:off x="9665346" y="6657945"/>
            <a:ext cx="25266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Z" sz="700">
                <a:solidFill>
                  <a:srgbClr val="FFFFFF"/>
                </a:solidFill>
                <a:hlinkClick r:id="rId3" tooltip="https://www.mrgscience.com/guide-to-exam-succes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NZ" sz="700">
                <a:solidFill>
                  <a:srgbClr val="FFFFFF"/>
                </a:solidFill>
              </a:rPr>
              <a:t> by Unknown Author is licensed under </a:t>
            </a:r>
            <a:r>
              <a:rPr lang="en-NZ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N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9D47-1867-4DCB-8B76-1AA2466D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NZ" b="1" dirty="0">
                <a:solidFill>
                  <a:schemeClr val="accent2">
                    <a:lumMod val="75000"/>
                  </a:schemeClr>
                </a:solidFill>
              </a:rPr>
              <a:t>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63CE5-D706-4645-B189-FD45A930A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US" b="0" i="0">
                <a:effectLst/>
                <a:latin typeface="Roboto" panose="02000000000000000000" pitchFamily="2" charset="0"/>
              </a:rPr>
              <a:t>If a worker appears impaired, ensure they are out of harms way and that they do not pose a risk to others.</a:t>
            </a:r>
          </a:p>
          <a:p>
            <a:endParaRPr lang="en-US">
              <a:latin typeface="Roboto" panose="02000000000000000000" pitchFamily="2" charset="0"/>
            </a:endParaRPr>
          </a:p>
          <a:p>
            <a:r>
              <a:rPr lang="en-US" b="1" i="0">
                <a:effectLst/>
                <a:latin typeface="Roboto" panose="02000000000000000000" pitchFamily="2" charset="0"/>
              </a:rPr>
              <a:t>Determining reason for impairment should occur after the worker is safe</a:t>
            </a:r>
            <a:r>
              <a:rPr lang="en-US" b="1" i="0" dirty="0">
                <a:effectLst/>
                <a:latin typeface="Roboto" panose="02000000000000000000" pitchFamily="2" charset="0"/>
              </a:rPr>
              <a:t>. </a:t>
            </a:r>
            <a:endParaRPr lang="en-NZ" b="1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33BE3E-9D50-4B44-9E82-A78B8C944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035" y="875360"/>
            <a:ext cx="4602747" cy="460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7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4F26-D457-4499-9F0A-5EAE66C1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chemeClr val="accent2">
                    <a:lumMod val="75000"/>
                  </a:schemeClr>
                </a:solidFill>
              </a:rPr>
              <a:t>Identifying factors of impairment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995B8-6F16-4070-98A2-EA921BC23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9129"/>
            <a:ext cx="9274002" cy="4042233"/>
          </a:xfrm>
        </p:spPr>
        <p:txBody>
          <a:bodyPr>
            <a:normAutofit fontScale="92500" lnSpcReduction="10000"/>
          </a:bodyPr>
          <a:lstStyle/>
          <a:p>
            <a:pPr lvl="2">
              <a:buFont typeface="Wingdings" panose="05000000000000000000" pitchFamily="2" charset="2"/>
              <a:buChar char="Ø"/>
            </a:pPr>
            <a:r>
              <a:rPr lang="en-N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Slurred speech,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N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Unusual or varied moods,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N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Coordination issues,  reaction times, sensory perception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N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Presence of key odours,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N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Erratic behaviour, personality changes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N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Frequent absenteeism or lateness – especially if it is out of character,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N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Physical signs – dilated pupils, bloodshot eyes, lethargy,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N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Irritability,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N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Impaired judgment, perception and decision making</a:t>
            </a:r>
            <a:endParaRPr lang="en-N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N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216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4C60FB-B43C-4428-A27D-D1432FDE8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556" r="6650" b="-1"/>
          <a:stretch/>
        </p:blipFill>
        <p:spPr>
          <a:xfrm>
            <a:off x="4299671" y="-1689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DB5AA-A3CA-4543-A720-F517962AB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260" y="594104"/>
            <a:ext cx="5603966" cy="61746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Training for designated staff members to approach possibly impaired workers is an important strategy to have within a workplace.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Making accusations of possible causes for impairment of the worker should be avoided.</a:t>
            </a:r>
            <a:endParaRPr lang="en-NZ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B14B4-EF52-4E20-BECE-BB9B29A64DF9}"/>
              </a:ext>
            </a:extLst>
          </p:cNvPr>
          <p:cNvSpPr txBox="1"/>
          <p:nvPr/>
        </p:nvSpPr>
        <p:spPr>
          <a:xfrm>
            <a:off x="98065" y="5979677"/>
            <a:ext cx="11966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effectLst/>
                <a:latin typeface="Open Sans" panose="020B0606030504020204" pitchFamily="34" charset="0"/>
              </a:rPr>
              <a:t>tread carefully, as there may be legitimate reasons for symptoms suggesting substance abuse (e.g., red eyes or lethargic response)</a:t>
            </a:r>
          </a:p>
        </p:txBody>
      </p:sp>
    </p:spTree>
    <p:extLst>
      <p:ext uri="{BB962C8B-B14F-4D97-AF65-F5344CB8AC3E}">
        <p14:creationId xmlns:p14="http://schemas.microsoft.com/office/powerpoint/2010/main" val="139609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4F92-9548-4CC4-A498-1D864C3D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99" y="304801"/>
            <a:ext cx="8596668" cy="654423"/>
          </a:xfrm>
        </p:spPr>
        <p:txBody>
          <a:bodyPr/>
          <a:lstStyle/>
          <a:p>
            <a:r>
              <a:rPr 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approach methods</a:t>
            </a:r>
            <a:endParaRPr lang="en-N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DB303-E964-456A-865A-80E73BFFE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endParaRPr lang="en-US" b="0" i="0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sz="18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E41F8-1CB7-4B28-A590-E8C1A3C6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934" y="1380566"/>
            <a:ext cx="10784236" cy="485886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</a:rPr>
              <a:t>I</a:t>
            </a: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</a:rPr>
              <a:t>If the situation</a:t>
            </a:r>
            <a:r>
              <a:rPr lang="en-US" sz="200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allows, bring in a person who is trained in this area for help and support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Draw down support from management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Take the person away from  the situation to a quiet confidential plac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</a:rPr>
              <a:t>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Ask, ask, ask…..see if they would like a friend to sit with them through this for their support</a:t>
            </a:r>
          </a:p>
          <a:p>
            <a:endParaRPr lang="en-US" sz="200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endParaRPr lang="en-US" sz="200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Remember – do not ask a person to leave site without considering how they are able to get home..  Ensure the safety of this person.</a:t>
            </a:r>
          </a:p>
          <a:p>
            <a:endParaRPr lang="en-US" sz="2400" b="1" i="0" dirty="0">
              <a:solidFill>
                <a:schemeClr val="accent2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endParaRPr lang="en-US" sz="2400" b="1" i="0" dirty="0">
              <a:solidFill>
                <a:schemeClr val="accent2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endParaRPr lang="en-US" sz="2400" b="1" i="0" dirty="0">
              <a:solidFill>
                <a:schemeClr val="accent2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endParaRPr lang="en-US" sz="2400" b="1" i="0" dirty="0">
              <a:solidFill>
                <a:schemeClr val="accent2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endParaRPr lang="en-US" sz="2400" b="1" i="0" dirty="0">
              <a:solidFill>
                <a:schemeClr val="accent2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endParaRPr lang="en-US" sz="2400" b="1" i="0" dirty="0">
              <a:solidFill>
                <a:schemeClr val="accent2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endParaRPr lang="en-US" sz="2400" b="1" i="0" dirty="0">
              <a:solidFill>
                <a:schemeClr val="accent2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362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577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Open Sans</vt:lpstr>
      <vt:lpstr>Roboto</vt:lpstr>
      <vt:lpstr>Symbol</vt:lpstr>
      <vt:lpstr>Trebuchet MS</vt:lpstr>
      <vt:lpstr>Wingdings</vt:lpstr>
      <vt:lpstr>Wingdings 3</vt:lpstr>
      <vt:lpstr>Facet</vt:lpstr>
      <vt:lpstr>Drugs &amp; Alcohol Impairment</vt:lpstr>
      <vt:lpstr>Impairment</vt:lpstr>
      <vt:lpstr>Factors that may affect drug levels and impairment include:</vt:lpstr>
      <vt:lpstr>Other Factors that can cause impairment</vt:lpstr>
      <vt:lpstr>Absence of Drugs or Alcohol</vt:lpstr>
      <vt:lpstr>What to do?</vt:lpstr>
      <vt:lpstr>Identifying factors of impairment</vt:lpstr>
      <vt:lpstr>PowerPoint Presentation</vt:lpstr>
      <vt:lpstr>approach methods</vt:lpstr>
      <vt:lpstr>PowerPoint Presentation</vt:lpstr>
      <vt:lpstr>Offer Support</vt:lpstr>
      <vt:lpstr>Drug &amp; Alcohol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Lois Eggers</dc:creator>
  <cp:lastModifiedBy>Lois Eggers</cp:lastModifiedBy>
  <cp:revision>45</cp:revision>
  <dcterms:created xsi:type="dcterms:W3CDTF">2022-05-10T04:56:22Z</dcterms:created>
  <dcterms:modified xsi:type="dcterms:W3CDTF">2022-05-24T23:12:11Z</dcterms:modified>
</cp:coreProperties>
</file>