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8" r:id="rId4"/>
  </p:sldMasterIdLst>
  <p:notesMasterIdLst>
    <p:notesMasterId r:id="rId16"/>
  </p:notesMasterIdLst>
  <p:handoutMasterIdLst>
    <p:handoutMasterId r:id="rId17"/>
  </p:handoutMasterIdLst>
  <p:sldIdLst>
    <p:sldId id="287" r:id="rId5"/>
    <p:sldId id="279" r:id="rId6"/>
    <p:sldId id="286" r:id="rId7"/>
    <p:sldId id="288" r:id="rId8"/>
    <p:sldId id="277" r:id="rId9"/>
    <p:sldId id="284" r:id="rId10"/>
    <p:sldId id="289" r:id="rId11"/>
    <p:sldId id="282" r:id="rId12"/>
    <p:sldId id="290" r:id="rId13"/>
    <p:sldId id="285" r:id="rId14"/>
    <p:sldId id="27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is Eggers" initials="LE" lastIdx="1" clrIdx="0">
    <p:extLst>
      <p:ext uri="{19B8F6BF-5375-455C-9EA6-DF929625EA0E}">
        <p15:presenceInfo xmlns:p15="http://schemas.microsoft.com/office/powerpoint/2012/main" userId="9597f478d227e3b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D7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66" autoAdjust="0"/>
    <p:restoredTop sz="81813" autoAdjust="0"/>
  </p:normalViewPr>
  <p:slideViewPr>
    <p:cSldViewPr snapToGrid="0">
      <p:cViewPr varScale="1">
        <p:scale>
          <a:sx n="68" d="100"/>
          <a:sy n="68" d="100"/>
        </p:scale>
        <p:origin x="1123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279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BE53B3-FAC8-43AD-9E40-08932461F9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A14648-8B7D-4310-94CA-D52DA1BCA0A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A05E1A-C1DF-4F5E-931E-868D58217AAF}" type="datetimeFigureOut">
              <a:rPr lang="en-NZ" smtClean="0"/>
              <a:t>8/08/2022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328EF3-B55B-4F4C-9594-9E01ED74716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F36EEC-6EAE-4C13-8B51-CA7454AC7F5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E539FE-DDFB-4C09-9127-1A6321C7ADC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63962305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7AE300-2AC1-4353-94F3-9BFF9AF156D7}" type="datetimeFigureOut">
              <a:rPr lang="en-NZ" smtClean="0"/>
              <a:t>8/08/2022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9C3D7C-119B-475C-945E-7ED76C37F76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62129438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ck/a?!&amp;&amp;p=9dbd281d131bd2c702a565e98690a744fdbfd4514b7b5793ed0fb4cb588afba6JmltdHM9MTY1NTg0ODczMCZpZ3VpZD1lODVmZWJhMi0wNzU2LTQxNTUtYWRmZC00ZTI4MDVmY2FlMWEmaW5zaWQ9NTQxNQ&amp;ptn=3&amp;fclid=54fd2862-f1ad-11ec-8712-d396cb4c9fe5&amp;u=a1aHR0cHM6Ly93d3cuc2NpZW5jZWRpcmVjdC5jb20vdG9waWNzL2VuZ2luZWVyaW5nL2Rlc2lnbi1wcm9jZXNzIzp-OnRleHQ9RGVzaWduJTIwcHJvY2VzcyUyMGlzJTIwcmVnYXJkZWQlMjBhcyUyMGNyZWF0aXZlJTIwcHJvYmxlbSUyMHNvbHZpbmcsYWN0aXZpdGllcyUyQyUyMHdoaWNoJTIwbGVhZCUyMGZyb20lMjBpbml0aWFsJTIwY29uY2VwdCUyMHRvJTIwcmVhbGl6YXRpb24u&amp;ntb=1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C3D7C-119B-475C-945E-7ED76C37F76D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14728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rgbClr val="767676"/>
                </a:solidFill>
                <a:effectLst/>
                <a:latin typeface="Roboto" panose="02000000000000000000" pitchFamily="2" charset="0"/>
              </a:rPr>
              <a:t>Reference: </a:t>
            </a:r>
            <a:r>
              <a:rPr lang="en-US" sz="1200" b="0" i="0" u="none" strike="noStrike" dirty="0">
                <a:solidFill>
                  <a:srgbClr val="1A0DAB"/>
                </a:solidFill>
                <a:effectLst/>
                <a:latin typeface="Roboto" panose="02000000000000000000" pitchFamily="2" charset="0"/>
                <a:hlinkClick r:id="rId3"/>
              </a:rPr>
              <a:t>www.sciencedirect.com/topics/engineering/design-process</a:t>
            </a:r>
            <a:endParaRPr lang="en-US" sz="1200" b="0" i="0" dirty="0">
              <a:solidFill>
                <a:srgbClr val="767676"/>
              </a:solidFill>
              <a:effectLst/>
              <a:latin typeface="Roboto" panose="02000000000000000000" pitchFamily="2" charset="0"/>
            </a:endParaRPr>
          </a:p>
          <a:p>
            <a:endParaRPr lang="en-NZ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C3D7C-119B-475C-945E-7ED76C37F76D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14728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C3D7C-119B-475C-945E-7ED76C37F76D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95464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23C50"/>
                </a:solidFill>
                <a:effectLst/>
                <a:latin typeface="TradeGothic"/>
              </a:rPr>
              <a:t>Who is experiencing the problem?</a:t>
            </a:r>
            <a:r>
              <a:rPr lang="en-US" b="0" i="0" dirty="0">
                <a:solidFill>
                  <a:srgbClr val="223C50"/>
                </a:solidFill>
                <a:effectLst/>
                <a:latin typeface="TradeGothic"/>
              </a:rPr>
              <a:t> In other words, who is your target user; who will be the focus of your problem statement?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23C50"/>
                </a:solidFill>
                <a:effectLst/>
                <a:latin typeface="TradeGothic"/>
              </a:rPr>
              <a:t>What is the problem?</a:t>
            </a:r>
            <a:r>
              <a:rPr lang="en-US" b="0" i="0" dirty="0">
                <a:solidFill>
                  <a:srgbClr val="223C50"/>
                </a:solidFill>
                <a:effectLst/>
                <a:latin typeface="TradeGothic"/>
              </a:rPr>
              <a:t> Based on the observations you made during the empathize phase, what are the problems and pain-points that frequently came up? What task is the user trying to accomplish, and what’s standing in their way?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23C50"/>
                </a:solidFill>
                <a:effectLst/>
                <a:latin typeface="TradeGothic"/>
              </a:rPr>
              <a:t>Where does the problem present itself?</a:t>
            </a:r>
            <a:r>
              <a:rPr lang="en-US" b="0" i="0" dirty="0">
                <a:solidFill>
                  <a:srgbClr val="223C50"/>
                </a:solidFill>
                <a:effectLst/>
                <a:latin typeface="TradeGothic"/>
              </a:rPr>
              <a:t> In what space (physical or digital), situation or context is the user when they face this problem? Are there any other people involved?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23C50"/>
                </a:solidFill>
                <a:effectLst/>
                <a:latin typeface="TradeGothic"/>
              </a:rPr>
              <a:t>Why does it matter?</a:t>
            </a:r>
            <a:r>
              <a:rPr lang="en-US" b="0" i="0" dirty="0">
                <a:solidFill>
                  <a:srgbClr val="223C50"/>
                </a:solidFill>
                <a:effectLst/>
                <a:latin typeface="TradeGothic"/>
              </a:rPr>
              <a:t> Why is it important that this problem be solved? What value would a solution 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C3D7C-119B-475C-945E-7ED76C37F76D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9706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C3D7C-119B-475C-945E-7ED76C37F76D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71548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B79A6-030D-40C1-B277-FACA95EE6737}" type="datetimeFigureOut">
              <a:rPr lang="en-NZ" smtClean="0"/>
              <a:t>8/08/2022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5CE7-6672-4E09-BD82-382C091477E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6496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4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B79A6-030D-40C1-B277-FACA95EE6737}" type="datetimeFigureOut">
              <a:rPr lang="en-NZ" smtClean="0"/>
              <a:t>8/08/2022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5CE7-6672-4E09-BD82-382C091477E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85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4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B79A6-030D-40C1-B277-FACA95EE6737}" type="datetimeFigureOut">
              <a:rPr lang="en-NZ" smtClean="0"/>
              <a:t>8/08/2022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5CE7-6672-4E09-BD82-382C091477E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2526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4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ue or Fals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BF8908-5B6B-458B-871C-E720D451114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7B79A6-030D-40C1-B277-FACA95EE6737}" type="datetimeFigureOut">
              <a:rPr lang="en-NZ" smtClean="0"/>
              <a:t>8/08/2022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F0FF08-297D-46D1-8401-DD8E4E051F3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87E389-C52A-45B0-AA02-4DD37592BF4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A8B5CE7-6672-4E09-BD82-382C091477E5}" type="slidenum">
              <a:rPr lang="en-NZ" smtClean="0"/>
              <a:t>‹#›</a:t>
            </a:fld>
            <a:endParaRPr lang="en-NZ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8C6A6B01-9B6F-482C-85AE-F0AE2646A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91594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4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B79A6-030D-40C1-B277-FACA95EE6737}" type="datetimeFigureOut">
              <a:rPr lang="en-NZ" smtClean="0"/>
              <a:t>8/08/2022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5CE7-6672-4E09-BD82-382C091477E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661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4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B79A6-030D-40C1-B277-FACA95EE6737}" type="datetimeFigureOut">
              <a:rPr lang="en-NZ" smtClean="0"/>
              <a:t>8/08/2022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5CE7-6672-4E09-BD82-382C091477E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1998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4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B79A6-030D-40C1-B277-FACA95EE6737}" type="datetimeFigureOut">
              <a:rPr lang="en-NZ" smtClean="0"/>
              <a:t>8/08/2022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5CE7-6672-4E09-BD82-382C091477E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7226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4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B79A6-030D-40C1-B277-FACA95EE6737}" type="datetimeFigureOut">
              <a:rPr lang="en-NZ" smtClean="0"/>
              <a:t>8/08/2022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5CE7-6672-4E09-BD82-382C091477E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8667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4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B79A6-030D-40C1-B277-FACA95EE6737}" type="datetimeFigureOut">
              <a:rPr lang="en-NZ" smtClean="0"/>
              <a:t>8/08/2022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5CE7-6672-4E09-BD82-382C091477E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5804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4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B79A6-030D-40C1-B277-FACA95EE6737}" type="datetimeFigureOut">
              <a:rPr lang="en-NZ" smtClean="0"/>
              <a:t>8/08/2022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5CE7-6672-4E09-BD82-382C091477E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9004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4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B79A6-030D-40C1-B277-FACA95EE6737}" type="datetimeFigureOut">
              <a:rPr lang="en-NZ" smtClean="0"/>
              <a:t>8/08/2022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5CE7-6672-4E09-BD82-382C091477E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8002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4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B79A6-030D-40C1-B277-FACA95EE6737}" type="datetimeFigureOut">
              <a:rPr lang="en-NZ" smtClean="0"/>
              <a:t>8/08/2022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8B5CE7-6672-4E09-BD82-382C091477E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8836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4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B79A6-030D-40C1-B277-FACA95EE6737}" type="datetimeFigureOut">
              <a:rPr lang="en-NZ" smtClean="0"/>
              <a:t>8/08/2022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B5CE7-6672-4E09-BD82-382C091477E5}" type="slidenum">
              <a:rPr lang="en-NZ" smtClean="0"/>
              <a:t>‹#›</a:t>
            </a:fld>
            <a:endParaRPr lang="en-NZ"/>
          </a:p>
        </p:txBody>
      </p:sp>
      <p:sp>
        <p:nvSpPr>
          <p:cNvPr id="7" name="MSIPCMContentMarking" descr="{&quot;HashCode&quot;:442047029,&quot;Placement&quot;:&quot;Footer&quot;,&quot;Top&quot;:519.343,&quot;Left&quot;:453.295349,&quot;SlideWidth&quot;:960,&quot;SlideHeight&quot;:540}"/>
          <p:cNvSpPr txBox="1"/>
          <p:nvPr userDrawn="1"/>
        </p:nvSpPr>
        <p:spPr>
          <a:xfrm>
            <a:off x="5756851" y="6595656"/>
            <a:ext cx="678298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NZ" sz="1000" smtClean="0">
                <a:solidFill>
                  <a:srgbClr val="000000"/>
                </a:solidFill>
                <a:latin typeface="Calibri" panose="020F0502020204030204" pitchFamily="34" charset="0"/>
              </a:rPr>
              <a:t>Internal</a:t>
            </a:r>
            <a:endParaRPr lang="en-NZ" sz="1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051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03" r:id="rId12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4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://www.besafe.nz/" TargetMode="External"/><Relationship Id="rId7" Type="http://schemas.openxmlformats.org/officeDocument/2006/relationships/image" Target="../media/image14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hyperlink" Target="mailto:lois@besafe.org.nz" TargetMode="External"/><Relationship Id="rId5" Type="http://schemas.openxmlformats.org/officeDocument/2006/relationships/image" Target="../media/image12.svg"/><Relationship Id="rId10" Type="http://schemas.openxmlformats.org/officeDocument/2006/relationships/hyperlink" Target="mailto:besafe@besafe.org.nz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etmespark.com/five-ways-not-to-brainstorm/" TargetMode="Externa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besafe.nz/health-safety-by-design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bxg4ZjfDY8" TargetMode="External"/><Relationship Id="rId2" Type="http://schemas.openxmlformats.org/officeDocument/2006/relationships/hyperlink" Target="https://www.youtube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utdoor, sky, building, tepee&#10;&#10;Description automatically generated">
            <a:extLst>
              <a:ext uri="{FF2B5EF4-FFF2-40B4-BE49-F238E27FC236}">
                <a16:creationId xmlns:a16="http://schemas.microsoft.com/office/drawing/2014/main" id="{8DE2E080-6B1D-B679-22C5-32A80D1BB5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8" r="26578"/>
          <a:stretch/>
        </p:blipFill>
        <p:spPr>
          <a:xfrm>
            <a:off x="0" y="0"/>
            <a:ext cx="5382638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A878EF0-FE63-096A-1C27-DF92A09843A0}"/>
              </a:ext>
            </a:extLst>
          </p:cNvPr>
          <p:cNvSpPr/>
          <p:nvPr/>
        </p:nvSpPr>
        <p:spPr>
          <a:xfrm>
            <a:off x="0" y="0"/>
            <a:ext cx="5382638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5310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1D74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82F90E-606E-CE54-972D-D778140E10A0}"/>
              </a:ext>
            </a:extLst>
          </p:cNvPr>
          <p:cNvSpPr/>
          <p:nvPr/>
        </p:nvSpPr>
        <p:spPr>
          <a:xfrm>
            <a:off x="4696838" y="1219200"/>
            <a:ext cx="1371600" cy="139700"/>
          </a:xfrm>
          <a:prstGeom prst="rect">
            <a:avLst/>
          </a:prstGeom>
          <a:solidFill>
            <a:srgbClr val="81D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1D742"/>
              </a:solidFill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id="{FA669C11-FDEF-B594-A3AF-284EBB46C1AC}"/>
              </a:ext>
            </a:extLst>
          </p:cNvPr>
          <p:cNvSpPr txBox="1">
            <a:spLocks/>
          </p:cNvSpPr>
          <p:nvPr/>
        </p:nvSpPr>
        <p:spPr>
          <a:xfrm>
            <a:off x="6466601" y="1068203"/>
            <a:ext cx="5635087" cy="601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NZ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oppins" pitchFamily="2" charset="77"/>
                <a:cs typeface="Poppins" pitchFamily="2" charset="77"/>
              </a:rPr>
              <a:t>The Process of </a:t>
            </a:r>
            <a:r>
              <a:rPr lang="en-NZ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itchFamily="2" charset="77"/>
                <a:cs typeface="Poppins" pitchFamily="2" charset="77"/>
              </a:rPr>
              <a:t>Design</a:t>
            </a:r>
          </a:p>
        </p:txBody>
      </p:sp>
      <p:pic>
        <p:nvPicPr>
          <p:cNvPr id="3" name="Content Placeholder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F76BA01-02F1-4E40-A05F-0BCF08D0BA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246" y="2811184"/>
            <a:ext cx="2409769" cy="1564166"/>
          </a:xfr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21F0D74-FBEA-43DC-9EB0-5F3525E61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961" y="5053197"/>
            <a:ext cx="361315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30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4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person holding a red ball&#10;&#10;Description automatically generated with low confidence">
            <a:extLst>
              <a:ext uri="{FF2B5EF4-FFF2-40B4-BE49-F238E27FC236}">
                <a16:creationId xmlns:a16="http://schemas.microsoft.com/office/drawing/2014/main" id="{FEDA8801-2151-13BA-311E-DAB9E80F8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6" t="1163" r="13410" b="411"/>
          <a:stretch/>
        </p:blipFill>
        <p:spPr>
          <a:xfrm>
            <a:off x="0" y="0"/>
            <a:ext cx="5937812" cy="6858000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253D78D6-3493-2020-7EA5-F61E5C2CA634}"/>
              </a:ext>
            </a:extLst>
          </p:cNvPr>
          <p:cNvSpPr txBox="1">
            <a:spLocks/>
          </p:cNvSpPr>
          <p:nvPr/>
        </p:nvSpPr>
        <p:spPr>
          <a:xfrm>
            <a:off x="7014977" y="1112251"/>
            <a:ext cx="3405571" cy="601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NZ" sz="3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itchFamily="2" charset="77"/>
                <a:cs typeface="Poppins" pitchFamily="2" charset="77"/>
              </a:rPr>
              <a:t>Thank you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9DAFA30-E21E-3DFB-3958-2A72EEB8C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1277" y="2341648"/>
            <a:ext cx="3097323" cy="491322"/>
          </a:xfrm>
        </p:spPr>
        <p:txBody>
          <a:bodyPr>
            <a:normAutofit lnSpcReduction="10000"/>
          </a:bodyPr>
          <a:lstStyle/>
          <a:p>
            <a:pPr marL="0" indent="0" fontAlgn="base">
              <a:lnSpc>
                <a:spcPct val="100000"/>
              </a:lnSpc>
              <a:buNone/>
            </a:pPr>
            <a:r>
              <a:rPr lang="en-NZ" sz="1400" dirty="0">
                <a:latin typeface="Poppins" pitchFamily="2" charset="77"/>
                <a:cs typeface="Poppins" pitchFamily="2" charset="77"/>
              </a:rPr>
              <a:t>If you have any questions, don’t hesitate to reach out to us.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D24B7D48-123E-674A-4726-A559B8B1489E}"/>
              </a:ext>
            </a:extLst>
          </p:cNvPr>
          <p:cNvSpPr txBox="1">
            <a:spLocks/>
          </p:cNvSpPr>
          <p:nvPr/>
        </p:nvSpPr>
        <p:spPr>
          <a:xfrm>
            <a:off x="7072913" y="3305901"/>
            <a:ext cx="3097323" cy="30351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NZ" sz="1400" dirty="0">
                <a:solidFill>
                  <a:srgbClr val="81D742"/>
                </a:solidFill>
                <a:latin typeface="Poppins" pitchFamily="2" charset="77"/>
                <a:cs typeface="Poppins" pitchFamily="2" charset="77"/>
              </a:rPr>
              <a:t>How to contact us: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44E139E-7ECE-D6C6-38E1-28F557444399}"/>
              </a:ext>
            </a:extLst>
          </p:cNvPr>
          <p:cNvSpPr/>
          <p:nvPr/>
        </p:nvSpPr>
        <p:spPr>
          <a:xfrm>
            <a:off x="7743737" y="3786972"/>
            <a:ext cx="1518364" cy="3400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Aft>
                <a:spcPts val="1000"/>
              </a:spcAft>
            </a:pPr>
            <a:r>
              <a:rPr lang="en-NZ" sz="1400" dirty="0">
                <a:latin typeface="Poppins Light" pitchFamily="2" charset="77"/>
                <a:ea typeface="Times New Roman" panose="02020603050405020304" pitchFamily="18" charset="0"/>
                <a:cs typeface="Poppins Light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www.besafe.nz</a:t>
            </a:r>
            <a:endParaRPr lang="en-NZ" sz="1400" dirty="0">
              <a:effectLst/>
              <a:latin typeface="Poppins Light" pitchFamily="2" charset="77"/>
              <a:ea typeface="Times New Roman" panose="02020603050405020304" pitchFamily="18" charset="0"/>
              <a:cs typeface="Poppins Light" pitchFamily="2" charset="77"/>
            </a:endParaRPr>
          </a:p>
        </p:txBody>
      </p:sp>
      <p:pic>
        <p:nvPicPr>
          <p:cNvPr id="27" name="Graphic 26" descr="Internet outline">
            <a:extLst>
              <a:ext uri="{FF2B5EF4-FFF2-40B4-BE49-F238E27FC236}">
                <a16:creationId xmlns:a16="http://schemas.microsoft.com/office/drawing/2014/main" id="{699731F6-825B-F0AA-B7FE-D190670CB09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130788" y="3739572"/>
            <a:ext cx="496612" cy="496612"/>
          </a:xfrm>
          <a:prstGeom prst="rect">
            <a:avLst/>
          </a:prstGeom>
        </p:spPr>
      </p:pic>
      <p:pic>
        <p:nvPicPr>
          <p:cNvPr id="11" name="Graphic 10" descr="Receiver with solid fill">
            <a:extLst>
              <a:ext uri="{FF2B5EF4-FFF2-40B4-BE49-F238E27FC236}">
                <a16:creationId xmlns:a16="http://schemas.microsoft.com/office/drawing/2014/main" id="{77EBA99B-830E-AD91-499A-4D48BA3B401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5945599">
            <a:off x="7196772" y="5389531"/>
            <a:ext cx="343973" cy="343973"/>
          </a:xfrm>
          <a:prstGeom prst="rect">
            <a:avLst/>
          </a:prstGeom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1EC782AA-057B-C87E-FF86-C6F6DBA0AF05}"/>
              </a:ext>
            </a:extLst>
          </p:cNvPr>
          <p:cNvSpPr txBox="1">
            <a:spLocks/>
          </p:cNvSpPr>
          <p:nvPr/>
        </p:nvSpPr>
        <p:spPr>
          <a:xfrm>
            <a:off x="7743737" y="5439621"/>
            <a:ext cx="1434671" cy="2582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NZ" sz="1400" dirty="0">
                <a:latin typeface="Poppins" pitchFamily="2" charset="77"/>
                <a:cs typeface="Poppins" pitchFamily="2" charset="77"/>
              </a:rPr>
              <a:t>021 1984 897</a:t>
            </a:r>
          </a:p>
        </p:txBody>
      </p:sp>
      <p:pic>
        <p:nvPicPr>
          <p:cNvPr id="32" name="Graphic 31" descr="Open envelope outline">
            <a:extLst>
              <a:ext uri="{FF2B5EF4-FFF2-40B4-BE49-F238E27FC236}">
                <a16:creationId xmlns:a16="http://schemas.microsoft.com/office/drawing/2014/main" id="{44A4C738-A115-4FC2-EED7-5ACCEBCFFF9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165513" y="4528479"/>
            <a:ext cx="406492" cy="406492"/>
          </a:xfrm>
          <a:prstGeom prst="rect">
            <a:avLst/>
          </a:prstGeom>
        </p:spPr>
      </p:pic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65460F87-44C5-760A-9B1A-7E3E9852A4D9}"/>
              </a:ext>
            </a:extLst>
          </p:cNvPr>
          <p:cNvSpPr txBox="1">
            <a:spLocks/>
          </p:cNvSpPr>
          <p:nvPr/>
        </p:nvSpPr>
        <p:spPr>
          <a:xfrm>
            <a:off x="7793685" y="4536491"/>
            <a:ext cx="2626863" cy="8022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sz="1400" dirty="0">
                <a:latin typeface="Poppins Light" pitchFamily="2" charset="77"/>
                <a:cs typeface="Poppins Light" pitchFamily="2" charset="77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besafe@besafe.org.nz</a:t>
            </a:r>
            <a:r>
              <a:rPr lang="en-NZ" sz="1400" dirty="0">
                <a:latin typeface="Poppins Light" pitchFamily="2" charset="77"/>
                <a:cs typeface="Poppins Light" pitchFamily="2" charset="77"/>
              </a:rPr>
              <a:t> </a:t>
            </a:r>
          </a:p>
          <a:p>
            <a:pPr marL="0" indent="0">
              <a:buNone/>
            </a:pPr>
            <a:r>
              <a:rPr lang="en-NZ" sz="1400" dirty="0">
                <a:latin typeface="Poppins Light" pitchFamily="2" charset="77"/>
                <a:cs typeface="Poppins Light" pitchFamily="2" charset="77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lois@besafe.org.nz</a:t>
            </a:r>
            <a:endParaRPr lang="en-NZ" sz="1400" dirty="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CA92F61-062B-4F0E-5B5F-6D1C5CE4E422}"/>
              </a:ext>
            </a:extLst>
          </p:cNvPr>
          <p:cNvSpPr/>
          <p:nvPr/>
        </p:nvSpPr>
        <p:spPr>
          <a:xfrm>
            <a:off x="0" y="0"/>
            <a:ext cx="5937812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5310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1D742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B8FF65F-B920-2DB8-AF7B-60CFA19A5E1A}"/>
              </a:ext>
            </a:extLst>
          </p:cNvPr>
          <p:cNvSpPr/>
          <p:nvPr/>
        </p:nvSpPr>
        <p:spPr>
          <a:xfrm>
            <a:off x="5252013" y="1273193"/>
            <a:ext cx="1371600" cy="139700"/>
          </a:xfrm>
          <a:prstGeom prst="rect">
            <a:avLst/>
          </a:prstGeom>
          <a:solidFill>
            <a:srgbClr val="81D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1D7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5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D7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FE45B3-FB9C-4069-94C8-790A571E70CD}"/>
              </a:ext>
            </a:extLst>
          </p:cNvPr>
          <p:cNvSpPr/>
          <p:nvPr/>
        </p:nvSpPr>
        <p:spPr>
          <a:xfrm>
            <a:off x="357067" y="5080640"/>
            <a:ext cx="13404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1000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Brought to you by:</a:t>
            </a:r>
            <a:endParaRPr lang="en-NZ" sz="100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3A19514-AB31-7091-BB66-525DA9862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29" y="5531928"/>
            <a:ext cx="1384831" cy="901239"/>
          </a:xfrm>
          <a:prstGeom prst="rect">
            <a:avLst/>
          </a:prstGeom>
        </p:spPr>
      </p:pic>
      <p:pic>
        <p:nvPicPr>
          <p:cNvPr id="5" name="Picture 4" descr="Logo&#10;&#10;Description automatically generated with low confidence">
            <a:extLst>
              <a:ext uri="{FF2B5EF4-FFF2-40B4-BE49-F238E27FC236}">
                <a16:creationId xmlns:a16="http://schemas.microsoft.com/office/drawing/2014/main" id="{5EB30336-A201-8C05-FDEA-96046C91121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857" y="5669070"/>
            <a:ext cx="2199103" cy="88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454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4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a safety vest&#10;&#10;Description automatically generated with medium confidence">
            <a:extLst>
              <a:ext uri="{FF2B5EF4-FFF2-40B4-BE49-F238E27FC236}">
                <a16:creationId xmlns:a16="http://schemas.microsoft.com/office/drawing/2014/main" id="{4F37441B-EC05-5CC7-9099-DC8877137D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" t="7512" r="293" b="9359"/>
          <a:stretch/>
        </p:blipFill>
        <p:spPr>
          <a:xfrm>
            <a:off x="0" y="0"/>
            <a:ext cx="5382636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5C334-DB34-4972-AE4B-93A098276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8927" y="2630557"/>
            <a:ext cx="5296829" cy="2655121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solidFill>
                  <a:srgbClr val="111111"/>
                </a:solidFill>
                <a:latin typeface="Roboto" panose="02000000000000000000" pitchFamily="2" charset="0"/>
              </a:rPr>
              <a:t>Process in Design</a:t>
            </a:r>
            <a:r>
              <a:rPr lang="en-US" sz="20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is regarded as</a:t>
            </a:r>
            <a:r>
              <a:rPr lang="en-US" sz="2000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 creative problem solving</a:t>
            </a:r>
            <a:r>
              <a:rPr lang="en-US" sz="20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 ( </a:t>
            </a:r>
            <a:r>
              <a:rPr lang="en-US" sz="2000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Koberg</a:t>
            </a:r>
            <a:r>
              <a:rPr lang="en-US" sz="20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, 1981) through a series of steps or a sequence of activities, which lead from initial concept to realization.</a:t>
            </a:r>
          </a:p>
          <a:p>
            <a:endParaRPr lang="en-NZ" sz="15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878EF0-FE63-096A-1C27-DF92A09843A0}"/>
              </a:ext>
            </a:extLst>
          </p:cNvPr>
          <p:cNvSpPr/>
          <p:nvPr/>
        </p:nvSpPr>
        <p:spPr>
          <a:xfrm>
            <a:off x="0" y="0"/>
            <a:ext cx="5382637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5310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1D74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82F90E-606E-CE54-972D-D778140E10A0}"/>
              </a:ext>
            </a:extLst>
          </p:cNvPr>
          <p:cNvSpPr/>
          <p:nvPr/>
        </p:nvSpPr>
        <p:spPr>
          <a:xfrm>
            <a:off x="4696838" y="1219200"/>
            <a:ext cx="1371600" cy="139700"/>
          </a:xfrm>
          <a:prstGeom prst="rect">
            <a:avLst/>
          </a:prstGeom>
          <a:solidFill>
            <a:srgbClr val="81D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1D742"/>
              </a:solidFill>
            </a:endParaRPr>
          </a:p>
        </p:txBody>
      </p:sp>
      <p:sp>
        <p:nvSpPr>
          <p:cNvPr id="8" name="Subtitle 4">
            <a:extLst>
              <a:ext uri="{FF2B5EF4-FFF2-40B4-BE49-F238E27FC236}">
                <a16:creationId xmlns:a16="http://schemas.microsoft.com/office/drawing/2014/main" id="{AF0489DF-D956-0C8E-6DFB-EEC72C9E36AD}"/>
              </a:ext>
            </a:extLst>
          </p:cNvPr>
          <p:cNvSpPr txBox="1">
            <a:spLocks/>
          </p:cNvSpPr>
          <p:nvPr/>
        </p:nvSpPr>
        <p:spPr>
          <a:xfrm>
            <a:off x="7100249" y="1058257"/>
            <a:ext cx="4280055" cy="601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NZ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itchFamily="2" charset="77"/>
                <a:cs typeface="Poppins" pitchFamily="2" charset="77"/>
              </a:rPr>
              <a:t>What is Process </a:t>
            </a:r>
            <a:r>
              <a:rPr lang="en-NZ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oppins" pitchFamily="2" charset="77"/>
                <a:cs typeface="Poppins" pitchFamily="2" charset="77"/>
              </a:rPr>
              <a:t>of </a:t>
            </a:r>
            <a:r>
              <a:rPr lang="en-NZ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itchFamily="2" charset="77"/>
                <a:cs typeface="Poppins" pitchFamily="2" charset="77"/>
              </a:rPr>
              <a:t>Design?</a:t>
            </a:r>
          </a:p>
        </p:txBody>
      </p:sp>
    </p:spTree>
    <p:extLst>
      <p:ext uri="{BB962C8B-B14F-4D97-AF65-F5344CB8AC3E}">
        <p14:creationId xmlns:p14="http://schemas.microsoft.com/office/powerpoint/2010/main" val="394723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4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CC44F0DE-336B-7220-CBFD-CF30657DDD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5" r="23080"/>
          <a:stretch/>
        </p:blipFill>
        <p:spPr>
          <a:xfrm>
            <a:off x="-1" y="0"/>
            <a:ext cx="5382637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5C334-DB34-4972-AE4B-93A098276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1459" y="1985065"/>
            <a:ext cx="4280055" cy="3426921"/>
          </a:xfrm>
        </p:spPr>
        <p:txBody>
          <a:bodyPr>
            <a:noAutofit/>
          </a:bodyPr>
          <a:lstStyle/>
          <a:p>
            <a:pPr algn="l">
              <a:buFont typeface="+mj-lt"/>
              <a:buAutoNum type="arabicPeriod"/>
            </a:pPr>
            <a:r>
              <a:rPr lang="en-US" sz="1600" b="0" i="0" dirty="0">
                <a:solidFill>
                  <a:srgbClr val="2D2D2D"/>
                </a:solidFill>
                <a:effectLst/>
                <a:latin typeface="Noto Sans" panose="020B0502040504020204" pitchFamily="34" charset="0"/>
              </a:rPr>
              <a:t>Define the problem</a:t>
            </a:r>
          </a:p>
          <a:p>
            <a:pPr algn="l">
              <a:buFont typeface="+mj-lt"/>
              <a:buAutoNum type="arabicPeriod"/>
            </a:pPr>
            <a:r>
              <a:rPr lang="en-US" sz="1600" b="0" i="0" dirty="0">
                <a:solidFill>
                  <a:srgbClr val="2D2D2D"/>
                </a:solidFill>
                <a:effectLst/>
                <a:latin typeface="Noto Sans" panose="020B0502040504020204" pitchFamily="34" charset="0"/>
              </a:rPr>
              <a:t>Conduct research</a:t>
            </a:r>
          </a:p>
          <a:p>
            <a:pPr algn="l">
              <a:buFont typeface="+mj-lt"/>
              <a:buAutoNum type="arabicPeriod"/>
            </a:pPr>
            <a:r>
              <a:rPr lang="en-US" sz="1600" b="0" i="0" dirty="0">
                <a:solidFill>
                  <a:srgbClr val="2D2D2D"/>
                </a:solidFill>
                <a:effectLst/>
                <a:latin typeface="Noto Sans" panose="020B0502040504020204" pitchFamily="34" charset="0"/>
              </a:rPr>
              <a:t>Brainstorm and conceptualize</a:t>
            </a:r>
          </a:p>
          <a:p>
            <a:pPr algn="l">
              <a:buFont typeface="+mj-lt"/>
              <a:buAutoNum type="arabicPeriod"/>
            </a:pPr>
            <a:r>
              <a:rPr lang="en-US" sz="1600" b="0" i="0" dirty="0">
                <a:solidFill>
                  <a:srgbClr val="2D2D2D"/>
                </a:solidFill>
                <a:effectLst/>
                <a:latin typeface="Noto Sans" panose="020B0502040504020204" pitchFamily="34" charset="0"/>
              </a:rPr>
              <a:t>Create a prototype</a:t>
            </a:r>
          </a:p>
          <a:p>
            <a:pPr algn="l">
              <a:buFont typeface="+mj-lt"/>
              <a:buAutoNum type="arabicPeriod"/>
            </a:pPr>
            <a:r>
              <a:rPr lang="en-US" sz="1600" b="0" i="0" dirty="0">
                <a:solidFill>
                  <a:srgbClr val="2D2D2D"/>
                </a:solidFill>
                <a:effectLst/>
                <a:latin typeface="Noto Sans" panose="020B0502040504020204" pitchFamily="34" charset="0"/>
              </a:rPr>
              <a:t>Build and market your product</a:t>
            </a:r>
          </a:p>
          <a:p>
            <a:pPr algn="l">
              <a:buFont typeface="+mj-lt"/>
              <a:buAutoNum type="arabicPeriod"/>
            </a:pPr>
            <a:r>
              <a:rPr lang="en-US" sz="1600" b="0" i="0" dirty="0">
                <a:solidFill>
                  <a:srgbClr val="2D2D2D"/>
                </a:solidFill>
                <a:effectLst/>
                <a:latin typeface="Noto Sans" panose="020B0502040504020204" pitchFamily="34" charset="0"/>
              </a:rPr>
              <a:t>Product analysis</a:t>
            </a:r>
          </a:p>
          <a:p>
            <a:pPr algn="l">
              <a:buFont typeface="+mj-lt"/>
              <a:buAutoNum type="arabicPeriod"/>
            </a:pPr>
            <a:r>
              <a:rPr lang="en-US" sz="1600" b="0" i="0" dirty="0">
                <a:solidFill>
                  <a:srgbClr val="2D2D2D"/>
                </a:solidFill>
                <a:effectLst/>
                <a:latin typeface="Noto Sans" panose="020B0502040504020204" pitchFamily="34" charset="0"/>
              </a:rPr>
              <a:t>Improve</a:t>
            </a:r>
          </a:p>
          <a:p>
            <a:pPr marL="0" indent="0">
              <a:buNone/>
            </a:pPr>
            <a:endParaRPr lang="en-US" sz="15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878EF0-FE63-096A-1C27-DF92A09843A0}"/>
              </a:ext>
            </a:extLst>
          </p:cNvPr>
          <p:cNvSpPr/>
          <p:nvPr/>
        </p:nvSpPr>
        <p:spPr>
          <a:xfrm>
            <a:off x="0" y="0"/>
            <a:ext cx="5382637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5310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1D74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82F90E-606E-CE54-972D-D778140E10A0}"/>
              </a:ext>
            </a:extLst>
          </p:cNvPr>
          <p:cNvSpPr/>
          <p:nvPr/>
        </p:nvSpPr>
        <p:spPr>
          <a:xfrm>
            <a:off x="4696838" y="1219200"/>
            <a:ext cx="1371600" cy="139700"/>
          </a:xfrm>
          <a:prstGeom prst="rect">
            <a:avLst/>
          </a:prstGeom>
          <a:solidFill>
            <a:srgbClr val="81D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1D742"/>
              </a:solidFill>
            </a:endParaRPr>
          </a:p>
        </p:txBody>
      </p:sp>
      <p:sp>
        <p:nvSpPr>
          <p:cNvPr id="8" name="Subtitle 4">
            <a:extLst>
              <a:ext uri="{FF2B5EF4-FFF2-40B4-BE49-F238E27FC236}">
                <a16:creationId xmlns:a16="http://schemas.microsoft.com/office/drawing/2014/main" id="{AF0489DF-D956-0C8E-6DFB-EEC72C9E36AD}"/>
              </a:ext>
            </a:extLst>
          </p:cNvPr>
          <p:cNvSpPr txBox="1">
            <a:spLocks/>
          </p:cNvSpPr>
          <p:nvPr/>
        </p:nvSpPr>
        <p:spPr>
          <a:xfrm>
            <a:off x="6809365" y="1086063"/>
            <a:ext cx="5058224" cy="6234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NZ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itchFamily="2" charset="77"/>
                <a:cs typeface="Poppins" pitchFamily="2" charset="77"/>
              </a:rPr>
              <a:t>How does it evolve?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360106A-42A8-1C23-EB45-991B0674A9A4}"/>
              </a:ext>
            </a:extLst>
          </p:cNvPr>
          <p:cNvSpPr txBox="1">
            <a:spLocks/>
          </p:cNvSpPr>
          <p:nvPr/>
        </p:nvSpPr>
        <p:spPr>
          <a:xfrm>
            <a:off x="6881459" y="5286707"/>
            <a:ext cx="4488777" cy="750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63638" indent="-1163638">
              <a:lnSpc>
                <a:spcPct val="100000"/>
              </a:lnSpc>
              <a:buNone/>
            </a:pPr>
            <a:r>
              <a:rPr lang="en-NZ" sz="1400" dirty="0">
                <a:solidFill>
                  <a:srgbClr val="0070C0"/>
                </a:solidFill>
                <a:latin typeface="Poppins" pitchFamily="2" charset="77"/>
                <a:cs typeface="Poppins" pitchFamily="2" charset="77"/>
              </a:rPr>
              <a:t>	</a:t>
            </a:r>
            <a:endParaRPr lang="en-NZ" sz="140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5" name="Picture 4" descr="A picture containing toy, doll, automaton&#10;&#10;Description automatically generated">
            <a:extLst>
              <a:ext uri="{FF2B5EF4-FFF2-40B4-BE49-F238E27FC236}">
                <a16:creationId xmlns:a16="http://schemas.microsoft.com/office/drawing/2014/main" id="{ADDB91E8-7C67-45CF-B56D-7108CDE0D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-200444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5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946ECFB-CAA1-44B5-8071-C798AE78B3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518" y="457200"/>
            <a:ext cx="716096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73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4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4">
            <a:extLst>
              <a:ext uri="{FF2B5EF4-FFF2-40B4-BE49-F238E27FC236}">
                <a16:creationId xmlns:a16="http://schemas.microsoft.com/office/drawing/2014/main" id="{7DEED000-D74D-A0CE-4C58-ED9A6A1381ED}"/>
              </a:ext>
            </a:extLst>
          </p:cNvPr>
          <p:cNvSpPr txBox="1">
            <a:spLocks/>
          </p:cNvSpPr>
          <p:nvPr/>
        </p:nvSpPr>
        <p:spPr>
          <a:xfrm>
            <a:off x="574309" y="836811"/>
            <a:ext cx="5301282" cy="601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NZ" sz="3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itchFamily="2" charset="77"/>
                <a:cs typeface="Poppins" pitchFamily="2" charset="77"/>
              </a:rPr>
              <a:t>Define the Problem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A863FA-54C3-C89A-394D-4EFD2C4A057D}"/>
              </a:ext>
            </a:extLst>
          </p:cNvPr>
          <p:cNvSpPr/>
          <p:nvPr/>
        </p:nvSpPr>
        <p:spPr>
          <a:xfrm>
            <a:off x="6123562" y="1067604"/>
            <a:ext cx="1371600" cy="139700"/>
          </a:xfrm>
          <a:prstGeom prst="rect">
            <a:avLst/>
          </a:prstGeom>
          <a:solidFill>
            <a:srgbClr val="81D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1D74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A5A3D-C5FE-481C-A939-978F55699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309" y="2087775"/>
            <a:ext cx="8302062" cy="4502596"/>
          </a:xfrm>
        </p:spPr>
        <p:txBody>
          <a:bodyPr>
            <a:normAutofit/>
          </a:bodyPr>
          <a:lstStyle/>
          <a:p>
            <a:pPr algn="l"/>
            <a:r>
              <a:rPr lang="en-US" b="1" i="0" dirty="0">
                <a:solidFill>
                  <a:srgbClr val="223C50"/>
                </a:solidFill>
                <a:effectLst/>
                <a:latin typeface="TradeGothic"/>
              </a:rPr>
              <a:t>Who</a:t>
            </a:r>
            <a:r>
              <a:rPr lang="en-US" b="0" i="0" dirty="0">
                <a:solidFill>
                  <a:srgbClr val="223C50"/>
                </a:solidFill>
                <a:effectLst/>
                <a:latin typeface="TradeGothic"/>
              </a:rPr>
              <a:t>, </a:t>
            </a:r>
            <a:r>
              <a:rPr lang="en-US" b="1" i="0" dirty="0">
                <a:solidFill>
                  <a:srgbClr val="223C50"/>
                </a:solidFill>
                <a:effectLst/>
                <a:latin typeface="TradeGothic"/>
              </a:rPr>
              <a:t>what</a:t>
            </a:r>
            <a:r>
              <a:rPr lang="en-US" b="0" i="0" dirty="0">
                <a:solidFill>
                  <a:srgbClr val="223C50"/>
                </a:solidFill>
                <a:effectLst/>
                <a:latin typeface="TradeGothic"/>
              </a:rPr>
              <a:t>, </a:t>
            </a:r>
            <a:r>
              <a:rPr lang="en-US" b="1" i="0" dirty="0">
                <a:solidFill>
                  <a:srgbClr val="223C50"/>
                </a:solidFill>
                <a:effectLst/>
                <a:latin typeface="TradeGothic"/>
              </a:rPr>
              <a:t>where</a:t>
            </a:r>
            <a:r>
              <a:rPr lang="en-US" b="0" i="0" dirty="0">
                <a:solidFill>
                  <a:srgbClr val="223C50"/>
                </a:solidFill>
                <a:effectLst/>
                <a:latin typeface="TradeGothic"/>
              </a:rPr>
              <a:t>, and </a:t>
            </a:r>
            <a:r>
              <a:rPr lang="en-US" b="1" i="0" dirty="0">
                <a:solidFill>
                  <a:srgbClr val="223C50"/>
                </a:solidFill>
                <a:effectLst/>
                <a:latin typeface="TradeGothic"/>
              </a:rPr>
              <a:t>why?</a:t>
            </a:r>
          </a:p>
          <a:p>
            <a:pPr algn="l"/>
            <a:endParaRPr lang="en-US" b="0" i="0" dirty="0">
              <a:solidFill>
                <a:srgbClr val="223C50"/>
              </a:solidFill>
              <a:effectLst/>
              <a:latin typeface="TradeGothic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23C50"/>
                </a:solidFill>
                <a:effectLst/>
                <a:latin typeface="TradeGothic"/>
              </a:rPr>
              <a:t>Who is experiencing the problem?</a:t>
            </a:r>
            <a:r>
              <a:rPr lang="en-US" b="0" i="0" dirty="0">
                <a:solidFill>
                  <a:srgbClr val="223C50"/>
                </a:solidFill>
                <a:effectLst/>
                <a:latin typeface="TradeGothic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1" i="0" dirty="0">
              <a:solidFill>
                <a:srgbClr val="223C50"/>
              </a:solidFill>
              <a:effectLst/>
              <a:latin typeface="TradeGothic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23C50"/>
                </a:solidFill>
                <a:effectLst/>
                <a:latin typeface="TradeGothic"/>
              </a:rPr>
              <a:t>What is the problem?</a:t>
            </a:r>
            <a:r>
              <a:rPr lang="en-US" b="0" i="0" dirty="0">
                <a:solidFill>
                  <a:srgbClr val="223C50"/>
                </a:solidFill>
                <a:effectLst/>
                <a:latin typeface="TradeGothic"/>
              </a:rPr>
              <a:t> </a:t>
            </a:r>
            <a:r>
              <a:rPr lang="en-US" b="1" i="0" dirty="0">
                <a:solidFill>
                  <a:srgbClr val="223C50"/>
                </a:solidFill>
                <a:effectLst/>
                <a:latin typeface="TradeGothic"/>
              </a:rPr>
              <a:t>Where does the problem present itself?</a:t>
            </a:r>
            <a:r>
              <a:rPr lang="en-US" b="0" i="0" dirty="0">
                <a:solidFill>
                  <a:srgbClr val="223C50"/>
                </a:solidFill>
                <a:effectLst/>
                <a:latin typeface="TradeGothic"/>
              </a:rPr>
              <a:t> 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223C50"/>
              </a:solidFill>
              <a:latin typeface="TradeGothic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23C50"/>
                </a:solidFill>
                <a:effectLst/>
                <a:latin typeface="TradeGothic"/>
              </a:rPr>
              <a:t>Why does it matter?</a:t>
            </a:r>
            <a:r>
              <a:rPr lang="en-US" b="0" i="0" dirty="0">
                <a:solidFill>
                  <a:srgbClr val="223C50"/>
                </a:solidFill>
                <a:effectLst/>
                <a:latin typeface="TradeGothic"/>
              </a:rPr>
              <a:t> 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61843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4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a hard hat&#10;&#10;Description automatically generated with low confidence">
            <a:extLst>
              <a:ext uri="{FF2B5EF4-FFF2-40B4-BE49-F238E27FC236}">
                <a16:creationId xmlns:a16="http://schemas.microsoft.com/office/drawing/2014/main" id="{C8C61DE0-A5DD-DE6F-F845-410959CCC9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5" t="1639" r="26300" b="315"/>
          <a:stretch/>
        </p:blipFill>
        <p:spPr>
          <a:xfrm>
            <a:off x="7182679" y="0"/>
            <a:ext cx="5009321" cy="68580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4DF7B09-BC7C-932B-B7CB-3E56CAAAA0AC}"/>
              </a:ext>
            </a:extLst>
          </p:cNvPr>
          <p:cNvSpPr txBox="1">
            <a:spLocks/>
          </p:cNvSpPr>
          <p:nvPr/>
        </p:nvSpPr>
        <p:spPr>
          <a:xfrm>
            <a:off x="1124180" y="2119186"/>
            <a:ext cx="5382637" cy="3277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200000"/>
              </a:lnSpc>
            </a:pPr>
            <a:r>
              <a:rPr lang="en-NZ" sz="1500" dirty="0">
                <a:latin typeface="Poppins" pitchFamily="2" charset="77"/>
                <a:cs typeface="Poppins" pitchFamily="2" charset="77"/>
              </a:rPr>
              <a:t>.</a:t>
            </a:r>
          </a:p>
          <a:p>
            <a:pPr algn="l">
              <a:lnSpc>
                <a:spcPct val="150000"/>
              </a:lnSpc>
            </a:pPr>
            <a:endParaRPr lang="en-NZ" sz="15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C92FF970-67E6-0C17-43AD-1F8DBDCD5B5B}"/>
              </a:ext>
            </a:extLst>
          </p:cNvPr>
          <p:cNvSpPr txBox="1">
            <a:spLocks/>
          </p:cNvSpPr>
          <p:nvPr/>
        </p:nvSpPr>
        <p:spPr>
          <a:xfrm>
            <a:off x="266524" y="291025"/>
            <a:ext cx="6758744" cy="23183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NZ" sz="3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itchFamily="2" charset="77"/>
                <a:cs typeface="Poppins" pitchFamily="2" charset="77"/>
              </a:rPr>
              <a:t>Conduct Research</a:t>
            </a:r>
          </a:p>
          <a:p>
            <a:pPr marL="0" indent="0" algn="l">
              <a:buNone/>
            </a:pPr>
            <a:endParaRPr lang="en-NZ" sz="3400" b="1" dirty="0">
              <a:solidFill>
                <a:schemeClr val="tx1">
                  <a:lumMod val="85000"/>
                  <a:lumOff val="15000"/>
                </a:schemeClr>
              </a:solidFill>
              <a:latin typeface="Poppins" pitchFamily="2" charset="77"/>
              <a:cs typeface="Poppins" pitchFamily="2" charset="77"/>
            </a:endParaRPr>
          </a:p>
          <a:p>
            <a:pPr marL="0" indent="0" algn="l">
              <a:buNone/>
            </a:pPr>
            <a:r>
              <a:rPr lang="en-US" sz="3600" b="1" i="0" dirty="0">
                <a:solidFill>
                  <a:srgbClr val="2D2D2D"/>
                </a:solidFill>
                <a:effectLst/>
                <a:latin typeface="Noto Sans" panose="020B0502040504020204" pitchFamily="34" charset="0"/>
              </a:rPr>
              <a:t>Brainstorm and Conceptualize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NZ" sz="3400" b="1" dirty="0">
              <a:solidFill>
                <a:schemeClr val="tx1">
                  <a:lumMod val="85000"/>
                  <a:lumOff val="15000"/>
                </a:schemeClr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EE1EFD-6302-EE9B-1114-CEACCBF96461}"/>
              </a:ext>
            </a:extLst>
          </p:cNvPr>
          <p:cNvSpPr/>
          <p:nvPr/>
        </p:nvSpPr>
        <p:spPr>
          <a:xfrm>
            <a:off x="7192617" y="0"/>
            <a:ext cx="5009322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5310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1D74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B6948D-0A6C-8C86-D532-C96CED33B114}"/>
              </a:ext>
            </a:extLst>
          </p:cNvPr>
          <p:cNvSpPr/>
          <p:nvPr/>
        </p:nvSpPr>
        <p:spPr>
          <a:xfrm>
            <a:off x="6506817" y="1289049"/>
            <a:ext cx="1371600" cy="139700"/>
          </a:xfrm>
          <a:prstGeom prst="rect">
            <a:avLst/>
          </a:prstGeom>
          <a:solidFill>
            <a:srgbClr val="81D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1D74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3DFE77-1752-4BC4-A548-B30EDC3C1E33}"/>
              </a:ext>
            </a:extLst>
          </p:cNvPr>
          <p:cNvSpPr txBox="1"/>
          <p:nvPr/>
        </p:nvSpPr>
        <p:spPr>
          <a:xfrm>
            <a:off x="407100" y="2987504"/>
            <a:ext cx="661816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b="1" i="0" dirty="0">
              <a:solidFill>
                <a:srgbClr val="2D2D2D"/>
              </a:solidFill>
              <a:effectLst/>
              <a:latin typeface="Noto Sans" panose="020B0502040504020204" pitchFamily="34" charset="0"/>
            </a:endParaRPr>
          </a:p>
          <a:p>
            <a:pPr algn="l"/>
            <a:endParaRPr lang="en-US" b="1" i="0" dirty="0">
              <a:solidFill>
                <a:srgbClr val="2D2D2D"/>
              </a:solidFill>
              <a:effectLst/>
              <a:latin typeface="Noto Sans" panose="020B0502040504020204" pitchFamily="34" charset="0"/>
            </a:endParaRPr>
          </a:p>
          <a:p>
            <a:pPr algn="l"/>
            <a:r>
              <a:rPr lang="en-US" b="0" i="0" dirty="0">
                <a:solidFill>
                  <a:srgbClr val="2D2D2D"/>
                </a:solidFill>
                <a:effectLst/>
                <a:latin typeface="Noto Sans" panose="020B0502040504020204" pitchFamily="34" charset="0"/>
              </a:rPr>
              <a:t>Having an array of people communicating about and working on a project can ensure the team avoids any negative outcomes.</a:t>
            </a:r>
          </a:p>
          <a:p>
            <a:pPr algn="l"/>
            <a:endParaRPr lang="en-US" dirty="0">
              <a:solidFill>
                <a:srgbClr val="2D2D2D"/>
              </a:solidFill>
              <a:latin typeface="Noto Sans" panose="020B0502040504020204" pitchFamily="34" charset="0"/>
            </a:endParaRPr>
          </a:p>
          <a:p>
            <a:pPr algn="l"/>
            <a:r>
              <a:rPr lang="en-US" b="0" i="0" dirty="0">
                <a:solidFill>
                  <a:srgbClr val="2D2D2D"/>
                </a:solidFill>
                <a:effectLst/>
                <a:latin typeface="Noto Sans" panose="020B0502040504020204" pitchFamily="34" charset="0"/>
              </a:rPr>
              <a:t> When team members are working together, they can plan for, identify and resolve any potential challenges together. This can allow them to create satisfactory products or outcomes</a:t>
            </a:r>
          </a:p>
        </p:txBody>
      </p:sp>
    </p:spTree>
    <p:extLst>
      <p:ext uri="{BB962C8B-B14F-4D97-AF65-F5344CB8AC3E}">
        <p14:creationId xmlns:p14="http://schemas.microsoft.com/office/powerpoint/2010/main" val="34247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DC4E0-3A23-4D7E-BE8E-D97A5A896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0" dirty="0" smtClean="0">
                <a:solidFill>
                  <a:srgbClr val="2D2D2D"/>
                </a:solidFill>
                <a:effectLst/>
                <a:latin typeface="Noto Sans" panose="020B0502040504020204" pitchFamily="34" charset="0"/>
              </a:rPr>
              <a:t>The Process of </a:t>
            </a:r>
            <a:r>
              <a:rPr lang="en-US" b="1" i="0" dirty="0">
                <a:solidFill>
                  <a:srgbClr val="2D2D2D"/>
                </a:solidFill>
                <a:effectLst/>
                <a:latin typeface="Noto Sans" panose="020B0502040504020204" pitchFamily="34" charset="0"/>
              </a:rPr>
              <a:t>Design </a:t>
            </a:r>
            <a:r>
              <a:rPr lang="en-US" b="1" i="0" dirty="0" smtClean="0">
                <a:solidFill>
                  <a:srgbClr val="2D2D2D"/>
                </a:solidFill>
                <a:effectLst/>
                <a:latin typeface="Noto Sans" panose="020B0502040504020204" pitchFamily="34" charset="0"/>
              </a:rPr>
              <a:t/>
            </a:r>
            <a:br>
              <a:rPr lang="en-US" b="1" i="0" dirty="0" smtClean="0">
                <a:solidFill>
                  <a:srgbClr val="2D2D2D"/>
                </a:solidFill>
                <a:effectLst/>
                <a:latin typeface="Noto Sans" panose="020B0502040504020204" pitchFamily="34" charset="0"/>
              </a:rPr>
            </a:br>
            <a:r>
              <a:rPr lang="en-US" b="1" i="0" dirty="0" smtClean="0">
                <a:solidFill>
                  <a:srgbClr val="2D2D2D"/>
                </a:solidFill>
                <a:effectLst/>
                <a:latin typeface="Noto Sans" panose="020B0502040504020204" pitchFamily="34" charset="0"/>
              </a:rPr>
              <a:t>– </a:t>
            </a:r>
            <a:r>
              <a:rPr lang="en-US" b="1" i="0" dirty="0">
                <a:solidFill>
                  <a:srgbClr val="2D2D2D"/>
                </a:solidFill>
                <a:effectLst/>
                <a:latin typeface="Noto Sans" panose="020B0502040504020204" pitchFamily="34" charset="0"/>
              </a:rPr>
              <a:t>A critical aspect to Health &amp; Safety</a:t>
            </a:r>
            <a:r>
              <a:rPr lang="en-US" b="0" i="0" dirty="0">
                <a:solidFill>
                  <a:srgbClr val="2D2D2D"/>
                </a:solidFill>
                <a:effectLst/>
                <a:latin typeface="Noto Sans" panose="020B0502040504020204" pitchFamily="34" charset="0"/>
              </a:rPr>
              <a:t/>
            </a:r>
            <a:br>
              <a:rPr lang="en-US" b="0" i="0" dirty="0">
                <a:solidFill>
                  <a:srgbClr val="2D2D2D"/>
                </a:solidFill>
                <a:effectLst/>
                <a:latin typeface="Noto Sans" panose="020B0502040504020204" pitchFamily="34" charset="0"/>
              </a:rPr>
            </a:b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2F3EC-1B75-4F30-8989-7385FC074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endParaRPr lang="en-US" b="0" i="0" dirty="0">
              <a:solidFill>
                <a:srgbClr val="000000"/>
              </a:solidFill>
              <a:effectLst/>
              <a:latin typeface="PT Serif" panose="020B0604020202020204" pitchFamily="18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PT Serif" panose="020B0604020202020204" pitchFamily="18" charset="0"/>
              </a:rPr>
              <a:t>Decision-makers in your organisation, as well as designers must understand the crucial link between health and safety and good design.</a:t>
            </a:r>
          </a:p>
          <a:p>
            <a:pPr marL="0" indent="0" algn="l">
              <a:buNone/>
            </a:pPr>
            <a:endParaRPr lang="en-US" b="0" i="0" dirty="0">
              <a:solidFill>
                <a:srgbClr val="000000"/>
              </a:solidFill>
              <a:effectLst/>
              <a:latin typeface="PT Serif" panose="020B0604020202020204" pitchFamily="18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PT Serif" panose="020B0604020202020204" pitchFamily="18" charset="0"/>
              </a:rPr>
              <a:t>While designers have a legal obligation to design safety into a workplace, it is also your responsibility to provide the designer with sufficient information so they can understand your needs and incorporate the safety features you need in your project.</a:t>
            </a:r>
          </a:p>
          <a:p>
            <a:endParaRPr lang="en-NZ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40D03E-270E-43C6-9939-174132F983CE}"/>
              </a:ext>
            </a:extLst>
          </p:cNvPr>
          <p:cNvSpPr/>
          <p:nvPr/>
        </p:nvSpPr>
        <p:spPr>
          <a:xfrm>
            <a:off x="5547812" y="1548607"/>
            <a:ext cx="1371600" cy="139700"/>
          </a:xfrm>
          <a:prstGeom prst="rect">
            <a:avLst/>
          </a:prstGeom>
          <a:solidFill>
            <a:srgbClr val="81D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1D7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84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253D78D6-3493-2020-7EA5-F61E5C2CA634}"/>
              </a:ext>
            </a:extLst>
          </p:cNvPr>
          <p:cNvSpPr txBox="1">
            <a:spLocks/>
          </p:cNvSpPr>
          <p:nvPr/>
        </p:nvSpPr>
        <p:spPr>
          <a:xfrm>
            <a:off x="321477" y="1112251"/>
            <a:ext cx="5085410" cy="6012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NZ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itchFamily="2" charset="77"/>
                <a:cs typeface="Poppins" pitchFamily="2" charset="77"/>
              </a:rPr>
              <a:t>WorkSafe NZ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7AFB5A0-1650-659C-FA0F-F12CDE2C2AEB}"/>
              </a:ext>
            </a:extLst>
          </p:cNvPr>
          <p:cNvCxnSpPr>
            <a:cxnSpLocks/>
          </p:cNvCxnSpPr>
          <p:nvPr/>
        </p:nvCxnSpPr>
        <p:spPr>
          <a:xfrm>
            <a:off x="0" y="1845942"/>
            <a:ext cx="4045226" cy="0"/>
          </a:xfrm>
          <a:prstGeom prst="line">
            <a:avLst/>
          </a:prstGeom>
          <a:ln w="38100">
            <a:solidFill>
              <a:srgbClr val="81D7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 descr="A picture containing outdoor&#10;&#10;Description automatically generated">
            <a:extLst>
              <a:ext uri="{FF2B5EF4-FFF2-40B4-BE49-F238E27FC236}">
                <a16:creationId xmlns:a16="http://schemas.microsoft.com/office/drawing/2014/main" id="{73D3019E-8FD9-41B0-86A3-45C30F2B85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425" y="1712384"/>
            <a:ext cx="4761029" cy="390783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7204BB-5214-46B1-BBFB-9D6354ADA61C}"/>
              </a:ext>
            </a:extLst>
          </p:cNvPr>
          <p:cNvSpPr txBox="1"/>
          <p:nvPr/>
        </p:nvSpPr>
        <p:spPr>
          <a:xfrm>
            <a:off x="0" y="2343308"/>
            <a:ext cx="8819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2800" b="1" dirty="0">
                <a:hlinkClick r:id="rId3"/>
              </a:rPr>
              <a:t>https://besafe.nz/health-safety-by-design</a:t>
            </a:r>
            <a:endParaRPr lang="en-NZ" sz="2800" b="1" dirty="0"/>
          </a:p>
        </p:txBody>
      </p:sp>
    </p:spTree>
    <p:extLst>
      <p:ext uri="{BB962C8B-B14F-4D97-AF65-F5344CB8AC3E}">
        <p14:creationId xmlns:p14="http://schemas.microsoft.com/office/powerpoint/2010/main" val="37269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4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13C84-ACF5-470A-B076-8B2A491FB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236" y="3007964"/>
            <a:ext cx="11260874" cy="1325563"/>
          </a:xfrm>
        </p:spPr>
        <p:txBody>
          <a:bodyPr/>
          <a:lstStyle/>
          <a:p>
            <a:r>
              <a:rPr lang="en-NZ" b="1" dirty="0">
                <a:solidFill>
                  <a:srgbClr val="954F72"/>
                </a:solidFill>
                <a:hlinkClick r:id="rId2"/>
              </a:rPr>
              <a:t>https://www.youtube</a:t>
            </a:r>
            <a:r>
              <a:rPr lang="en-NZ" b="1" dirty="0">
                <a:solidFill>
                  <a:schemeClr val="accent5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.com/watch?v=Gbxg4ZjfDY8</a:t>
            </a:r>
            <a:endParaRPr lang="en-NZ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7E0B5-B646-493E-80E9-9A968C899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873" y="688201"/>
            <a:ext cx="10515600" cy="9510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Z" sz="4000" b="1" dirty="0"/>
              <a:t>Demystifying Health &amp; Safety in Design</a:t>
            </a:r>
          </a:p>
        </p:txBody>
      </p:sp>
    </p:spTree>
    <p:extLst>
      <p:ext uri="{BB962C8B-B14F-4D97-AF65-F5344CB8AC3E}">
        <p14:creationId xmlns:p14="http://schemas.microsoft.com/office/powerpoint/2010/main" val="265868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 advClick="0" advTm="4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Safe Presentation" id="{FDC0E1C4-46AF-F645-AF77-6FFBD6692865}" vid="{FAD6871D-6393-CF43-831E-0158FE1A1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F85E503C741E438096897A73399F93" ma:contentTypeVersion="14" ma:contentTypeDescription="Create a new document." ma:contentTypeScope="" ma:versionID="4254159d4f623442c49a4b2c44c16966">
  <xsd:schema xmlns:xsd="http://www.w3.org/2001/XMLSchema" xmlns:xs="http://www.w3.org/2001/XMLSchema" xmlns:p="http://schemas.microsoft.com/office/2006/metadata/properties" xmlns:ns3="f3248ad4-a664-40a4-897c-b03757f0bb7f" xmlns:ns4="bc4b7eb0-f88c-483b-aa0f-cb1c571b168e" targetNamespace="http://schemas.microsoft.com/office/2006/metadata/properties" ma:root="true" ma:fieldsID="4f887ed185bd059d5f41523aad15776b" ns3:_="" ns4:_="">
    <xsd:import namespace="f3248ad4-a664-40a4-897c-b03757f0bb7f"/>
    <xsd:import namespace="bc4b7eb0-f88c-483b-aa0f-cb1c571b168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OCR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248ad4-a664-40a4-897c-b03757f0bb7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4b7eb0-f88c-483b-aa0f-cb1c571b16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88CFD41-EA13-4071-AA12-4FE197F95F8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9A23B24-A352-49C7-9654-602FBD5941DC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f3248ad4-a664-40a4-897c-b03757f0bb7f"/>
    <ds:schemaRef ds:uri="http://purl.org/dc/terms/"/>
    <ds:schemaRef ds:uri="http://schemas.openxmlformats.org/package/2006/metadata/core-properties"/>
    <ds:schemaRef ds:uri="bc4b7eb0-f88c-483b-aa0f-cb1c571b168e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69C956E-2AB7-40B2-BCD4-6A3D71D67C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248ad4-a664-40a4-897c-b03757f0bb7f"/>
    <ds:schemaRef ds:uri="bc4b7eb0-f88c-483b-aa0f-cb1c571b168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429</Words>
  <Application>Microsoft Office PowerPoint</Application>
  <PresentationFormat>Widescreen</PresentationFormat>
  <Paragraphs>56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Calibri</vt:lpstr>
      <vt:lpstr>Calibri Light</vt:lpstr>
      <vt:lpstr>Noto Sans</vt:lpstr>
      <vt:lpstr>Poppins</vt:lpstr>
      <vt:lpstr>Poppins Light</vt:lpstr>
      <vt:lpstr>PT Serif</vt:lpstr>
      <vt:lpstr>Roboto</vt:lpstr>
      <vt:lpstr>Times New Roman</vt:lpstr>
      <vt:lpstr>TradeGothic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Process of Design  – A critical aspect to Health &amp; Safety </vt:lpstr>
      <vt:lpstr>PowerPoint Presentation</vt:lpstr>
      <vt:lpstr>https://www.youtube.com/watch?v=Gbxg4ZjfDY8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Chelsea Sait</dc:creator>
  <cp:lastModifiedBy>Williamson, Kerry</cp:lastModifiedBy>
  <cp:revision>13</cp:revision>
  <dcterms:created xsi:type="dcterms:W3CDTF">2022-06-13T03:17:14Z</dcterms:created>
  <dcterms:modified xsi:type="dcterms:W3CDTF">2022-08-08T23:18:04Z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6d50f11-2948-4504-b85a-3bd8bed9a0fc_Enabled">
    <vt:lpwstr>true</vt:lpwstr>
  </property>
  <property fmtid="{D5CDD505-2E9C-101B-9397-08002B2CF9AE}" pid="3" name="MSIP_Label_b6d50f11-2948-4504-b85a-3bd8bed9a0fc_SetDate">
    <vt:lpwstr>2022-08-08T23:17:37Z</vt:lpwstr>
  </property>
  <property fmtid="{D5CDD505-2E9C-101B-9397-08002B2CF9AE}" pid="4" name="MSIP_Label_b6d50f11-2948-4504-b85a-3bd8bed9a0fc_Method">
    <vt:lpwstr>Standard</vt:lpwstr>
  </property>
  <property fmtid="{D5CDD505-2E9C-101B-9397-08002B2CF9AE}" pid="5" name="MSIP_Label_b6d50f11-2948-4504-b85a-3bd8bed9a0fc_Name">
    <vt:lpwstr>Internal</vt:lpwstr>
  </property>
  <property fmtid="{D5CDD505-2E9C-101B-9397-08002B2CF9AE}" pid="6" name="MSIP_Label_b6d50f11-2948-4504-b85a-3bd8bed9a0fc_SiteId">
    <vt:lpwstr>a8f2ac6f-681f-4361-b51f-c85d86014a17</vt:lpwstr>
  </property>
  <property fmtid="{D5CDD505-2E9C-101B-9397-08002B2CF9AE}" pid="7" name="MSIP_Label_b6d50f11-2948-4504-b85a-3bd8bed9a0fc_ActionId">
    <vt:lpwstr>5e1c4e9e-775e-45d6-bd17-eaab8f7927d4</vt:lpwstr>
  </property>
  <property fmtid="{D5CDD505-2E9C-101B-9397-08002B2CF9AE}" pid="8" name="MSIP_Label_b6d50f11-2948-4504-b85a-3bd8bed9a0fc_ContentBits">
    <vt:lpwstr>2</vt:lpwstr>
  </property>
  <property fmtid="{D5CDD505-2E9C-101B-9397-08002B2CF9AE}" pid="9" name="ContentTypeId">
    <vt:lpwstr>0x01010070F85E503C741E438096897A73399F93</vt:lpwstr>
  </property>
</Properties>
</file>