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4"/>
  </p:sldMasterIdLst>
  <p:notesMasterIdLst>
    <p:notesMasterId r:id="rId16"/>
  </p:notesMasterIdLst>
  <p:handoutMasterIdLst>
    <p:handoutMasterId r:id="rId17"/>
  </p:handoutMasterIdLst>
  <p:sldIdLst>
    <p:sldId id="301" r:id="rId5"/>
    <p:sldId id="275" r:id="rId6"/>
    <p:sldId id="291" r:id="rId7"/>
    <p:sldId id="290" r:id="rId8"/>
    <p:sldId id="298" r:id="rId9"/>
    <p:sldId id="288" r:id="rId10"/>
    <p:sldId id="294" r:id="rId11"/>
    <p:sldId id="282" r:id="rId12"/>
    <p:sldId id="287" r:id="rId13"/>
    <p:sldId id="300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 Eggers" initials="LE" lastIdx="1" clrIdx="0">
    <p:extLst>
      <p:ext uri="{19B8F6BF-5375-455C-9EA6-DF929625EA0E}">
        <p15:presenceInfo xmlns:p15="http://schemas.microsoft.com/office/powerpoint/2012/main" userId="9597f478d227e3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83588" autoAdjust="0"/>
  </p:normalViewPr>
  <p:slideViewPr>
    <p:cSldViewPr snapToGrid="0">
      <p:cViewPr varScale="1">
        <p:scale>
          <a:sx n="71" d="100"/>
          <a:sy n="71" d="100"/>
        </p:scale>
        <p:origin x="27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C6FA6-6DE3-46AB-B05F-641F2EDE43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18D685-1C49-4FC1-BC87-0161DAD4EA1E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/>
            <a:t>Move away from preformatted JSA forms with emphasis on “blank sheet” to better capture management of change.</a:t>
          </a:r>
          <a:endParaRPr lang="en-US" dirty="0"/>
        </a:p>
      </dgm:t>
    </dgm:pt>
    <dgm:pt modelId="{FA236AAD-7B6A-4A4B-AAE5-407287366732}" type="parTrans" cxnId="{5E910E22-3D0E-4FC7-A928-BCE60346F533}">
      <dgm:prSet/>
      <dgm:spPr/>
      <dgm:t>
        <a:bodyPr/>
        <a:lstStyle/>
        <a:p>
          <a:endParaRPr lang="en-US"/>
        </a:p>
      </dgm:t>
    </dgm:pt>
    <dgm:pt modelId="{7DC53E0F-82BB-4979-ADDC-F740E8087C9B}" type="sibTrans" cxnId="{5E910E22-3D0E-4FC7-A928-BCE60346F533}">
      <dgm:prSet/>
      <dgm:spPr/>
      <dgm:t>
        <a:bodyPr/>
        <a:lstStyle/>
        <a:p>
          <a:endParaRPr lang="en-US"/>
        </a:p>
      </dgm:t>
    </dgm:pt>
    <dgm:pt modelId="{88CC9CA5-ECCD-4128-B6E8-8EDFE2B77161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/>
            <a:t>Focus not on the known written standard input to JSA, but what has changed, what do you feel about the task</a:t>
          </a:r>
          <a:endParaRPr lang="en-US" dirty="0"/>
        </a:p>
      </dgm:t>
    </dgm:pt>
    <dgm:pt modelId="{A3199D3C-EEA9-4549-ADB5-CF74C3A31E73}" type="parTrans" cxnId="{DAAA7F56-5770-4EE8-910C-7822CEDFDC68}">
      <dgm:prSet/>
      <dgm:spPr/>
      <dgm:t>
        <a:bodyPr/>
        <a:lstStyle/>
        <a:p>
          <a:endParaRPr lang="en-US"/>
        </a:p>
      </dgm:t>
    </dgm:pt>
    <dgm:pt modelId="{68808F64-D23A-43B5-8507-09676476DC4F}" type="sibTrans" cxnId="{DAAA7F56-5770-4EE8-910C-7822CEDFDC68}">
      <dgm:prSet/>
      <dgm:spPr/>
      <dgm:t>
        <a:bodyPr/>
        <a:lstStyle/>
        <a:p>
          <a:endParaRPr lang="en-US"/>
        </a:p>
      </dgm:t>
    </dgm:pt>
    <dgm:pt modelId="{2864B968-B8E8-4FB7-9CB5-A1420BD43FA9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/>
            <a:t>Need to get people involved and actively thinking about the tasks and risks.</a:t>
          </a:r>
          <a:endParaRPr lang="en-US" dirty="0"/>
        </a:p>
      </dgm:t>
    </dgm:pt>
    <dgm:pt modelId="{11B7E35B-6FDA-4B21-B936-BB61574423E4}" type="parTrans" cxnId="{895B9915-AD7C-43CA-B18A-7DFAA6682859}">
      <dgm:prSet/>
      <dgm:spPr/>
      <dgm:t>
        <a:bodyPr/>
        <a:lstStyle/>
        <a:p>
          <a:endParaRPr lang="en-US"/>
        </a:p>
      </dgm:t>
    </dgm:pt>
    <dgm:pt modelId="{0A71E764-45DD-4B16-A2B2-D88716DB1930}" type="sibTrans" cxnId="{895B9915-AD7C-43CA-B18A-7DFAA6682859}">
      <dgm:prSet/>
      <dgm:spPr/>
      <dgm:t>
        <a:bodyPr/>
        <a:lstStyle/>
        <a:p>
          <a:endParaRPr lang="en-US"/>
        </a:p>
      </dgm:t>
    </dgm:pt>
    <dgm:pt modelId="{ADEFC820-0625-4748-867E-7A2E74542543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Look for “tell tale” signs before work starts</a:t>
          </a:r>
          <a:endParaRPr lang="en-US"/>
        </a:p>
      </dgm:t>
    </dgm:pt>
    <dgm:pt modelId="{C909E0ED-1187-41CF-9608-4E128EA23145}" type="parTrans" cxnId="{7A29DC71-8735-4408-AE60-8B24C26146A6}">
      <dgm:prSet/>
      <dgm:spPr/>
      <dgm:t>
        <a:bodyPr/>
        <a:lstStyle/>
        <a:p>
          <a:endParaRPr lang="en-US"/>
        </a:p>
      </dgm:t>
    </dgm:pt>
    <dgm:pt modelId="{03F564AD-815D-4300-B5F1-DDE5AC8467F7}" type="sibTrans" cxnId="{7A29DC71-8735-4408-AE60-8B24C26146A6}">
      <dgm:prSet/>
      <dgm:spPr/>
      <dgm:t>
        <a:bodyPr/>
        <a:lstStyle/>
        <a:p>
          <a:endParaRPr lang="en-US"/>
        </a:p>
      </dgm:t>
    </dgm:pt>
    <dgm:pt modelId="{F4302942-F834-44DD-ACF9-3F1A093B73B1}" type="pres">
      <dgm:prSet presAssocID="{1CFC6FA6-6DE3-46AB-B05F-641F2EDE431F}" presName="root" presStyleCnt="0">
        <dgm:presLayoutVars>
          <dgm:dir/>
          <dgm:resizeHandles val="exact"/>
        </dgm:presLayoutVars>
      </dgm:prSet>
      <dgm:spPr/>
    </dgm:pt>
    <dgm:pt modelId="{41427781-DC8D-49D2-A5DB-A70788CBACDC}" type="pres">
      <dgm:prSet presAssocID="{C718D685-1C49-4FC1-BC87-0161DAD4EA1E}" presName="compNode" presStyleCnt="0"/>
      <dgm:spPr/>
    </dgm:pt>
    <dgm:pt modelId="{68E35E05-FDBA-495E-BC08-ED55A9360E83}" type="pres">
      <dgm:prSet presAssocID="{C718D685-1C49-4FC1-BC87-0161DAD4EA1E}" presName="bgRect" presStyleLbl="bgShp" presStyleIdx="0" presStyleCnt="4"/>
      <dgm:spPr/>
    </dgm:pt>
    <dgm:pt modelId="{AFC05D9A-1F8C-4BB1-943B-857253B3FFDB}" type="pres">
      <dgm:prSet presAssocID="{C718D685-1C49-4FC1-BC87-0161DAD4EA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B7E79C4-C70A-4C06-B878-FD453CD1EBFA}" type="pres">
      <dgm:prSet presAssocID="{C718D685-1C49-4FC1-BC87-0161DAD4EA1E}" presName="spaceRect" presStyleCnt="0"/>
      <dgm:spPr/>
    </dgm:pt>
    <dgm:pt modelId="{566F3122-0849-4CB9-813B-D0B8DA6F1A3A}" type="pres">
      <dgm:prSet presAssocID="{C718D685-1C49-4FC1-BC87-0161DAD4EA1E}" presName="parTx" presStyleLbl="revTx" presStyleIdx="0" presStyleCnt="4">
        <dgm:presLayoutVars>
          <dgm:chMax val="0"/>
          <dgm:chPref val="0"/>
        </dgm:presLayoutVars>
      </dgm:prSet>
      <dgm:spPr/>
    </dgm:pt>
    <dgm:pt modelId="{CADCA73D-3E0C-4070-BEF2-86757999236D}" type="pres">
      <dgm:prSet presAssocID="{7DC53E0F-82BB-4979-ADDC-F740E8087C9B}" presName="sibTrans" presStyleCnt="0"/>
      <dgm:spPr/>
    </dgm:pt>
    <dgm:pt modelId="{B6A286E4-72FA-472A-9C02-45C992F18C0A}" type="pres">
      <dgm:prSet presAssocID="{88CC9CA5-ECCD-4128-B6E8-8EDFE2B77161}" presName="compNode" presStyleCnt="0"/>
      <dgm:spPr/>
    </dgm:pt>
    <dgm:pt modelId="{54512F92-34D1-412B-90C2-FC696D45EBF9}" type="pres">
      <dgm:prSet presAssocID="{88CC9CA5-ECCD-4128-B6E8-8EDFE2B77161}" presName="bgRect" presStyleLbl="bgShp" presStyleIdx="1" presStyleCnt="4"/>
      <dgm:spPr/>
    </dgm:pt>
    <dgm:pt modelId="{789BCE20-9780-4B76-A5AA-190F345DCA97}" type="pres">
      <dgm:prSet presAssocID="{88CC9CA5-ECCD-4128-B6E8-8EDFE2B7716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CA0C7BE-0F2E-4DE3-9149-99186CB3F277}" type="pres">
      <dgm:prSet presAssocID="{88CC9CA5-ECCD-4128-B6E8-8EDFE2B77161}" presName="spaceRect" presStyleCnt="0"/>
      <dgm:spPr/>
    </dgm:pt>
    <dgm:pt modelId="{A6A09D62-842D-43B0-B1DA-A17FAC249F8E}" type="pres">
      <dgm:prSet presAssocID="{88CC9CA5-ECCD-4128-B6E8-8EDFE2B77161}" presName="parTx" presStyleLbl="revTx" presStyleIdx="1" presStyleCnt="4">
        <dgm:presLayoutVars>
          <dgm:chMax val="0"/>
          <dgm:chPref val="0"/>
        </dgm:presLayoutVars>
      </dgm:prSet>
      <dgm:spPr/>
    </dgm:pt>
    <dgm:pt modelId="{7E5AF680-5D56-43A4-B1F8-54847D109953}" type="pres">
      <dgm:prSet presAssocID="{68808F64-D23A-43B5-8507-09676476DC4F}" presName="sibTrans" presStyleCnt="0"/>
      <dgm:spPr/>
    </dgm:pt>
    <dgm:pt modelId="{3A77AEFB-8FC4-4F03-B764-8E0673388A0D}" type="pres">
      <dgm:prSet presAssocID="{2864B968-B8E8-4FB7-9CB5-A1420BD43FA9}" presName="compNode" presStyleCnt="0"/>
      <dgm:spPr/>
    </dgm:pt>
    <dgm:pt modelId="{3BAD3512-1A5C-4A5B-A221-EA9209E10F1F}" type="pres">
      <dgm:prSet presAssocID="{2864B968-B8E8-4FB7-9CB5-A1420BD43FA9}" presName="bgRect" presStyleLbl="bgShp" presStyleIdx="2" presStyleCnt="4"/>
      <dgm:spPr/>
    </dgm:pt>
    <dgm:pt modelId="{8DF8CE2A-3D0E-4F6F-A6C7-3FDA99B49138}" type="pres">
      <dgm:prSet presAssocID="{2864B968-B8E8-4FB7-9CB5-A1420BD43F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7CDFEC86-D645-485B-A577-77447EF745DF}" type="pres">
      <dgm:prSet presAssocID="{2864B968-B8E8-4FB7-9CB5-A1420BD43FA9}" presName="spaceRect" presStyleCnt="0"/>
      <dgm:spPr/>
    </dgm:pt>
    <dgm:pt modelId="{EEC47848-B566-4DBF-8886-24EB9B8F9535}" type="pres">
      <dgm:prSet presAssocID="{2864B968-B8E8-4FB7-9CB5-A1420BD43FA9}" presName="parTx" presStyleLbl="revTx" presStyleIdx="2" presStyleCnt="4">
        <dgm:presLayoutVars>
          <dgm:chMax val="0"/>
          <dgm:chPref val="0"/>
        </dgm:presLayoutVars>
      </dgm:prSet>
      <dgm:spPr/>
    </dgm:pt>
    <dgm:pt modelId="{7E0989E8-7C5B-4B2D-A324-A8FEE8F30832}" type="pres">
      <dgm:prSet presAssocID="{0A71E764-45DD-4B16-A2B2-D88716DB1930}" presName="sibTrans" presStyleCnt="0"/>
      <dgm:spPr/>
    </dgm:pt>
    <dgm:pt modelId="{A850D5D8-0B99-420B-9E58-58B33824FF64}" type="pres">
      <dgm:prSet presAssocID="{ADEFC820-0625-4748-867E-7A2E74542543}" presName="compNode" presStyleCnt="0"/>
      <dgm:spPr/>
    </dgm:pt>
    <dgm:pt modelId="{89AACFFD-7943-4A45-9673-90BFD741E866}" type="pres">
      <dgm:prSet presAssocID="{ADEFC820-0625-4748-867E-7A2E74542543}" presName="bgRect" presStyleLbl="bgShp" presStyleIdx="3" presStyleCnt="4" custLinFactNeighborY="198"/>
      <dgm:spPr/>
    </dgm:pt>
    <dgm:pt modelId="{B9560948-7F99-4557-890F-6BA26AB436C5}" type="pres">
      <dgm:prSet presAssocID="{ADEFC820-0625-4748-867E-7A2E745425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BCD49E5-306D-478D-A638-5E537F3E5928}" type="pres">
      <dgm:prSet presAssocID="{ADEFC820-0625-4748-867E-7A2E74542543}" presName="spaceRect" presStyleCnt="0"/>
      <dgm:spPr/>
    </dgm:pt>
    <dgm:pt modelId="{9E31B864-DF02-4E6E-A52E-FB8948B70604}" type="pres">
      <dgm:prSet presAssocID="{ADEFC820-0625-4748-867E-7A2E7454254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9A0603-C6B5-4E5B-9624-D0668F2F5C3C}" type="presOf" srcId="{2864B968-B8E8-4FB7-9CB5-A1420BD43FA9}" destId="{EEC47848-B566-4DBF-8886-24EB9B8F9535}" srcOrd="0" destOrd="0" presId="urn:microsoft.com/office/officeart/2018/2/layout/IconVerticalSolidList"/>
    <dgm:cxn modelId="{D83E1811-93BB-454A-8F81-5807E44F8721}" type="presOf" srcId="{C718D685-1C49-4FC1-BC87-0161DAD4EA1E}" destId="{566F3122-0849-4CB9-813B-D0B8DA6F1A3A}" srcOrd="0" destOrd="0" presId="urn:microsoft.com/office/officeart/2018/2/layout/IconVerticalSolidList"/>
    <dgm:cxn modelId="{895B9915-AD7C-43CA-B18A-7DFAA6682859}" srcId="{1CFC6FA6-6DE3-46AB-B05F-641F2EDE431F}" destId="{2864B968-B8E8-4FB7-9CB5-A1420BD43FA9}" srcOrd="2" destOrd="0" parTransId="{11B7E35B-6FDA-4B21-B936-BB61574423E4}" sibTransId="{0A71E764-45DD-4B16-A2B2-D88716DB1930}"/>
    <dgm:cxn modelId="{5E910E22-3D0E-4FC7-A928-BCE60346F533}" srcId="{1CFC6FA6-6DE3-46AB-B05F-641F2EDE431F}" destId="{C718D685-1C49-4FC1-BC87-0161DAD4EA1E}" srcOrd="0" destOrd="0" parTransId="{FA236AAD-7B6A-4A4B-AAE5-407287366732}" sibTransId="{7DC53E0F-82BB-4979-ADDC-F740E8087C9B}"/>
    <dgm:cxn modelId="{8F9F6B23-228B-453F-B860-C7AA1E247F9A}" type="presOf" srcId="{1CFC6FA6-6DE3-46AB-B05F-641F2EDE431F}" destId="{F4302942-F834-44DD-ACF9-3F1A093B73B1}" srcOrd="0" destOrd="0" presId="urn:microsoft.com/office/officeart/2018/2/layout/IconVerticalSolidList"/>
    <dgm:cxn modelId="{D35D843F-86AE-446D-895F-81852879AC92}" type="presOf" srcId="{ADEFC820-0625-4748-867E-7A2E74542543}" destId="{9E31B864-DF02-4E6E-A52E-FB8948B70604}" srcOrd="0" destOrd="0" presId="urn:microsoft.com/office/officeart/2018/2/layout/IconVerticalSolidList"/>
    <dgm:cxn modelId="{DBE20546-9737-4D4D-A8AD-65F730BB3B04}" type="presOf" srcId="{88CC9CA5-ECCD-4128-B6E8-8EDFE2B77161}" destId="{A6A09D62-842D-43B0-B1DA-A17FAC249F8E}" srcOrd="0" destOrd="0" presId="urn:microsoft.com/office/officeart/2018/2/layout/IconVerticalSolidList"/>
    <dgm:cxn modelId="{7A29DC71-8735-4408-AE60-8B24C26146A6}" srcId="{1CFC6FA6-6DE3-46AB-B05F-641F2EDE431F}" destId="{ADEFC820-0625-4748-867E-7A2E74542543}" srcOrd="3" destOrd="0" parTransId="{C909E0ED-1187-41CF-9608-4E128EA23145}" sibTransId="{03F564AD-815D-4300-B5F1-DDE5AC8467F7}"/>
    <dgm:cxn modelId="{DAAA7F56-5770-4EE8-910C-7822CEDFDC68}" srcId="{1CFC6FA6-6DE3-46AB-B05F-641F2EDE431F}" destId="{88CC9CA5-ECCD-4128-B6E8-8EDFE2B77161}" srcOrd="1" destOrd="0" parTransId="{A3199D3C-EEA9-4549-ADB5-CF74C3A31E73}" sibTransId="{68808F64-D23A-43B5-8507-09676476DC4F}"/>
    <dgm:cxn modelId="{B46F1AC3-B6A4-4B93-A713-F00242AAE04C}" type="presParOf" srcId="{F4302942-F834-44DD-ACF9-3F1A093B73B1}" destId="{41427781-DC8D-49D2-A5DB-A70788CBACDC}" srcOrd="0" destOrd="0" presId="urn:microsoft.com/office/officeart/2018/2/layout/IconVerticalSolidList"/>
    <dgm:cxn modelId="{4988C5BB-508F-4685-8C55-B032A587F692}" type="presParOf" srcId="{41427781-DC8D-49D2-A5DB-A70788CBACDC}" destId="{68E35E05-FDBA-495E-BC08-ED55A9360E83}" srcOrd="0" destOrd="0" presId="urn:microsoft.com/office/officeart/2018/2/layout/IconVerticalSolidList"/>
    <dgm:cxn modelId="{11AF32A5-8308-4A04-8940-45D4F3A0EBD7}" type="presParOf" srcId="{41427781-DC8D-49D2-A5DB-A70788CBACDC}" destId="{AFC05D9A-1F8C-4BB1-943B-857253B3FFDB}" srcOrd="1" destOrd="0" presId="urn:microsoft.com/office/officeart/2018/2/layout/IconVerticalSolidList"/>
    <dgm:cxn modelId="{B3111889-6C7A-4FF7-8B69-CE1D3114FC7C}" type="presParOf" srcId="{41427781-DC8D-49D2-A5DB-A70788CBACDC}" destId="{5B7E79C4-C70A-4C06-B878-FD453CD1EBFA}" srcOrd="2" destOrd="0" presId="urn:microsoft.com/office/officeart/2018/2/layout/IconVerticalSolidList"/>
    <dgm:cxn modelId="{ECD65CC6-627E-4E2A-B0B5-737C279E6E2D}" type="presParOf" srcId="{41427781-DC8D-49D2-A5DB-A70788CBACDC}" destId="{566F3122-0849-4CB9-813B-D0B8DA6F1A3A}" srcOrd="3" destOrd="0" presId="urn:microsoft.com/office/officeart/2018/2/layout/IconVerticalSolidList"/>
    <dgm:cxn modelId="{6E6BC8E9-FF0E-4972-A834-DDE91550F3D7}" type="presParOf" srcId="{F4302942-F834-44DD-ACF9-3F1A093B73B1}" destId="{CADCA73D-3E0C-4070-BEF2-86757999236D}" srcOrd="1" destOrd="0" presId="urn:microsoft.com/office/officeart/2018/2/layout/IconVerticalSolidList"/>
    <dgm:cxn modelId="{42FA78BC-6B6F-4C72-8808-B32E1D4FEAB0}" type="presParOf" srcId="{F4302942-F834-44DD-ACF9-3F1A093B73B1}" destId="{B6A286E4-72FA-472A-9C02-45C992F18C0A}" srcOrd="2" destOrd="0" presId="urn:microsoft.com/office/officeart/2018/2/layout/IconVerticalSolidList"/>
    <dgm:cxn modelId="{333AD837-4136-43BC-B7BD-967738155432}" type="presParOf" srcId="{B6A286E4-72FA-472A-9C02-45C992F18C0A}" destId="{54512F92-34D1-412B-90C2-FC696D45EBF9}" srcOrd="0" destOrd="0" presId="urn:microsoft.com/office/officeart/2018/2/layout/IconVerticalSolidList"/>
    <dgm:cxn modelId="{A21ED3AD-0B14-4366-AE4E-6FA096097DF4}" type="presParOf" srcId="{B6A286E4-72FA-472A-9C02-45C992F18C0A}" destId="{789BCE20-9780-4B76-A5AA-190F345DCA97}" srcOrd="1" destOrd="0" presId="urn:microsoft.com/office/officeart/2018/2/layout/IconVerticalSolidList"/>
    <dgm:cxn modelId="{1CF977C5-3441-4F7D-BB05-00224AFDA54D}" type="presParOf" srcId="{B6A286E4-72FA-472A-9C02-45C992F18C0A}" destId="{ECA0C7BE-0F2E-4DE3-9149-99186CB3F277}" srcOrd="2" destOrd="0" presId="urn:microsoft.com/office/officeart/2018/2/layout/IconVerticalSolidList"/>
    <dgm:cxn modelId="{4135B136-EE67-41CB-906D-5D632EED9363}" type="presParOf" srcId="{B6A286E4-72FA-472A-9C02-45C992F18C0A}" destId="{A6A09D62-842D-43B0-B1DA-A17FAC249F8E}" srcOrd="3" destOrd="0" presId="urn:microsoft.com/office/officeart/2018/2/layout/IconVerticalSolidList"/>
    <dgm:cxn modelId="{5AC0EA33-FD15-431F-8F95-EA47B96D893E}" type="presParOf" srcId="{F4302942-F834-44DD-ACF9-3F1A093B73B1}" destId="{7E5AF680-5D56-43A4-B1F8-54847D109953}" srcOrd="3" destOrd="0" presId="urn:microsoft.com/office/officeart/2018/2/layout/IconVerticalSolidList"/>
    <dgm:cxn modelId="{8E6FF10C-3768-4EC3-81FA-8AB26D2A1388}" type="presParOf" srcId="{F4302942-F834-44DD-ACF9-3F1A093B73B1}" destId="{3A77AEFB-8FC4-4F03-B764-8E0673388A0D}" srcOrd="4" destOrd="0" presId="urn:microsoft.com/office/officeart/2018/2/layout/IconVerticalSolidList"/>
    <dgm:cxn modelId="{C46A7149-D64B-458B-ABC4-E8B424A89DC7}" type="presParOf" srcId="{3A77AEFB-8FC4-4F03-B764-8E0673388A0D}" destId="{3BAD3512-1A5C-4A5B-A221-EA9209E10F1F}" srcOrd="0" destOrd="0" presId="urn:microsoft.com/office/officeart/2018/2/layout/IconVerticalSolidList"/>
    <dgm:cxn modelId="{899E49DF-14D6-4118-B667-D42770487CAC}" type="presParOf" srcId="{3A77AEFB-8FC4-4F03-B764-8E0673388A0D}" destId="{8DF8CE2A-3D0E-4F6F-A6C7-3FDA99B49138}" srcOrd="1" destOrd="0" presId="urn:microsoft.com/office/officeart/2018/2/layout/IconVerticalSolidList"/>
    <dgm:cxn modelId="{D45F7470-2933-4B49-A83D-FC00F983C49A}" type="presParOf" srcId="{3A77AEFB-8FC4-4F03-B764-8E0673388A0D}" destId="{7CDFEC86-D645-485B-A577-77447EF745DF}" srcOrd="2" destOrd="0" presId="urn:microsoft.com/office/officeart/2018/2/layout/IconVerticalSolidList"/>
    <dgm:cxn modelId="{E99A7347-D358-41D9-9BA7-9E598E1F7051}" type="presParOf" srcId="{3A77AEFB-8FC4-4F03-B764-8E0673388A0D}" destId="{EEC47848-B566-4DBF-8886-24EB9B8F9535}" srcOrd="3" destOrd="0" presId="urn:microsoft.com/office/officeart/2018/2/layout/IconVerticalSolidList"/>
    <dgm:cxn modelId="{D7693056-8421-44A2-A901-66731961FB8F}" type="presParOf" srcId="{F4302942-F834-44DD-ACF9-3F1A093B73B1}" destId="{7E0989E8-7C5B-4B2D-A324-A8FEE8F30832}" srcOrd="5" destOrd="0" presId="urn:microsoft.com/office/officeart/2018/2/layout/IconVerticalSolidList"/>
    <dgm:cxn modelId="{41A93161-89F1-4B93-861F-81B5F809CD45}" type="presParOf" srcId="{F4302942-F834-44DD-ACF9-3F1A093B73B1}" destId="{A850D5D8-0B99-420B-9E58-58B33824FF64}" srcOrd="6" destOrd="0" presId="urn:microsoft.com/office/officeart/2018/2/layout/IconVerticalSolidList"/>
    <dgm:cxn modelId="{E7BE5C94-F783-4FE6-8AD1-C267AA635933}" type="presParOf" srcId="{A850D5D8-0B99-420B-9E58-58B33824FF64}" destId="{89AACFFD-7943-4A45-9673-90BFD741E866}" srcOrd="0" destOrd="0" presId="urn:microsoft.com/office/officeart/2018/2/layout/IconVerticalSolidList"/>
    <dgm:cxn modelId="{A588ACE1-26CC-4E14-B472-C2925EE3B72B}" type="presParOf" srcId="{A850D5D8-0B99-420B-9E58-58B33824FF64}" destId="{B9560948-7F99-4557-890F-6BA26AB436C5}" srcOrd="1" destOrd="0" presId="urn:microsoft.com/office/officeart/2018/2/layout/IconVerticalSolidList"/>
    <dgm:cxn modelId="{3FE52287-7E1E-4D1A-B31D-F2AA3A7B1F74}" type="presParOf" srcId="{A850D5D8-0B99-420B-9E58-58B33824FF64}" destId="{DBCD49E5-306D-478D-A638-5E537F3E5928}" srcOrd="2" destOrd="0" presId="urn:microsoft.com/office/officeart/2018/2/layout/IconVerticalSolidList"/>
    <dgm:cxn modelId="{D7D4763E-7DC8-4834-9630-8E7E51B94E59}" type="presParOf" srcId="{A850D5D8-0B99-420B-9E58-58B33824FF64}" destId="{9E31B864-DF02-4E6E-A52E-FB8948B706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35E05-FDBA-495E-BC08-ED55A9360E83}">
      <dsp:nvSpPr>
        <dsp:cNvPr id="0" name=""/>
        <dsp:cNvSpPr/>
      </dsp:nvSpPr>
      <dsp:spPr>
        <a:xfrm>
          <a:off x="0" y="1558"/>
          <a:ext cx="7655859" cy="789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05D9A-1F8C-4BB1-943B-857253B3FFDB}">
      <dsp:nvSpPr>
        <dsp:cNvPr id="0" name=""/>
        <dsp:cNvSpPr/>
      </dsp:nvSpPr>
      <dsp:spPr>
        <a:xfrm>
          <a:off x="238927" y="179273"/>
          <a:ext cx="434413" cy="4344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F3122-0849-4CB9-813B-D0B8DA6F1A3A}">
      <dsp:nvSpPr>
        <dsp:cNvPr id="0" name=""/>
        <dsp:cNvSpPr/>
      </dsp:nvSpPr>
      <dsp:spPr>
        <a:xfrm>
          <a:off x="912269" y="1558"/>
          <a:ext cx="6743589" cy="78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92" tIns="83592" rIns="83592" bIns="835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Move away from preformatted JSA forms with emphasis on “blank sheet” to better capture management of change.</a:t>
          </a:r>
          <a:endParaRPr lang="en-US" sz="2000" kern="1200" dirty="0"/>
        </a:p>
      </dsp:txBody>
      <dsp:txXfrm>
        <a:off x="912269" y="1558"/>
        <a:ext cx="6743589" cy="789843"/>
      </dsp:txXfrm>
    </dsp:sp>
    <dsp:sp modelId="{54512F92-34D1-412B-90C2-FC696D45EBF9}">
      <dsp:nvSpPr>
        <dsp:cNvPr id="0" name=""/>
        <dsp:cNvSpPr/>
      </dsp:nvSpPr>
      <dsp:spPr>
        <a:xfrm>
          <a:off x="0" y="988862"/>
          <a:ext cx="7655859" cy="789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BCE20-9780-4B76-A5AA-190F345DCA97}">
      <dsp:nvSpPr>
        <dsp:cNvPr id="0" name=""/>
        <dsp:cNvSpPr/>
      </dsp:nvSpPr>
      <dsp:spPr>
        <a:xfrm>
          <a:off x="238927" y="1166577"/>
          <a:ext cx="434413" cy="4344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09D62-842D-43B0-B1DA-A17FAC249F8E}">
      <dsp:nvSpPr>
        <dsp:cNvPr id="0" name=""/>
        <dsp:cNvSpPr/>
      </dsp:nvSpPr>
      <dsp:spPr>
        <a:xfrm>
          <a:off x="912269" y="988862"/>
          <a:ext cx="6743589" cy="78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92" tIns="83592" rIns="83592" bIns="835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Focus not on the known written standard input to JSA, but what has changed, what do you feel about the task</a:t>
          </a:r>
          <a:endParaRPr lang="en-US" sz="2000" kern="1200" dirty="0"/>
        </a:p>
      </dsp:txBody>
      <dsp:txXfrm>
        <a:off x="912269" y="988862"/>
        <a:ext cx="6743589" cy="789843"/>
      </dsp:txXfrm>
    </dsp:sp>
    <dsp:sp modelId="{3BAD3512-1A5C-4A5B-A221-EA9209E10F1F}">
      <dsp:nvSpPr>
        <dsp:cNvPr id="0" name=""/>
        <dsp:cNvSpPr/>
      </dsp:nvSpPr>
      <dsp:spPr>
        <a:xfrm>
          <a:off x="0" y="1976167"/>
          <a:ext cx="7655859" cy="789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8CE2A-3D0E-4F6F-A6C7-3FDA99B49138}">
      <dsp:nvSpPr>
        <dsp:cNvPr id="0" name=""/>
        <dsp:cNvSpPr/>
      </dsp:nvSpPr>
      <dsp:spPr>
        <a:xfrm>
          <a:off x="238927" y="2153882"/>
          <a:ext cx="434413" cy="4344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47848-B566-4DBF-8886-24EB9B8F9535}">
      <dsp:nvSpPr>
        <dsp:cNvPr id="0" name=""/>
        <dsp:cNvSpPr/>
      </dsp:nvSpPr>
      <dsp:spPr>
        <a:xfrm>
          <a:off x="912269" y="1976167"/>
          <a:ext cx="6743589" cy="78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92" tIns="83592" rIns="83592" bIns="835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Need to get people involved and actively thinking about the tasks and risks.</a:t>
          </a:r>
          <a:endParaRPr lang="en-US" sz="2000" kern="1200" dirty="0"/>
        </a:p>
      </dsp:txBody>
      <dsp:txXfrm>
        <a:off x="912269" y="1976167"/>
        <a:ext cx="6743589" cy="789843"/>
      </dsp:txXfrm>
    </dsp:sp>
    <dsp:sp modelId="{89AACFFD-7943-4A45-9673-90BFD741E866}">
      <dsp:nvSpPr>
        <dsp:cNvPr id="0" name=""/>
        <dsp:cNvSpPr/>
      </dsp:nvSpPr>
      <dsp:spPr>
        <a:xfrm>
          <a:off x="0" y="2965030"/>
          <a:ext cx="7655859" cy="789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60948-7F99-4557-890F-6BA26AB436C5}">
      <dsp:nvSpPr>
        <dsp:cNvPr id="0" name=""/>
        <dsp:cNvSpPr/>
      </dsp:nvSpPr>
      <dsp:spPr>
        <a:xfrm>
          <a:off x="238927" y="3141186"/>
          <a:ext cx="434413" cy="4344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1B864-DF02-4E6E-A52E-FB8948B70604}">
      <dsp:nvSpPr>
        <dsp:cNvPr id="0" name=""/>
        <dsp:cNvSpPr/>
      </dsp:nvSpPr>
      <dsp:spPr>
        <a:xfrm>
          <a:off x="912269" y="2963471"/>
          <a:ext cx="6743589" cy="78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92" tIns="83592" rIns="83592" bIns="835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/>
            <a:t>Look for “tell tale” signs before work starts</a:t>
          </a:r>
          <a:endParaRPr lang="en-US" sz="2000" kern="1200"/>
        </a:p>
      </dsp:txBody>
      <dsp:txXfrm>
        <a:off x="912269" y="2963471"/>
        <a:ext cx="6743589" cy="78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BE53B3-FAC8-43AD-9E40-08932461F9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14648-8B7D-4310-94CA-D52DA1BCA0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05E1A-C1DF-4F5E-931E-868D58217AAF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28EF3-B55B-4F4C-9594-9E01ED7471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36EEC-6EAE-4C13-8B51-CA7454AC7F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539FE-DDFB-4C09-9127-1A6321C7AD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39623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AE300-2AC1-4353-94F3-9BFF9AF156D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3D7C-119B-475C-945E-7ED76C37F7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21294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247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is a systematic examination and documentation of every task within each job to identify health and safety hazards, and the steps to control each task.</a:t>
            </a:r>
          </a:p>
          <a:p>
            <a:r>
              <a:rPr lang="en-NZ" dirty="0"/>
              <a:t>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974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691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009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534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30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49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52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F8908-5B6B-458B-871C-E720D45111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0FF08-297D-46D1-8401-DD8E4E051F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7E389-C52A-45B0-AA02-4DD37592BF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C6A6B01-9B6F-482C-85AE-F0AE2646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1594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6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99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22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6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80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00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00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83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79A6-030D-40C1-B277-FACA95EE6737}" type="datetimeFigureOut">
              <a:rPr lang="en-NZ" smtClean="0"/>
              <a:t>25/08/2022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405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03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40981912@N03/914108344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besafe.nz/" TargetMode="External"/><Relationship Id="rId7" Type="http://schemas.openxmlformats.org/officeDocument/2006/relationships/image" Target="../media/image22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hyperlink" Target="mailto:besafe@besafe.org.nz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snimnews.com/Home/Single/75265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ixabay.com/en/document-icon-computer-web-309065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iorsafetyadvice.com/caregiver/page/3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library.okstate.edu/speech2713/chapter/4-4-stages-of-listenin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comnetwork/15233376488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1D2875-17F3-4D24-A430-E73E4CEBC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2725"/>
          <a:stretch/>
        </p:blipFill>
        <p:spPr>
          <a:xfrm rot="10800000">
            <a:off x="3834942" y="-2"/>
            <a:ext cx="8354007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3BC3EE-4578-67E8-139D-6124F812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8" y="2305109"/>
            <a:ext cx="3822189" cy="3742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JSA &amp; TOOLBOX SESSIONS</a:t>
            </a:r>
          </a:p>
          <a:p>
            <a:pPr marL="0" indent="0" algn="ctr">
              <a:buNone/>
            </a:pPr>
            <a:r>
              <a:rPr lang="en-US" sz="3600" b="1" dirty="0"/>
              <a:t>  Best Practice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D2B46D-DF1B-4F02-A227-9BCD6E767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8" y="365125"/>
            <a:ext cx="1736466" cy="11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-278560" y="713966"/>
            <a:ext cx="11068480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NZ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Give ownership to the workers – keep accountability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AFB5A0-1650-659C-FA0F-F12CDE2C2AEB}"/>
              </a:ext>
            </a:extLst>
          </p:cNvPr>
          <p:cNvCxnSpPr>
            <a:cxnSpLocks/>
          </p:cNvCxnSpPr>
          <p:nvPr/>
        </p:nvCxnSpPr>
        <p:spPr>
          <a:xfrm>
            <a:off x="0" y="1845942"/>
            <a:ext cx="4045226" cy="0"/>
          </a:xfrm>
          <a:prstGeom prst="line">
            <a:avLst/>
          </a:prstGeom>
          <a:ln w="38100">
            <a:solidFill>
              <a:srgbClr val="81D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4D6F27-5E38-46F0-A87A-FB64C77DB5C9}"/>
              </a:ext>
            </a:extLst>
          </p:cNvPr>
          <p:cNvSpPr txBox="1"/>
          <p:nvPr/>
        </p:nvSpPr>
        <p:spPr>
          <a:xfrm>
            <a:off x="300560" y="2167003"/>
            <a:ext cx="50854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Keep toolboxes talks intimate – its their toolbox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Make sure there is fear-free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Keep the talk relevant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Allow opportunities for questions around safety concerns and seeking clarification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End Tool Box talk on positive note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the meeting form is signed by those on the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sz="2000" dirty="0"/>
          </a:p>
        </p:txBody>
      </p:sp>
      <p:pic>
        <p:nvPicPr>
          <p:cNvPr id="3" name="Picture 2" descr="A group of people wearing red jumpsuits&#10;&#10;Description automatically generated with low confidence">
            <a:extLst>
              <a:ext uri="{FF2B5EF4-FFF2-40B4-BE49-F238E27FC236}">
                <a16:creationId xmlns:a16="http://schemas.microsoft.com/office/drawing/2014/main" id="{BC2BBC05-9838-4F46-94AE-CD9CDA7F1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53549" y="2329563"/>
            <a:ext cx="6538451" cy="36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erson holding a red ball&#10;&#10;Description automatically generated with low confidence">
            <a:extLst>
              <a:ext uri="{FF2B5EF4-FFF2-40B4-BE49-F238E27FC236}">
                <a16:creationId xmlns:a16="http://schemas.microsoft.com/office/drawing/2014/main" id="{FEDA8801-2151-13BA-311E-DAB9E80F8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6" t="1163" r="13410" b="411"/>
          <a:stretch/>
        </p:blipFill>
        <p:spPr>
          <a:xfrm>
            <a:off x="0" y="0"/>
            <a:ext cx="5937812" cy="68580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7014977" y="1112251"/>
            <a:ext cx="3405571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NZ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DAFA30-E21E-3DFB-3958-2A72EEB8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77" y="2341648"/>
            <a:ext cx="3097323" cy="491322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NZ" sz="1400" dirty="0">
                <a:latin typeface="Poppins" pitchFamily="2" charset="77"/>
                <a:cs typeface="Poppins" pitchFamily="2" charset="77"/>
              </a:rPr>
              <a:t>If you have any questions, don’t hesitate to reach out to us.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24B7D48-123E-674A-4726-A559B8B1489E}"/>
              </a:ext>
            </a:extLst>
          </p:cNvPr>
          <p:cNvSpPr txBox="1">
            <a:spLocks/>
          </p:cNvSpPr>
          <p:nvPr/>
        </p:nvSpPr>
        <p:spPr>
          <a:xfrm>
            <a:off x="7072913" y="3305901"/>
            <a:ext cx="3097323" cy="303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1400" dirty="0">
                <a:solidFill>
                  <a:srgbClr val="81D742"/>
                </a:solidFill>
                <a:latin typeface="Poppins" pitchFamily="2" charset="77"/>
                <a:cs typeface="Poppins" pitchFamily="2" charset="77"/>
              </a:rPr>
              <a:t>How to contact us: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4E139E-7ECE-D6C6-38E1-28F557444399}"/>
              </a:ext>
            </a:extLst>
          </p:cNvPr>
          <p:cNvSpPr/>
          <p:nvPr/>
        </p:nvSpPr>
        <p:spPr>
          <a:xfrm>
            <a:off x="7743737" y="3786972"/>
            <a:ext cx="1518364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dirty="0">
                <a:latin typeface="Poppins Light" pitchFamily="2" charset="77"/>
                <a:ea typeface="Times New Roman" panose="02020603050405020304" pitchFamily="18" charset="0"/>
                <a:cs typeface="Poppins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www.besafe.nz</a:t>
            </a:r>
            <a:endParaRPr lang="en-NZ" sz="1400" dirty="0">
              <a:effectLst/>
              <a:latin typeface="Poppins Light" pitchFamily="2" charset="77"/>
              <a:ea typeface="Times New Roman" panose="02020603050405020304" pitchFamily="18" charset="0"/>
              <a:cs typeface="Poppins Light" pitchFamily="2" charset="77"/>
            </a:endParaRPr>
          </a:p>
        </p:txBody>
      </p:sp>
      <p:pic>
        <p:nvPicPr>
          <p:cNvPr id="27" name="Graphic 26" descr="Internet outline">
            <a:extLst>
              <a:ext uri="{FF2B5EF4-FFF2-40B4-BE49-F238E27FC236}">
                <a16:creationId xmlns:a16="http://schemas.microsoft.com/office/drawing/2014/main" id="{699731F6-825B-F0AA-B7FE-D190670CB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0788" y="3739572"/>
            <a:ext cx="496612" cy="496612"/>
          </a:xfrm>
          <a:prstGeom prst="rect">
            <a:avLst/>
          </a:prstGeom>
        </p:spPr>
      </p:pic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77EBA99B-830E-AD91-499A-4D48BA3B4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945599">
            <a:off x="7196772" y="5389531"/>
            <a:ext cx="343973" cy="343973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EC782AA-057B-C87E-FF86-C6F6DBA0AF05}"/>
              </a:ext>
            </a:extLst>
          </p:cNvPr>
          <p:cNvSpPr txBox="1">
            <a:spLocks/>
          </p:cNvSpPr>
          <p:nvPr/>
        </p:nvSpPr>
        <p:spPr>
          <a:xfrm>
            <a:off x="7743737" y="5439621"/>
            <a:ext cx="1434671" cy="25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1400" dirty="0">
                <a:latin typeface="Poppins" pitchFamily="2" charset="77"/>
                <a:cs typeface="Poppins" pitchFamily="2" charset="77"/>
              </a:rPr>
              <a:t>021 1984 897</a:t>
            </a:r>
          </a:p>
        </p:txBody>
      </p:sp>
      <p:pic>
        <p:nvPicPr>
          <p:cNvPr id="32" name="Graphic 31" descr="Open envelope outline">
            <a:extLst>
              <a:ext uri="{FF2B5EF4-FFF2-40B4-BE49-F238E27FC236}">
                <a16:creationId xmlns:a16="http://schemas.microsoft.com/office/drawing/2014/main" id="{44A4C738-A115-4FC2-EED7-5ACCEBCFFF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5513" y="4528479"/>
            <a:ext cx="406492" cy="406492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5460F87-44C5-760A-9B1A-7E3E9852A4D9}"/>
              </a:ext>
            </a:extLst>
          </p:cNvPr>
          <p:cNvSpPr txBox="1">
            <a:spLocks/>
          </p:cNvSpPr>
          <p:nvPr/>
        </p:nvSpPr>
        <p:spPr>
          <a:xfrm>
            <a:off x="7793685" y="4536491"/>
            <a:ext cx="2626863" cy="802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1400" dirty="0">
                <a:latin typeface="Poppins Light" pitchFamily="2" charset="77"/>
                <a:cs typeface="Poppins Light" pitchFamily="2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besafe@besafe.org.nz</a:t>
            </a:r>
            <a:r>
              <a:rPr lang="en-NZ" sz="1400" dirty="0">
                <a:latin typeface="Poppins Light" pitchFamily="2" charset="77"/>
                <a:cs typeface="Poppins Light" pitchFamily="2" charset="77"/>
              </a:rPr>
              <a:t> </a:t>
            </a:r>
          </a:p>
          <a:p>
            <a:pPr marL="0" indent="0">
              <a:buNone/>
            </a:pPr>
            <a:endParaRPr lang="en-NZ" sz="14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A92F61-062B-4F0E-5B5F-6D1C5CE4E422}"/>
              </a:ext>
            </a:extLst>
          </p:cNvPr>
          <p:cNvSpPr/>
          <p:nvPr/>
        </p:nvSpPr>
        <p:spPr>
          <a:xfrm>
            <a:off x="0" y="0"/>
            <a:ext cx="5937812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31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4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8FF65F-B920-2DB8-AF7B-60CFA19A5E1A}"/>
              </a:ext>
            </a:extLst>
          </p:cNvPr>
          <p:cNvSpPr/>
          <p:nvPr/>
        </p:nvSpPr>
        <p:spPr>
          <a:xfrm>
            <a:off x="5252013" y="1273193"/>
            <a:ext cx="1371600" cy="139700"/>
          </a:xfrm>
          <a:prstGeom prst="rect">
            <a:avLst/>
          </a:prstGeom>
          <a:solidFill>
            <a:srgbClr val="81D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BF8C3F-34A5-F12C-69A4-6E5B65FC84B1}"/>
              </a:ext>
            </a:extLst>
          </p:cNvPr>
          <p:cNvSpPr/>
          <p:nvPr/>
        </p:nvSpPr>
        <p:spPr>
          <a:xfrm>
            <a:off x="-1" y="0"/>
            <a:ext cx="57858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42"/>
              </a:solidFill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965B181A-AA5E-B80E-101A-6E7CC6434F82}"/>
              </a:ext>
            </a:extLst>
          </p:cNvPr>
          <p:cNvSpPr txBox="1">
            <a:spLocks/>
          </p:cNvSpPr>
          <p:nvPr/>
        </p:nvSpPr>
        <p:spPr>
          <a:xfrm>
            <a:off x="492816" y="4943614"/>
            <a:ext cx="4669494" cy="1360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NZ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JSA – BEST PRACTICE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F942FA-CCC4-08F0-68F8-165B78BC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938" y="1868452"/>
            <a:ext cx="4965700" cy="25511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JOB SAFETY ANALYSIS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safety tool that can be used to define and control hazards associated with a certain process, job, or procedure. </a:t>
            </a:r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03E9-9614-4E8A-ACA7-125C9A50E4A2}"/>
              </a:ext>
            </a:extLst>
          </p:cNvPr>
          <p:cNvSpPr txBox="1"/>
          <p:nvPr/>
        </p:nvSpPr>
        <p:spPr>
          <a:xfrm>
            <a:off x="6824831" y="6409772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/>
              <a:t>A Teams based Risk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4868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7146123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AFB5A0-1650-659C-FA0F-F12CDE2C2AEB}"/>
              </a:ext>
            </a:extLst>
          </p:cNvPr>
          <p:cNvCxnSpPr>
            <a:cxnSpLocks/>
          </p:cNvCxnSpPr>
          <p:nvPr/>
        </p:nvCxnSpPr>
        <p:spPr>
          <a:xfrm>
            <a:off x="0" y="1845942"/>
            <a:ext cx="4045226" cy="0"/>
          </a:xfrm>
          <a:prstGeom prst="line">
            <a:avLst/>
          </a:prstGeom>
          <a:ln w="38100">
            <a:solidFill>
              <a:srgbClr val="81D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34AE2D-8D58-4385-8AF5-F67726AB1361}"/>
              </a:ext>
            </a:extLst>
          </p:cNvPr>
          <p:cNvSpPr txBox="1"/>
          <p:nvPr/>
        </p:nvSpPr>
        <p:spPr>
          <a:xfrm>
            <a:off x="362742" y="525709"/>
            <a:ext cx="1005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Poppins" panose="00000500000000000000" pitchFamily="2" charset="0"/>
                <a:cs typeface="Poppins" panose="00000500000000000000" pitchFamily="2" charset="0"/>
              </a:rPr>
              <a:t>Creating an Effective Tool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3A3BC-1E44-4D43-B996-73BF07DEABFF}"/>
              </a:ext>
            </a:extLst>
          </p:cNvPr>
          <p:cNvSpPr txBox="1"/>
          <p:nvPr/>
        </p:nvSpPr>
        <p:spPr>
          <a:xfrm>
            <a:off x="1270747" y="2936557"/>
            <a:ext cx="7655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000" dirty="0"/>
          </a:p>
          <a:p>
            <a:endParaRPr lang="en-NZ" sz="2000" dirty="0"/>
          </a:p>
          <a:p>
            <a:endParaRPr lang="en-NZ" dirty="0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696D3581-DD01-43C5-AF1F-ADAC169EB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805893" y="1679871"/>
            <a:ext cx="5386107" cy="509223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CA0226-6C2C-4734-8F50-ED3B97D6A123}"/>
              </a:ext>
            </a:extLst>
          </p:cNvPr>
          <p:cNvSpPr txBox="1"/>
          <p:nvPr/>
        </p:nvSpPr>
        <p:spPr>
          <a:xfrm>
            <a:off x="32983" y="1690061"/>
            <a:ext cx="7646893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endParaRPr lang="en-NZ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b="1" dirty="0">
                <a:latin typeface="Calibri" panose="020F0502020204030204" pitchFamily="34" charset="0"/>
                <a:ea typeface="Times New Roman" panose="02020603050405020304" pitchFamily="18" charset="0"/>
              </a:rPr>
              <a:t>Establish the Context/Triggers </a:t>
            </a:r>
            <a:r>
              <a:rPr lang="en-NZ" dirty="0">
                <a:latin typeface="Calibri" panose="020F0502020204030204" pitchFamily="34" charset="0"/>
                <a:ea typeface="Times New Roman" panose="02020603050405020304" pitchFamily="18" charset="0"/>
              </a:rPr>
              <a:t>for a JSA – is this an appropriate tool for this work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b="1" dirty="0">
                <a:latin typeface="Calibri" panose="020F0502020204030204" pitchFamily="34" charset="0"/>
                <a:ea typeface="Times New Roman" panose="02020603050405020304" pitchFamily="18" charset="0"/>
              </a:rPr>
              <a:t>Ensure</a:t>
            </a:r>
            <a:r>
              <a:rPr lang="en-NZ" dirty="0">
                <a:latin typeface="Calibri" panose="020F0502020204030204" pitchFamily="34" charset="0"/>
                <a:ea typeface="Times New Roman" panose="02020603050405020304" pitchFamily="18" charset="0"/>
              </a:rPr>
              <a:t> people are trained on how to fill out and put in place an effective JSA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effective JSA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breaks the activity down into key steps for hazard assessment</a:t>
            </a:r>
            <a:endParaRPr lang="en-NZ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b="1" dirty="0">
                <a:latin typeface="Calibri" panose="020F0502020204030204" pitchFamily="34" charset="0"/>
                <a:ea typeface="Times New Roman" panose="02020603050405020304" pitchFamily="18" charset="0"/>
              </a:rPr>
              <a:t>Identify 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controls for each risk including qualifications/training of team members</a:t>
            </a:r>
            <a:r>
              <a:rPr lang="en-NZ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NZ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Relevant</a:t>
            </a:r>
            <a:r>
              <a:rPr lang="en-NZ" dirty="0"/>
              <a:t> – Updated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Do a Site Walk Around 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to ensure team members understand the job at hand</a:t>
            </a:r>
          </a:p>
          <a:p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  <a:p>
            <a:pPr lvl="0">
              <a:buSzPts val="1000"/>
              <a:tabLst>
                <a:tab pos="457200" algn="l"/>
              </a:tabLst>
            </a:pPr>
            <a:endParaRPr lang="en-NZ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NZ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7146123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AFB5A0-1650-659C-FA0F-F12CDE2C2AEB}"/>
              </a:ext>
            </a:extLst>
          </p:cNvPr>
          <p:cNvCxnSpPr>
            <a:cxnSpLocks/>
          </p:cNvCxnSpPr>
          <p:nvPr/>
        </p:nvCxnSpPr>
        <p:spPr>
          <a:xfrm>
            <a:off x="0" y="1845942"/>
            <a:ext cx="4045226" cy="0"/>
          </a:xfrm>
          <a:prstGeom prst="line">
            <a:avLst/>
          </a:prstGeom>
          <a:ln w="38100">
            <a:solidFill>
              <a:srgbClr val="81D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34AE2D-8D58-4385-8AF5-F67726AB1361}"/>
              </a:ext>
            </a:extLst>
          </p:cNvPr>
          <p:cNvSpPr txBox="1"/>
          <p:nvPr/>
        </p:nvSpPr>
        <p:spPr>
          <a:xfrm>
            <a:off x="251852" y="940120"/>
            <a:ext cx="1005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Poppins" panose="00000500000000000000" pitchFamily="2" charset="0"/>
                <a:cs typeface="Poppins" panose="00000500000000000000" pitchFamily="2" charset="0"/>
              </a:rPr>
              <a:t>JSA Is a Live /Working Document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33E08-6A84-460D-9069-4BBE3CECC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928386" y="1463445"/>
            <a:ext cx="4848226" cy="4848226"/>
          </a:xfrm>
          <a:prstGeom prst="rect">
            <a:avLst/>
          </a:prstGeom>
        </p:spPr>
      </p:pic>
      <p:graphicFrame>
        <p:nvGraphicFramePr>
          <p:cNvPr id="31" name="TextBox 1">
            <a:extLst>
              <a:ext uri="{FF2B5EF4-FFF2-40B4-BE49-F238E27FC236}">
                <a16:creationId xmlns:a16="http://schemas.microsoft.com/office/drawing/2014/main" id="{FE783659-89BB-5F53-9DCA-8BD015D6D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927572"/>
              </p:ext>
            </p:extLst>
          </p:nvPr>
        </p:nvGraphicFramePr>
        <p:xfrm>
          <a:off x="317619" y="1971152"/>
          <a:ext cx="7655859" cy="37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0C8DE49-9761-4CB6-8123-EE858F046635}"/>
              </a:ext>
            </a:extLst>
          </p:cNvPr>
          <p:cNvSpPr txBox="1"/>
          <p:nvPr/>
        </p:nvSpPr>
        <p:spPr>
          <a:xfrm>
            <a:off x="272527" y="6008694"/>
            <a:ext cx="765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NZ" sz="2000" b="1" dirty="0">
                <a:effectLst/>
                <a:ea typeface="Times New Roman" panose="02020603050405020304" pitchFamily="18" charset="0"/>
              </a:rPr>
              <a:t> A good JSA is not a tick box exercise,  ensure good engagement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en-NZ" sz="2000" b="1" dirty="0">
                <a:effectLst/>
                <a:ea typeface="Times New Roman" panose="02020603050405020304" pitchFamily="18" charset="0"/>
              </a:rPr>
              <a:t>of </a:t>
            </a:r>
            <a:r>
              <a:rPr lang="en-NZ" sz="2000" b="1" dirty="0">
                <a:ea typeface="Times New Roman" panose="02020603050405020304" pitchFamily="18" charset="0"/>
              </a:rPr>
              <a:t>team members </a:t>
            </a:r>
            <a:r>
              <a:rPr lang="en-NZ" sz="2000" b="1" dirty="0">
                <a:effectLst/>
                <a:ea typeface="Times New Roman" panose="02020603050405020304" pitchFamily="18" charset="0"/>
              </a:rPr>
              <a:t>involved &amp; they </a:t>
            </a:r>
            <a:r>
              <a:rPr lang="en-NZ" sz="2400" b="1" dirty="0">
                <a:effectLst/>
                <a:ea typeface="Times New Roman" panose="02020603050405020304" pitchFamily="18" charset="0"/>
              </a:rPr>
              <a:t>ALL </a:t>
            </a:r>
            <a:r>
              <a:rPr lang="en-NZ" sz="2000" b="1" dirty="0">
                <a:effectLst/>
                <a:ea typeface="Times New Roman" panose="02020603050405020304" pitchFamily="18" charset="0"/>
              </a:rPr>
              <a:t>understand the JSA</a:t>
            </a:r>
            <a:r>
              <a:rPr lang="en-NZ" sz="2000" dirty="0">
                <a:effectLst/>
                <a:ea typeface="Times New Roman" panose="02020603050405020304" pitchFamily="18" charset="0"/>
              </a:rPr>
              <a:t>.</a:t>
            </a:r>
            <a:endParaRPr lang="en-NZ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7146123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AFB5A0-1650-659C-FA0F-F12CDE2C2AEB}"/>
              </a:ext>
            </a:extLst>
          </p:cNvPr>
          <p:cNvCxnSpPr>
            <a:cxnSpLocks/>
          </p:cNvCxnSpPr>
          <p:nvPr/>
        </p:nvCxnSpPr>
        <p:spPr>
          <a:xfrm>
            <a:off x="0" y="1845942"/>
            <a:ext cx="4045226" cy="0"/>
          </a:xfrm>
          <a:prstGeom prst="line">
            <a:avLst/>
          </a:prstGeom>
          <a:ln w="38100">
            <a:solidFill>
              <a:srgbClr val="81D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34AE2D-8D58-4385-8AF5-F67726AB1361}"/>
              </a:ext>
            </a:extLst>
          </p:cNvPr>
          <p:cNvSpPr txBox="1"/>
          <p:nvPr/>
        </p:nvSpPr>
        <p:spPr>
          <a:xfrm>
            <a:off x="815788" y="922914"/>
            <a:ext cx="1005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Poppins" panose="00000500000000000000" pitchFamily="2" charset="0"/>
                <a:cs typeface="Poppins" panose="00000500000000000000" pitchFamily="2" charset="0"/>
              </a:rPr>
              <a:t>Finally………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3A3BC-1E44-4D43-B996-73BF07DEABFF}"/>
              </a:ext>
            </a:extLst>
          </p:cNvPr>
          <p:cNvSpPr txBox="1"/>
          <p:nvPr/>
        </p:nvSpPr>
        <p:spPr>
          <a:xfrm>
            <a:off x="914399" y="2221826"/>
            <a:ext cx="99553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Leave enough room for signatures.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team members sign only when they understand the JSA.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the JSA is generic, make sure any non inclusive activities are scratched or any names are deleted.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NZ" sz="2000" dirty="0">
              <a:latin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Seek engagement and feedback from </a:t>
            </a:r>
            <a:r>
              <a:rPr lang="en-N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</a:t>
            </a:r>
            <a:r>
              <a:rPr lang="en-N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team members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NZ" sz="2000" dirty="0">
              <a:latin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b="1" dirty="0">
                <a:latin typeface="Calibri" panose="020F0502020204030204" pitchFamily="34" charset="0"/>
              </a:rPr>
              <a:t>Make sure your JSA is reviewed by Management for quality purposes</a:t>
            </a:r>
            <a:endParaRPr lang="en-NZ" sz="2000" b="1" dirty="0"/>
          </a:p>
        </p:txBody>
      </p:sp>
      <p:pic>
        <p:nvPicPr>
          <p:cNvPr id="4" name="Picture 3" descr="A hand holding a pen&#10;&#10;Description automatically generated with low confidence">
            <a:extLst>
              <a:ext uri="{FF2B5EF4-FFF2-40B4-BE49-F238E27FC236}">
                <a16:creationId xmlns:a16="http://schemas.microsoft.com/office/drawing/2014/main" id="{DBED011B-00F4-4F6E-90A5-7DD782E04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9910" y="5564317"/>
            <a:ext cx="7305674" cy="12936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CD1453-B021-46A0-A03A-A0644D4A0408}"/>
              </a:ext>
            </a:extLst>
          </p:cNvPr>
          <p:cNvSpPr txBox="1"/>
          <p:nvPr/>
        </p:nvSpPr>
        <p:spPr>
          <a:xfrm>
            <a:off x="815788" y="1452686"/>
            <a:ext cx="8939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Remember - </a:t>
            </a:r>
            <a:r>
              <a:rPr lang="en-NZ" sz="18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new workers to the site need to be signed onto the JSA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0609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BF8C3F-34A5-F12C-69A4-6E5B65FC84B1}"/>
              </a:ext>
            </a:extLst>
          </p:cNvPr>
          <p:cNvSpPr/>
          <p:nvPr/>
        </p:nvSpPr>
        <p:spPr>
          <a:xfrm>
            <a:off x="-1" y="0"/>
            <a:ext cx="57858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42"/>
              </a:solidFill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965B181A-AA5E-B80E-101A-6E7CC6434F82}"/>
              </a:ext>
            </a:extLst>
          </p:cNvPr>
          <p:cNvSpPr txBox="1">
            <a:spLocks/>
          </p:cNvSpPr>
          <p:nvPr/>
        </p:nvSpPr>
        <p:spPr>
          <a:xfrm>
            <a:off x="492816" y="4943614"/>
            <a:ext cx="4669494" cy="1360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NZ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TOOLBOX SESSIONS – BEST PRACTICE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F942FA-CCC4-08F0-68F8-165B78BC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667" y="2164287"/>
            <a:ext cx="4965700" cy="3160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4A4E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basic idea of a toolbox meeting (also known as a toolbox talk) is to conduct a meeting for discussing safety topics related to a particular job or project, such as safe work practices and worksite risks.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4">
            <a:extLst>
              <a:ext uri="{FF2B5EF4-FFF2-40B4-BE49-F238E27FC236}">
                <a16:creationId xmlns:a16="http://schemas.microsoft.com/office/drawing/2014/main" id="{965B181A-AA5E-B80E-101A-6E7CC6434F82}"/>
              </a:ext>
            </a:extLst>
          </p:cNvPr>
          <p:cNvSpPr txBox="1">
            <a:spLocks/>
          </p:cNvSpPr>
          <p:nvPr/>
        </p:nvSpPr>
        <p:spPr>
          <a:xfrm>
            <a:off x="492816" y="4975880"/>
            <a:ext cx="4669494" cy="1360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NZ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TOOLBOX SESSIONS – BEST PRACTICE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F942FA-CCC4-08F0-68F8-165B78BC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576" y="1421337"/>
            <a:ext cx="4965700" cy="434128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cs typeface="Poppins" pitchFamily="2" charset="77"/>
              </a:rPr>
              <a:t>Communication is interactive and engaging</a:t>
            </a:r>
          </a:p>
          <a:p>
            <a:endParaRPr lang="en-US" sz="2000" dirty="0">
              <a:cs typeface="Poppins" pitchFamily="2" charset="77"/>
            </a:endParaRPr>
          </a:p>
          <a:p>
            <a:r>
              <a:rPr lang="en-US" sz="2000" dirty="0">
                <a:cs typeface="Poppins" pitchFamily="2" charset="77"/>
              </a:rPr>
              <a:t>Present the toolbox for the audience</a:t>
            </a:r>
          </a:p>
          <a:p>
            <a:endParaRPr lang="en-US" sz="2000" dirty="0">
              <a:cs typeface="Poppins" pitchFamily="2" charset="77"/>
            </a:endParaRPr>
          </a:p>
          <a:p>
            <a:r>
              <a:rPr lang="en-US" sz="2000" dirty="0">
                <a:cs typeface="Poppins" pitchFamily="2" charset="77"/>
              </a:rPr>
              <a:t>Person leading is trained and competent and heading up the job.</a:t>
            </a:r>
          </a:p>
          <a:p>
            <a:endParaRPr lang="en-US" sz="2000" dirty="0">
              <a:cs typeface="Poppins" pitchFamily="2" charset="77"/>
            </a:endParaRPr>
          </a:p>
          <a:p>
            <a:r>
              <a:rPr lang="en-US" sz="2000" dirty="0">
                <a:cs typeface="Poppins" pitchFamily="2" charset="77"/>
              </a:rPr>
              <a:t>Involve key stakeholders</a:t>
            </a:r>
          </a:p>
          <a:p>
            <a:endParaRPr lang="en-US" sz="2000" dirty="0">
              <a:cs typeface="Poppins" pitchFamily="2" charset="77"/>
            </a:endParaRPr>
          </a:p>
          <a:p>
            <a:r>
              <a:rPr lang="en-US" sz="2000" dirty="0">
                <a:cs typeface="Poppins" pitchFamily="2" charset="77"/>
              </a:rPr>
              <a:t>Option to have ad hoc/additional toolbox talks. e.g.  Where any significant changes take place</a:t>
            </a:r>
          </a:p>
          <a:p>
            <a:endParaRPr lang="en-US" sz="2000" dirty="0">
              <a:cs typeface="Poppins" pitchFamily="2" charset="77"/>
            </a:endParaRPr>
          </a:p>
          <a:p>
            <a:endParaRPr lang="en-US" sz="2600" dirty="0">
              <a:latin typeface="Poppins" pitchFamily="2" charset="77"/>
              <a:cs typeface="Poppins" pitchFamily="2" charset="77"/>
            </a:endParaRPr>
          </a:p>
          <a:p>
            <a:endParaRPr lang="en-US" sz="20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US" sz="15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701D14-7C7D-4F87-B9EB-5559DC01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5" y="1343024"/>
            <a:ext cx="639376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30B64A-63EF-4A73-A41E-6503DC1754F9}"/>
              </a:ext>
            </a:extLst>
          </p:cNvPr>
          <p:cNvSpPr txBox="1"/>
          <p:nvPr/>
        </p:nvSpPr>
        <p:spPr>
          <a:xfrm>
            <a:off x="298795" y="4630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b="1" dirty="0">
                <a:cs typeface="Poppins" panose="00000500000000000000" pitchFamily="2" charset="0"/>
              </a:rPr>
              <a:t>An Effective Tool-Box Session</a:t>
            </a:r>
          </a:p>
        </p:txBody>
      </p:sp>
    </p:spTree>
    <p:extLst>
      <p:ext uri="{BB962C8B-B14F-4D97-AF65-F5344CB8AC3E}">
        <p14:creationId xmlns:p14="http://schemas.microsoft.com/office/powerpoint/2010/main" val="467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9303032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NZ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Team Members understand their roles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AFB5A0-1650-659C-FA0F-F12CDE2C2AEB}"/>
              </a:ext>
            </a:extLst>
          </p:cNvPr>
          <p:cNvCxnSpPr>
            <a:cxnSpLocks/>
          </p:cNvCxnSpPr>
          <p:nvPr/>
        </p:nvCxnSpPr>
        <p:spPr>
          <a:xfrm>
            <a:off x="0" y="1845942"/>
            <a:ext cx="4045226" cy="0"/>
          </a:xfrm>
          <a:prstGeom prst="line">
            <a:avLst/>
          </a:prstGeom>
          <a:ln w="38100">
            <a:solidFill>
              <a:srgbClr val="81D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4D2F7BA-108A-4EE0-AD05-B687C02DC927}"/>
              </a:ext>
            </a:extLst>
          </p:cNvPr>
          <p:cNvSpPr txBox="1"/>
          <p:nvPr/>
        </p:nvSpPr>
        <p:spPr>
          <a:xfrm>
            <a:off x="755271" y="2131533"/>
            <a:ext cx="94728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Discuss and ensure you have the correct tools/resources for the job.</a:t>
            </a:r>
          </a:p>
          <a:p>
            <a:endParaRPr lang="en-NZ" sz="2000" dirty="0"/>
          </a:p>
          <a:p>
            <a:r>
              <a:rPr lang="en-NZ" sz="2000" dirty="0"/>
              <a:t>Keep the questions open ended to encourage participation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        How are we going to do it?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        What can go wrong?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        How are you going to prevent it from going wrong?</a:t>
            </a:r>
          </a:p>
          <a:p>
            <a:endParaRPr lang="en-NZ" sz="2000" dirty="0"/>
          </a:p>
          <a:p>
            <a:r>
              <a:rPr lang="en-NZ" sz="2000" dirty="0"/>
              <a:t>Have subject matter experts (SME) on hand for safety expertise/discussion.</a:t>
            </a:r>
          </a:p>
          <a:p>
            <a:endParaRPr lang="en-NZ" sz="2000" dirty="0"/>
          </a:p>
          <a:p>
            <a:r>
              <a:rPr lang="en-NZ" sz="2000" dirty="0"/>
              <a:t>Reference any JSA/SOP’s available</a:t>
            </a:r>
          </a:p>
          <a:p>
            <a:endParaRPr lang="en-NZ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E79167-63CF-4756-A412-535400F40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376252" y="5402645"/>
            <a:ext cx="5439495" cy="1466113"/>
          </a:xfrm>
        </p:spPr>
      </p:pic>
    </p:spTree>
    <p:extLst>
      <p:ext uri="{BB962C8B-B14F-4D97-AF65-F5344CB8AC3E}">
        <p14:creationId xmlns:p14="http://schemas.microsoft.com/office/powerpoint/2010/main" val="3726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-165736" y="709232"/>
            <a:ext cx="7623176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NZ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Understanding &amp; Communication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AFB5A0-1650-659C-FA0F-F12CDE2C2AEB}"/>
              </a:ext>
            </a:extLst>
          </p:cNvPr>
          <p:cNvCxnSpPr>
            <a:cxnSpLocks/>
          </p:cNvCxnSpPr>
          <p:nvPr/>
        </p:nvCxnSpPr>
        <p:spPr>
          <a:xfrm>
            <a:off x="0" y="1845942"/>
            <a:ext cx="4045226" cy="0"/>
          </a:xfrm>
          <a:prstGeom prst="line">
            <a:avLst/>
          </a:prstGeom>
          <a:ln w="38100">
            <a:solidFill>
              <a:srgbClr val="81D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E2C1C2-DD5E-4810-B7AA-FD2FE18C60FD}"/>
              </a:ext>
            </a:extLst>
          </p:cNvPr>
          <p:cNvSpPr txBox="1"/>
          <p:nvPr/>
        </p:nvSpPr>
        <p:spPr>
          <a:xfrm>
            <a:off x="402160" y="2118739"/>
            <a:ext cx="6096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toolbox is a good place to ensure personnel know their role and understand what is going on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NZ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Invite other contractors/workers where there is multiple works happening</a:t>
            </a:r>
            <a:endParaRPr lang="en-NZ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NZ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Workers</a:t>
            </a: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not required for the task at hand need to be </a:t>
            </a:r>
            <a:r>
              <a:rPr lang="en-N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informed/</a:t>
            </a: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advised – risk of interference</a:t>
            </a: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Keep an eye on any </a:t>
            </a:r>
            <a:r>
              <a:rPr lang="en-N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team member</a:t>
            </a: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who </a:t>
            </a:r>
            <a:r>
              <a:rPr lang="en-N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having little input,  ask questions in relation to their understanding of the task ( do this gently so not to undermine confidence)</a:t>
            </a:r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B7A1E-BEE9-475A-B78C-901D65DD83FF}"/>
              </a:ext>
            </a:extLst>
          </p:cNvPr>
          <p:cNvSpPr txBox="1"/>
          <p:nvPr/>
        </p:nvSpPr>
        <p:spPr>
          <a:xfrm>
            <a:off x="2600325" y="61693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N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effective Tool box meeting should be sharp &amp; to the point with verbalized questions to personnel undertaking the task</a:t>
            </a:r>
            <a:endParaRPr lang="en-NZ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C86CA001-D545-4386-B8AE-7F9CE6862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7340" y="2533650"/>
            <a:ext cx="4762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N_BeSafe_Template" id="{552A288B-C031-884D-AF27-373ABE3FFE98}" vid="{1CE8AD8D-231D-D14A-AF31-2E691C8AB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E481AA1F4A8142881F2B200DCC92B6" ma:contentTypeVersion="13" ma:contentTypeDescription="Create a new document." ma:contentTypeScope="" ma:versionID="6a11917cca35c63653986c9c8870bdea">
  <xsd:schema xmlns:xsd="http://www.w3.org/2001/XMLSchema" xmlns:xs="http://www.w3.org/2001/XMLSchema" xmlns:p="http://schemas.microsoft.com/office/2006/metadata/properties" xmlns:ns3="1c7686c3-eb9a-4a65-906d-0f1f6323811c" xmlns:ns4="70ddac1a-4095-4d37-aed2-30a54afbfa6f" targetNamespace="http://schemas.microsoft.com/office/2006/metadata/properties" ma:root="true" ma:fieldsID="21a8a387fd319e5a54df0494fbd136a3" ns3:_="" ns4:_="">
    <xsd:import namespace="1c7686c3-eb9a-4a65-906d-0f1f6323811c"/>
    <xsd:import namespace="70ddac1a-4095-4d37-aed2-30a54afbfa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686c3-eb9a-4a65-906d-0f1f63238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dac1a-4095-4d37-aed2-30a54afbf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A23B24-A352-49C7-9654-602FBD5941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70C109-1165-44A8-8872-0FA8CAA9A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686c3-eb9a-4a65-906d-0f1f6323811c"/>
    <ds:schemaRef ds:uri="70ddac1a-4095-4d37-aed2-30a54afbf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8CFD41-EA13-4071-AA12-4FE197F95F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BeSafe_Template</Template>
  <TotalTime>655</TotalTime>
  <Words>703</Words>
  <Application>Microsoft Office PowerPoint</Application>
  <PresentationFormat>Widescreen</PresentationFormat>
  <Paragraphs>104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Poppins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Eggers</dc:creator>
  <cp:lastModifiedBy>Lois Eggers</cp:lastModifiedBy>
  <cp:revision>30</cp:revision>
  <dcterms:created xsi:type="dcterms:W3CDTF">2022-06-21T21:53:35Z</dcterms:created>
  <dcterms:modified xsi:type="dcterms:W3CDTF">2022-08-24T21:19:46Z</dcterms:modified>
</cp:coreProperties>
</file>