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738F-F296-44FC-82A3-A552CC2CF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AF490-9ADA-4F23-97E3-C5E2CFB2D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5DFD2-C5F1-484B-A9AB-4D530159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BA9A8-4B8A-489C-BB58-66B65ED4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266CE-DF52-4DDD-BDA9-46AC7B68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003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146E-9F82-4025-A6DE-07B98B92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FA572-ACF6-4F20-973A-EEFBCDC0A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23614-C8B7-4A0B-9DB8-84FA6AEB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76313-0D9F-4FB2-8361-ED347264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DE831-CB83-4D2E-AD4A-EA1AB107B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802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2D44B-0BE3-4408-AA0C-3DF12ADC6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1ED3B9-9020-4B65-B452-11FAC72E3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2B4C-544A-4D1C-86DE-3677A94F6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8FB3A-43DB-42CF-957B-F751E4E0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B5437-CA35-4400-A84A-FD682381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998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1E75-EB3E-444F-AAD0-5840D6E2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F7AA-75D2-4D58-B0B9-8D9C66931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49358-9A18-4AA4-A0A7-DA3FD8DC4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E3B32-D07E-4761-B61B-12C9105CE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6A676-D4A7-4FA1-9049-CEB26E84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3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D2374-561A-481F-B26F-5E7D30760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A33EE-AE5E-4F03-9EBE-BBB408F8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85AF2-630B-4964-A318-5E9509DA3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1375F-534B-46D8-A787-91254623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60970-E7D4-4F40-93C1-78E8DEFA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402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FCE-6054-45C4-A6CE-D522AA33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903AB-830D-47BA-B635-98B457674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782B8-A782-4766-B26E-F3906316E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CC12A-8AE0-43CC-8EDA-238DB5E05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BC8F7-9DE4-4B85-91DF-D4E96F7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7C926-E682-4F78-8F98-8E3123AF3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4665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629B-7F5D-418F-BAAA-8031B4E7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0D391-C86F-4D4D-B5C0-FB3C7DC47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51B4E-784F-40B1-80AC-3648BC117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7A86F-39CE-4EB0-B9F9-87438532A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80BD1-1B01-4212-AEDC-7C603DECB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CCF77-601B-4F65-BD1E-4AE4AB73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04FE70-89E2-4E32-85A9-8E9306A8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09E42D-972E-4904-BC9F-C0402EF1D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8148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93DB-424C-4F8D-85F2-F6CE707B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CD834-9484-490B-A59F-8E447EEBE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5C4E0-E45D-4B27-9B42-B584C0BB2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8C1205-D43D-4192-98EE-7BD641A31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70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DCF03-510A-4398-BD9A-1692AA7F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DFE7A-C76B-4AC9-987C-3CA487B1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17F16-626B-4E5C-9043-2B94E6A0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776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693-67EE-490C-8028-76188005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5D36-C227-4590-8FB0-88051213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E0A96-89EE-4C2B-9351-7F2BCE62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83F7E-F2A3-4A0E-9118-8D3CC5C9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46F3-98C1-403C-AD07-8BFB4586E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A73F0-DA29-4197-98F4-1E575D894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2886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A68B-654C-406D-AEA5-00942E28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D7FAD-9FFB-4952-BAEC-306E35573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62905-52EA-4B66-A3C3-5EDA70932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982D6-13ED-4683-956A-B5300E807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30CAB-5834-4281-93AF-B8A05C546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4CC75-3D7A-4993-9D67-5F97A6D9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370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105D31-A3B2-4A1E-A38C-B10B3029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D35A-2718-4926-8FAF-67EFEC146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A86C-3520-453C-A44A-6A09C4B95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BA61-8DC3-4852-ADE2-7E29218CC131}" type="datetimeFigureOut">
              <a:rPr lang="en-NZ" smtClean="0"/>
              <a:t>4/10/2022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8C9F9-BF10-434E-B498-CA6D90734E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1733A-9CD6-4A5B-9A60-0DC4DFF2F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452B-A758-4ED9-831D-93608CDADC0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12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14" y="375351"/>
            <a:ext cx="8596668" cy="71566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Near Miss – Dry break coupling would not release </a:t>
            </a:r>
            <a:endParaRPr lang="en-NZ" sz="28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1EC47-CE18-4850-BEB8-513F2BC9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90" y="3307607"/>
            <a:ext cx="6968325" cy="563230"/>
          </a:xfr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 marL="0" indent="0" defTabSz="91440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tx1"/>
                </a:solidFill>
              </a:rPr>
              <a:t>Potential Outcome: </a:t>
            </a:r>
          </a:p>
          <a:p>
            <a:pPr marL="0" indent="0" defTabSz="914400">
              <a:spcBef>
                <a:spcPts val="0"/>
              </a:spcBef>
              <a:buNone/>
            </a:pPr>
            <a:r>
              <a:rPr lang="en-US" sz="1600" dirty="0"/>
              <a:t>This incident had the potential to cause serious injury</a:t>
            </a:r>
            <a:endParaRPr lang="en-US" sz="1600" b="1" dirty="0">
              <a:solidFill>
                <a:schemeClr val="tx1"/>
              </a:solidFill>
            </a:endParaRPr>
          </a:p>
          <a:p>
            <a:pPr marL="457200" lvl="1" defTabSz="914400"/>
            <a:endParaRPr lang="en-US" sz="1800" dirty="0">
              <a:solidFill>
                <a:schemeClr val="tx1"/>
              </a:solidFill>
            </a:endParaRPr>
          </a:p>
          <a:p>
            <a:pPr marL="0" defTabSz="914400">
              <a:spcBef>
                <a:spcPts val="0"/>
              </a:spcBef>
            </a:pPr>
            <a:endParaRPr lang="en-NZ" sz="1600" b="1" dirty="0">
              <a:solidFill>
                <a:schemeClr val="tx1"/>
              </a:solidFill>
            </a:endParaRPr>
          </a:p>
        </p:txBody>
      </p:sp>
      <p:sp>
        <p:nvSpPr>
          <p:cNvPr id="4" name="Rechteck 81942">
            <a:extLst>
              <a:ext uri="{FF2B5EF4-FFF2-40B4-BE49-F238E27FC236}">
                <a16:creationId xmlns:a16="http://schemas.microsoft.com/office/drawing/2014/main" id="{A7618424-89EB-4B99-9917-44BBF4628F16}"/>
              </a:ext>
            </a:extLst>
          </p:cNvPr>
          <p:cNvSpPr/>
          <p:nvPr/>
        </p:nvSpPr>
        <p:spPr>
          <a:xfrm>
            <a:off x="7655583" y="568284"/>
            <a:ext cx="4437903" cy="311625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Use this area to insert pictures, 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drawings and other illustrations</a:t>
            </a:r>
          </a:p>
        </p:txBody>
      </p:sp>
      <p:sp>
        <p:nvSpPr>
          <p:cNvPr id="33" name="Rechteck 7">
            <a:extLst>
              <a:ext uri="{FF2B5EF4-FFF2-40B4-BE49-F238E27FC236}">
                <a16:creationId xmlns:a16="http://schemas.microsoft.com/office/drawing/2014/main" id="{10A948C4-163B-447A-B24C-1DDDEA932217}"/>
              </a:ext>
            </a:extLst>
          </p:cNvPr>
          <p:cNvSpPr/>
          <p:nvPr/>
        </p:nvSpPr>
        <p:spPr>
          <a:xfrm>
            <a:off x="3413" y="-119270"/>
            <a:ext cx="1217295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49263"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SHARED LEARNING: INCIDENT INVESTIGATION OUTCOME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 descr="Logo&#10;&#10;Description automatically generated">
            <a:extLst>
              <a:ext uri="{FF2B5EF4-FFF2-40B4-BE49-F238E27FC236}">
                <a16:creationId xmlns:a16="http://schemas.microsoft.com/office/drawing/2014/main" id="{DFBE4D66-666C-41CE-894F-85DC78C22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480" y="5825669"/>
            <a:ext cx="2531883" cy="10323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26268" y="-128602"/>
            <a:ext cx="88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DATE: </a:t>
            </a:r>
            <a:endParaRPr lang="en-NZ" b="1" dirty="0">
              <a:solidFill>
                <a:schemeClr val="bg1"/>
              </a:solidFill>
            </a:endParaRP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3C42346B-FC5E-48BB-A3C2-84159BBC94B6}"/>
              </a:ext>
            </a:extLst>
          </p:cNvPr>
          <p:cNvSpPr txBox="1">
            <a:spLocks/>
          </p:cNvSpPr>
          <p:nvPr/>
        </p:nvSpPr>
        <p:spPr>
          <a:xfrm>
            <a:off x="377418" y="1252107"/>
            <a:ext cx="8596668" cy="39462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Activity</a:t>
            </a:r>
            <a:r>
              <a:rPr lang="en-US" sz="2000" dirty="0"/>
              <a:t>: </a:t>
            </a:r>
            <a:endParaRPr lang="en-NZ" sz="2000" dirty="0"/>
          </a:p>
        </p:txBody>
      </p:sp>
      <p:sp>
        <p:nvSpPr>
          <p:cNvPr id="5" name="Rectangle 4"/>
          <p:cNvSpPr/>
          <p:nvPr/>
        </p:nvSpPr>
        <p:spPr>
          <a:xfrm>
            <a:off x="7635317" y="3589222"/>
            <a:ext cx="4458169" cy="28007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Lessons Learned: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Excellent communication between the vessel and platform crews.  Great call to stop the job when things did not go according to plan, agree a plan and reassess the potential hazards and risks.  Good understanding of potential risks, and controls effectively implemented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 If something changes stop the job, step-back 5x5 and reassess the task.  Ensure clear communication methods are in place and are effective.  If in doubt, ASK.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467791" y="1662261"/>
            <a:ext cx="6968325" cy="1412633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/>
              <a:t>Incident Description: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After transferring slops from a supply vessel, the dry break coupling would not release. The coupling would only turn half of the required amount to be able to disconnect. The problem was a bolt found inside the dry break connection which prevented it from being rotated and disconnected</a:t>
            </a:r>
            <a:endParaRPr lang="en-US" sz="1600" b="1" dirty="0"/>
          </a:p>
        </p:txBody>
      </p:sp>
      <p:sp>
        <p:nvSpPr>
          <p:cNvPr id="14" name="Rectangle 13"/>
          <p:cNvSpPr/>
          <p:nvPr/>
        </p:nvSpPr>
        <p:spPr>
          <a:xfrm>
            <a:off x="467789" y="4059804"/>
            <a:ext cx="6968326" cy="251132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/>
              <a:t>Causes (Immediate, Root Causes):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The fitting could have been damaged during disconnection, and slops could have spilled to deck.  The job was stopped, and a plan was agreed between the vessel and platform crews to fix the issue:  The male fitting on the vessel manifold was removed, the end of the hose was sealed to prevent dripping, and the entire package was transferred to the platform to resolve.  On the platform, the end of the hose was lowered into a half drum and the remaining hose was laid out on the walkway to </a:t>
            </a:r>
            <a:r>
              <a:rPr lang="en-US" sz="1600" dirty="0" err="1"/>
              <a:t>minimise</a:t>
            </a:r>
            <a:r>
              <a:rPr lang="en-US" sz="1600" dirty="0"/>
              <a:t> the potential head of fluid in the hose.  The plastic bag and end cap were removed and approximately 20 </a:t>
            </a:r>
            <a:r>
              <a:rPr lang="en-US" sz="1600" dirty="0" err="1"/>
              <a:t>litres</a:t>
            </a:r>
            <a:r>
              <a:rPr lang="en-US" sz="1600" dirty="0"/>
              <a:t> of slops drained into the half drum without any loss of containment</a:t>
            </a:r>
            <a:endParaRPr lang="en-US" sz="1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75431F-3753-4805-BFE2-FFA80B1A4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55582" y="577616"/>
            <a:ext cx="4437903" cy="297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6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323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Near Miss – Dry break coupling would not release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Lois Eggers</dc:creator>
  <cp:lastModifiedBy>Lois Eggers</cp:lastModifiedBy>
  <cp:revision>6</cp:revision>
  <dcterms:created xsi:type="dcterms:W3CDTF">2021-04-22T06:49:25Z</dcterms:created>
  <dcterms:modified xsi:type="dcterms:W3CDTF">2022-10-03T21:47:07Z</dcterms:modified>
</cp:coreProperties>
</file>