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8" r:id="rId4"/>
  </p:sldMasterIdLst>
  <p:notesMasterIdLst>
    <p:notesMasterId r:id="rId15"/>
  </p:notesMasterIdLst>
  <p:handoutMasterIdLst>
    <p:handoutMasterId r:id="rId16"/>
  </p:handoutMasterIdLst>
  <p:sldIdLst>
    <p:sldId id="301" r:id="rId5"/>
    <p:sldId id="304" r:id="rId6"/>
    <p:sldId id="307" r:id="rId7"/>
    <p:sldId id="308" r:id="rId8"/>
    <p:sldId id="298" r:id="rId9"/>
    <p:sldId id="291" r:id="rId10"/>
    <p:sldId id="287" r:id="rId11"/>
    <p:sldId id="282" r:id="rId12"/>
    <p:sldId id="306" r:id="rId13"/>
    <p:sldId id="28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is Eggers" initials="LE" lastIdx="1" clrIdx="0">
    <p:extLst>
      <p:ext uri="{19B8F6BF-5375-455C-9EA6-DF929625EA0E}">
        <p15:presenceInfo xmlns:p15="http://schemas.microsoft.com/office/powerpoint/2012/main" userId="9597f478d227e3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619" autoAdjust="0"/>
  </p:normalViewPr>
  <p:slideViewPr>
    <p:cSldViewPr snapToGrid="0">
      <p:cViewPr varScale="1">
        <p:scale>
          <a:sx n="71" d="100"/>
          <a:sy n="71" d="100"/>
        </p:scale>
        <p:origin x="1138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BE53B3-FAC8-43AD-9E40-08932461F9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A14648-8B7D-4310-94CA-D52DA1BCA0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05E1A-C1DF-4F5E-931E-868D58217AAF}" type="datetimeFigureOut">
              <a:rPr lang="en-NZ" smtClean="0"/>
              <a:t>26/10/2022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28EF3-B55B-4F4C-9594-9E01ED7471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36EEC-6EAE-4C13-8B51-CA7454AC7F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539FE-DDFB-4C09-9127-1A6321C7AD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39623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AE300-2AC1-4353-94F3-9BFF9AF156D7}" type="datetimeFigureOut">
              <a:rPr lang="en-NZ" smtClean="0"/>
              <a:t>26/10/2022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C3D7C-119B-475C-945E-7ED76C37F7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212943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C3D7C-119B-475C-945E-7ED76C37F76D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2472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NZ Medical Journal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C3D7C-119B-475C-945E-7ED76C37F76D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577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Media Release - Southern Cross 28 September 2022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C3D7C-119B-475C-945E-7ED76C37F76D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692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Media Release - Southern Cross 28 September 2022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C3D7C-119B-475C-945E-7ED76C37F76D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574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Media Release - Southern Cross 28 September 2022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C3D7C-119B-475C-945E-7ED76C37F76D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0099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NZ Medical Journal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C3D7C-119B-475C-945E-7ED76C37F76D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6913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C3D7C-119B-475C-945E-7ED76C37F76D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716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26/10/2022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49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26/10/2022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26/10/2022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52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 or Fal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BF8908-5B6B-458B-871C-E720D45111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26/10/2022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F0FF08-297D-46D1-8401-DD8E4E051F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87E389-C52A-45B0-AA02-4DD37592BF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C6A6B01-9B6F-482C-85AE-F0AE2646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1594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365125"/>
            <a:ext cx="1031019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9" y="1825625"/>
            <a:ext cx="1031019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26/10/2022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61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26/10/2022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998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26/10/2022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22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26/10/2022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6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26/10/2022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80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26/10/2022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00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26/10/2022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002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9A6-030D-40C1-B277-FACA95EE6737}" type="datetimeFigureOut">
              <a:rPr lang="en-NZ" smtClean="0"/>
              <a:t>26/10/2022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836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79A6-030D-40C1-B277-FACA95EE6737}" type="datetimeFigureOut">
              <a:rPr lang="en-NZ" smtClean="0"/>
              <a:t>26/10/2022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5CE7-6672-4E09-BD82-382C091477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405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03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://www.besafe.nz/" TargetMode="External"/><Relationship Id="rId7" Type="http://schemas.openxmlformats.org/officeDocument/2006/relationships/image" Target="../media/image47.sv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10" Type="http://schemas.openxmlformats.org/officeDocument/2006/relationships/hyperlink" Target="mailto:besafe@besafe.org.nz" TargetMode="External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ss604.com/2020/09/health-check-prostate-cancer-awareness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hyperlink" Target="https://pxhere.com/en/photo/713712" TargetMode="Externa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hyperlink" Target="https://creativecommons.org/licenses/by/3.0/" TargetMode="External"/><Relationship Id="rId3" Type="http://schemas.openxmlformats.org/officeDocument/2006/relationships/image" Target="../media/image25.jp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hyperlink" Target="https://www.flickr.com/photos/markhillary/2532727091/" TargetMode="External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thecomnetwork/1523337648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1D2875-17F3-4D24-A430-E73E4CEBC9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72" y="-291535"/>
            <a:ext cx="11921544" cy="794769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1D2B46D-DF1B-4F02-A227-9BCD6E7670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62" y="468156"/>
            <a:ext cx="1736466" cy="112712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14628C1-FA67-49E5-8727-1ADBE83C0F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43" y="5036551"/>
            <a:ext cx="3613150" cy="1473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9691275-E81C-C62D-4106-89B7395B9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186" y="2006409"/>
            <a:ext cx="3232165" cy="25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8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person holding a red ball&#10;&#10;Description automatically generated with low confidence">
            <a:extLst>
              <a:ext uri="{FF2B5EF4-FFF2-40B4-BE49-F238E27FC236}">
                <a16:creationId xmlns:a16="http://schemas.microsoft.com/office/drawing/2014/main" id="{FEDA8801-2151-13BA-311E-DAB9E80F88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37812" cy="685800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253D78D6-3493-2020-7EA5-F61E5C2CA634}"/>
              </a:ext>
            </a:extLst>
          </p:cNvPr>
          <p:cNvSpPr txBox="1">
            <a:spLocks/>
          </p:cNvSpPr>
          <p:nvPr/>
        </p:nvSpPr>
        <p:spPr>
          <a:xfrm>
            <a:off x="7014977" y="1112251"/>
            <a:ext cx="3405571" cy="601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NZ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cs typeface="Poppins" pitchFamily="2" charset="77"/>
              </a:rPr>
              <a:t>Thank you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9DAFA30-E21E-3DFB-3958-2A72EEB8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77" y="2341648"/>
            <a:ext cx="3097323" cy="491322"/>
          </a:xfrm>
        </p:spPr>
        <p:txBody>
          <a:bodyPr>
            <a:normAutofit lnSpcReduction="10000"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n-NZ" sz="1400" dirty="0">
                <a:latin typeface="Poppins" pitchFamily="2" charset="77"/>
                <a:cs typeface="Poppins" pitchFamily="2" charset="77"/>
              </a:rPr>
              <a:t>If you have any questions, don’t hesitate to reach out to us.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24B7D48-123E-674A-4726-A559B8B1489E}"/>
              </a:ext>
            </a:extLst>
          </p:cNvPr>
          <p:cNvSpPr txBox="1">
            <a:spLocks/>
          </p:cNvSpPr>
          <p:nvPr/>
        </p:nvSpPr>
        <p:spPr>
          <a:xfrm>
            <a:off x="7072913" y="3305901"/>
            <a:ext cx="3097323" cy="3035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NZ" sz="1400" dirty="0">
                <a:solidFill>
                  <a:srgbClr val="81D742"/>
                </a:solidFill>
                <a:latin typeface="Poppins" pitchFamily="2" charset="77"/>
                <a:cs typeface="Poppins" pitchFamily="2" charset="77"/>
              </a:rPr>
              <a:t>How to contact us: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4E139E-7ECE-D6C6-38E1-28F557444399}"/>
              </a:ext>
            </a:extLst>
          </p:cNvPr>
          <p:cNvSpPr/>
          <p:nvPr/>
        </p:nvSpPr>
        <p:spPr>
          <a:xfrm>
            <a:off x="7743737" y="3786972"/>
            <a:ext cx="1518364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NZ" sz="1400" dirty="0">
                <a:latin typeface="Poppins Light" pitchFamily="2" charset="77"/>
                <a:ea typeface="Times New Roman" panose="02020603050405020304" pitchFamily="18" charset="0"/>
                <a:cs typeface="Poppins Ligh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www.besafe.nz</a:t>
            </a:r>
            <a:endParaRPr lang="en-NZ" sz="1400" dirty="0">
              <a:effectLst/>
              <a:latin typeface="Poppins Light" pitchFamily="2" charset="77"/>
              <a:ea typeface="Times New Roman" panose="02020603050405020304" pitchFamily="18" charset="0"/>
              <a:cs typeface="Poppins Light" pitchFamily="2" charset="77"/>
            </a:endParaRPr>
          </a:p>
        </p:txBody>
      </p:sp>
      <p:pic>
        <p:nvPicPr>
          <p:cNvPr id="27" name="Graphic 26" descr="Internet outline">
            <a:extLst>
              <a:ext uri="{FF2B5EF4-FFF2-40B4-BE49-F238E27FC236}">
                <a16:creationId xmlns:a16="http://schemas.microsoft.com/office/drawing/2014/main" id="{699731F6-825B-F0AA-B7FE-D190670CB0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0788" y="3739572"/>
            <a:ext cx="496612" cy="496612"/>
          </a:xfrm>
          <a:prstGeom prst="rect">
            <a:avLst/>
          </a:prstGeom>
        </p:spPr>
      </p:pic>
      <p:pic>
        <p:nvPicPr>
          <p:cNvPr id="11" name="Graphic 10" descr="Receiver with solid fill">
            <a:extLst>
              <a:ext uri="{FF2B5EF4-FFF2-40B4-BE49-F238E27FC236}">
                <a16:creationId xmlns:a16="http://schemas.microsoft.com/office/drawing/2014/main" id="{77EBA99B-830E-AD91-499A-4D48BA3B40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945599">
            <a:off x="7196772" y="5389531"/>
            <a:ext cx="343973" cy="343973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EC782AA-057B-C87E-FF86-C6F6DBA0AF05}"/>
              </a:ext>
            </a:extLst>
          </p:cNvPr>
          <p:cNvSpPr txBox="1">
            <a:spLocks/>
          </p:cNvSpPr>
          <p:nvPr/>
        </p:nvSpPr>
        <p:spPr>
          <a:xfrm>
            <a:off x="7743737" y="5439621"/>
            <a:ext cx="1434671" cy="25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NZ" sz="1400" dirty="0">
                <a:latin typeface="Poppins" pitchFamily="2" charset="77"/>
                <a:cs typeface="Poppins" pitchFamily="2" charset="77"/>
              </a:rPr>
              <a:t>021 1984 897</a:t>
            </a:r>
          </a:p>
        </p:txBody>
      </p:sp>
      <p:pic>
        <p:nvPicPr>
          <p:cNvPr id="32" name="Graphic 31" descr="Open envelope outline">
            <a:extLst>
              <a:ext uri="{FF2B5EF4-FFF2-40B4-BE49-F238E27FC236}">
                <a16:creationId xmlns:a16="http://schemas.microsoft.com/office/drawing/2014/main" id="{44A4C738-A115-4FC2-EED7-5ACCEBCFFF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5513" y="4528479"/>
            <a:ext cx="406492" cy="406492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5460F87-44C5-760A-9B1A-7E3E9852A4D9}"/>
              </a:ext>
            </a:extLst>
          </p:cNvPr>
          <p:cNvSpPr txBox="1">
            <a:spLocks/>
          </p:cNvSpPr>
          <p:nvPr/>
        </p:nvSpPr>
        <p:spPr>
          <a:xfrm>
            <a:off x="7793685" y="4536491"/>
            <a:ext cx="2626863" cy="802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1400" dirty="0">
                <a:latin typeface="Poppins Light" pitchFamily="2" charset="77"/>
                <a:cs typeface="Poppins Light" pitchFamily="2" charset="77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besafe@besafe.org.nz</a:t>
            </a:r>
            <a:r>
              <a:rPr lang="en-NZ" sz="1400" dirty="0">
                <a:latin typeface="Poppins Light" pitchFamily="2" charset="77"/>
                <a:cs typeface="Poppins Light" pitchFamily="2" charset="77"/>
              </a:rPr>
              <a:t> </a:t>
            </a:r>
          </a:p>
          <a:p>
            <a:pPr marL="0" indent="0">
              <a:buNone/>
            </a:pPr>
            <a:endParaRPr lang="en-NZ" sz="1400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A92F61-062B-4F0E-5B5F-6D1C5CE4E422}"/>
              </a:ext>
            </a:extLst>
          </p:cNvPr>
          <p:cNvSpPr/>
          <p:nvPr/>
        </p:nvSpPr>
        <p:spPr>
          <a:xfrm>
            <a:off x="0" y="0"/>
            <a:ext cx="5937812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310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1D742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B8FF65F-B920-2DB8-AF7B-60CFA19A5E1A}"/>
              </a:ext>
            </a:extLst>
          </p:cNvPr>
          <p:cNvSpPr/>
          <p:nvPr/>
        </p:nvSpPr>
        <p:spPr>
          <a:xfrm>
            <a:off x="5252013" y="1273193"/>
            <a:ext cx="1371600" cy="139700"/>
          </a:xfrm>
          <a:prstGeom prst="rect">
            <a:avLst/>
          </a:prstGeom>
          <a:solidFill>
            <a:srgbClr val="81D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1D7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696D3581-DD01-43C5-AF1F-ADAC169EB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" y="-1279129"/>
            <a:ext cx="12196166" cy="8137129"/>
          </a:xfr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253D78D6-3493-2020-7EA5-F61E5C2CA634}"/>
              </a:ext>
            </a:extLst>
          </p:cNvPr>
          <p:cNvSpPr txBox="1">
            <a:spLocks/>
          </p:cNvSpPr>
          <p:nvPr/>
        </p:nvSpPr>
        <p:spPr>
          <a:xfrm>
            <a:off x="572488" y="690910"/>
            <a:ext cx="7146123" cy="601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NZ" b="1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34AE2D-8D58-4385-8AF5-F67726AB1361}"/>
              </a:ext>
            </a:extLst>
          </p:cNvPr>
          <p:cNvSpPr txBox="1"/>
          <p:nvPr/>
        </p:nvSpPr>
        <p:spPr>
          <a:xfrm>
            <a:off x="794084" y="645382"/>
            <a:ext cx="9622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Men’s Health is not just about</a:t>
            </a:r>
            <a:br>
              <a:rPr lang="en-NZ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NZ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prostate or testicular cancer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3A3BC-1E44-4D43-B996-73BF07DEABFF}"/>
              </a:ext>
            </a:extLst>
          </p:cNvPr>
          <p:cNvSpPr txBox="1"/>
          <p:nvPr/>
        </p:nvSpPr>
        <p:spPr>
          <a:xfrm>
            <a:off x="1270747" y="2936557"/>
            <a:ext cx="76558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2000" dirty="0"/>
          </a:p>
          <a:p>
            <a:endParaRPr lang="en-NZ" sz="2000" dirty="0"/>
          </a:p>
          <a:p>
            <a:endParaRPr lang="en-N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CA0226-6C2C-4734-8F50-ED3B97D6A123}"/>
              </a:ext>
            </a:extLst>
          </p:cNvPr>
          <p:cNvSpPr txBox="1"/>
          <p:nvPr/>
        </p:nvSpPr>
        <p:spPr>
          <a:xfrm>
            <a:off x="794084" y="2410107"/>
            <a:ext cx="443965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endParaRPr lang="en-NZ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N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are two unique health concerns to men with over half of Health Research Council funding allocated to projects concentrating on these 2 types of cancer.</a:t>
            </a:r>
          </a:p>
          <a:p>
            <a:endParaRPr lang="en-NZ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NZ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Prostate and testicular cancer combined, account for just 4.4% of all annual male deaths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solidFill>
                <a:schemeClr val="bg1"/>
              </a:solidFill>
            </a:endParaRPr>
          </a:p>
          <a:p>
            <a:endParaRPr lang="en-NZ" dirty="0">
              <a:solidFill>
                <a:schemeClr val="bg1"/>
              </a:solidFill>
            </a:endParaRPr>
          </a:p>
          <a:p>
            <a:pPr lvl="0">
              <a:buSzPts val="1000"/>
              <a:tabLst>
                <a:tab pos="457200" algn="l"/>
              </a:tabLst>
            </a:pPr>
            <a:endParaRPr lang="en-NZ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endParaRPr lang="en-NZ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53D78D6-3493-2020-7EA5-F61E5C2CA634}"/>
              </a:ext>
            </a:extLst>
          </p:cNvPr>
          <p:cNvSpPr txBox="1">
            <a:spLocks/>
          </p:cNvSpPr>
          <p:nvPr/>
        </p:nvSpPr>
        <p:spPr>
          <a:xfrm>
            <a:off x="572488" y="690910"/>
            <a:ext cx="7146123" cy="601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NZ" b="1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D011B-00F4-4F6E-90A5-7DD782E049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-292078" y="0"/>
            <a:ext cx="12484078" cy="72237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7A90C6-082B-B936-FF31-72F1F5486570}"/>
              </a:ext>
            </a:extLst>
          </p:cNvPr>
          <p:cNvSpPr txBox="1"/>
          <p:nvPr/>
        </p:nvSpPr>
        <p:spPr>
          <a:xfrm>
            <a:off x="794084" y="645382"/>
            <a:ext cx="9622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“</a:t>
            </a:r>
            <a:r>
              <a:rPr lang="en-NZ" sz="3200" b="1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Grin and Bear it</a:t>
            </a:r>
            <a:r>
              <a:rPr lang="en-NZ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” Attitude…</a:t>
            </a:r>
            <a:br>
              <a:rPr lang="en-NZ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NZ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 alive and well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2AF01C8-D1E8-38CF-0A71-0A7260E053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70752" y="2125366"/>
            <a:ext cx="3290488" cy="329048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CDEDF83-C0C1-86CB-06AF-53C66824AA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0644" y="2125366"/>
            <a:ext cx="3290488" cy="329048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1CD6FC5-ECFA-7ED8-0D6A-79F4353EC80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12040" y="2125366"/>
            <a:ext cx="3290488" cy="329048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BF9014E-82DF-6CBA-2619-6948AB32EF8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03437" y="2125366"/>
            <a:ext cx="3290488" cy="32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9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53D78D6-3493-2020-7EA5-F61E5C2CA634}"/>
              </a:ext>
            </a:extLst>
          </p:cNvPr>
          <p:cNvSpPr txBox="1">
            <a:spLocks/>
          </p:cNvSpPr>
          <p:nvPr/>
        </p:nvSpPr>
        <p:spPr>
          <a:xfrm>
            <a:off x="572488" y="690910"/>
            <a:ext cx="7146123" cy="601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NZ" b="1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D011B-00F4-4F6E-90A5-7DD782E049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2192000" cy="81079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7A90C6-082B-B936-FF31-72F1F5486570}"/>
              </a:ext>
            </a:extLst>
          </p:cNvPr>
          <p:cNvSpPr txBox="1"/>
          <p:nvPr/>
        </p:nvSpPr>
        <p:spPr>
          <a:xfrm>
            <a:off x="794084" y="645382"/>
            <a:ext cx="962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 are on the backfoot  from the start…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2AF01C8-D1E8-38CF-0A71-0A7260E053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70752" y="1983105"/>
            <a:ext cx="3290488" cy="329048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CDEDF83-C0C1-86CB-06AF-53C66824AA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920644" y="1919302"/>
            <a:ext cx="3290488" cy="329048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1CD6FC5-ECFA-7ED8-0D6A-79F4353EC80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012040" y="1919302"/>
            <a:ext cx="3290488" cy="329048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BF9014E-82DF-6CBA-2619-6948AB32EF8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103437" y="1919302"/>
            <a:ext cx="3290488" cy="32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1F45F50-0BBC-6089-D4CC-60D93E962C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-1410237"/>
            <a:ext cx="12904631" cy="9678473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253D78D6-3493-2020-7EA5-F61E5C2CA634}"/>
              </a:ext>
            </a:extLst>
          </p:cNvPr>
          <p:cNvSpPr txBox="1">
            <a:spLocks/>
          </p:cNvSpPr>
          <p:nvPr/>
        </p:nvSpPr>
        <p:spPr>
          <a:xfrm>
            <a:off x="572488" y="690910"/>
            <a:ext cx="7146123" cy="601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NZ" b="1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A90C6-082B-B936-FF31-72F1F5486570}"/>
              </a:ext>
            </a:extLst>
          </p:cNvPr>
          <p:cNvSpPr txBox="1"/>
          <p:nvPr/>
        </p:nvSpPr>
        <p:spPr>
          <a:xfrm>
            <a:off x="794084" y="645382"/>
            <a:ext cx="962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picture only gets worse..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2AF01C8-D1E8-38CF-0A71-0A7260E053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-157873" y="1919302"/>
            <a:ext cx="3290488" cy="329048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CDEDF83-C0C1-86CB-06AF-53C66824AA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890593" y="1919302"/>
            <a:ext cx="3290488" cy="329048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1CD6FC5-ECFA-7ED8-0D6A-79F4353EC80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042091" y="1919302"/>
            <a:ext cx="3290488" cy="329048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BF9014E-82DF-6CBA-2619-6948AB32EF8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090558" y="1919302"/>
            <a:ext cx="3290488" cy="32904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8EBE2B-D39F-710B-2690-C679F978A96E}"/>
              </a:ext>
            </a:extLst>
          </p:cNvPr>
          <p:cNvSpPr txBox="1"/>
          <p:nvPr/>
        </p:nvSpPr>
        <p:spPr>
          <a:xfrm>
            <a:off x="182840" y="6468345"/>
            <a:ext cx="29956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4" tooltip="https://www.flickr.com/photos/markhillary/2532727091/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13" tooltip="https://creativecommons.org/licenses/by/3.0/"/>
              </a:rPr>
              <a:t>CC BY</a:t>
            </a:r>
            <a:endParaRPr lang="en-NZ" sz="900"/>
          </a:p>
        </p:txBody>
      </p:sp>
    </p:spTree>
    <p:extLst>
      <p:ext uri="{BB962C8B-B14F-4D97-AF65-F5344CB8AC3E}">
        <p14:creationId xmlns:p14="http://schemas.microsoft.com/office/powerpoint/2010/main" val="10609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53D78D6-3493-2020-7EA5-F61E5C2CA634}"/>
              </a:ext>
            </a:extLst>
          </p:cNvPr>
          <p:cNvSpPr txBox="1">
            <a:spLocks/>
          </p:cNvSpPr>
          <p:nvPr/>
        </p:nvSpPr>
        <p:spPr>
          <a:xfrm>
            <a:off x="572488" y="690910"/>
            <a:ext cx="7146123" cy="601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NZ" b="1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3A3BC-1E44-4D43-B996-73BF07DEABFF}"/>
              </a:ext>
            </a:extLst>
          </p:cNvPr>
          <p:cNvSpPr txBox="1"/>
          <p:nvPr/>
        </p:nvSpPr>
        <p:spPr>
          <a:xfrm>
            <a:off x="1270747" y="2936557"/>
            <a:ext cx="76558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2000" dirty="0"/>
          </a:p>
          <a:p>
            <a:endParaRPr lang="en-NZ" sz="2000" dirty="0"/>
          </a:p>
          <a:p>
            <a:endParaRPr lang="en-NZ" dirty="0"/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696D3581-DD01-43C5-AF1F-ADAC169EB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426" y="-7930"/>
            <a:ext cx="13642430" cy="68916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5A88CC-51D7-DCD3-E0DB-A8D3208A6D39}"/>
              </a:ext>
            </a:extLst>
          </p:cNvPr>
          <p:cNvSpPr txBox="1"/>
          <p:nvPr/>
        </p:nvSpPr>
        <p:spPr>
          <a:xfrm>
            <a:off x="794084" y="645382"/>
            <a:ext cx="9622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Biology, social expectations</a:t>
            </a:r>
            <a:br>
              <a:rPr lang="en-NZ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NZ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 systemic discrimination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6691816-1C3F-F84A-E86F-AF7DA16953CA}"/>
              </a:ext>
            </a:extLst>
          </p:cNvPr>
          <p:cNvSpPr/>
          <p:nvPr/>
        </p:nvSpPr>
        <p:spPr>
          <a:xfrm>
            <a:off x="-618186" y="5692463"/>
            <a:ext cx="15557679" cy="71756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FAC5E-3888-6803-E69E-9EEE74544A85}"/>
              </a:ext>
            </a:extLst>
          </p:cNvPr>
          <p:cNvSpPr txBox="1"/>
          <p:nvPr/>
        </p:nvSpPr>
        <p:spPr>
          <a:xfrm>
            <a:off x="-826378" y="5799310"/>
            <a:ext cx="13844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100" b="1" dirty="0">
                <a:solidFill>
                  <a:schemeClr val="bg1"/>
                </a:solidFill>
              </a:rPr>
              <a:t>For every $1.00 spent exclusively on women's health research, men’s health research received $0.06 cents</a:t>
            </a:r>
          </a:p>
          <a:p>
            <a:pPr algn="ctr"/>
            <a:endParaRPr lang="en-NZ" sz="2400" b="1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E56D802-B7C9-CC23-C226-E24771AF2F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3657" y="1919302"/>
            <a:ext cx="3290488" cy="329048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F41D39A-D262-9444-CBDB-65EC45E133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35155" y="1919302"/>
            <a:ext cx="3290488" cy="32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person, outdoor, person&#10;&#10;Description automatically generated">
            <a:extLst>
              <a:ext uri="{FF2B5EF4-FFF2-40B4-BE49-F238E27FC236}">
                <a16:creationId xmlns:a16="http://schemas.microsoft.com/office/drawing/2014/main" id="{134630F4-831D-1756-F2DC-FB00FC384D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9688" y="-2104013"/>
            <a:ext cx="19521012" cy="130087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71C7D69-5742-AB1D-4A95-CCA0E85CB07F}"/>
              </a:ext>
            </a:extLst>
          </p:cNvPr>
          <p:cNvSpPr/>
          <p:nvPr/>
        </p:nvSpPr>
        <p:spPr>
          <a:xfrm>
            <a:off x="779175" y="5692463"/>
            <a:ext cx="9478851" cy="71756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C86CA001-D545-4386-B8AE-7F9CE6862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12146" y="3410623"/>
            <a:ext cx="4884637" cy="1836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1A48E9-DC57-488C-AE02-00352524267E}"/>
              </a:ext>
            </a:extLst>
          </p:cNvPr>
          <p:cNvSpPr txBox="1"/>
          <p:nvPr/>
        </p:nvSpPr>
        <p:spPr>
          <a:xfrm>
            <a:off x="794084" y="2675970"/>
            <a:ext cx="4762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chemeClr val="bg1"/>
                </a:solidFill>
              </a:rPr>
              <a:t>It isn’t much different from Health &amp; Safety is it???</a:t>
            </a:r>
          </a:p>
          <a:p>
            <a:endParaRPr lang="en-NZ" sz="2800" dirty="0">
              <a:solidFill>
                <a:schemeClr val="bg1"/>
              </a:solidFill>
            </a:endParaRPr>
          </a:p>
          <a:p>
            <a:r>
              <a:rPr lang="en-NZ" sz="2800" dirty="0">
                <a:solidFill>
                  <a:schemeClr val="bg1"/>
                </a:solidFill>
              </a:rPr>
              <a:t>Without active engagement from our men, these statistics are not going to improve</a:t>
            </a:r>
            <a:r>
              <a:rPr lang="en-NZ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9C596-C343-436F-A0DF-B16846C3CD43}"/>
              </a:ext>
            </a:extLst>
          </p:cNvPr>
          <p:cNvSpPr txBox="1"/>
          <p:nvPr/>
        </p:nvSpPr>
        <p:spPr>
          <a:xfrm>
            <a:off x="1042056" y="5799310"/>
            <a:ext cx="9154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>
                <a:solidFill>
                  <a:schemeClr val="bg1"/>
                </a:solidFill>
              </a:rPr>
              <a:t>As employers we have a captive audience of men 5 days a week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11516F-1059-D244-73E5-31D53AE1B751}"/>
              </a:ext>
            </a:extLst>
          </p:cNvPr>
          <p:cNvCxnSpPr>
            <a:cxnSpLocks/>
          </p:cNvCxnSpPr>
          <p:nvPr/>
        </p:nvCxnSpPr>
        <p:spPr>
          <a:xfrm>
            <a:off x="0" y="2291111"/>
            <a:ext cx="4045226" cy="0"/>
          </a:xfrm>
          <a:prstGeom prst="line">
            <a:avLst/>
          </a:prstGeom>
          <a:ln w="38100">
            <a:solidFill>
              <a:srgbClr val="81D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B7EE209-56F8-3D9C-2E9F-7C6A5EDDBAD0}"/>
              </a:ext>
            </a:extLst>
          </p:cNvPr>
          <p:cNvSpPr txBox="1"/>
          <p:nvPr/>
        </p:nvSpPr>
        <p:spPr>
          <a:xfrm>
            <a:off x="794084" y="645382"/>
            <a:ext cx="9622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NZ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Enabling Men to define what</a:t>
            </a:r>
            <a:br>
              <a:rPr lang="en-NZ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NZ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health means to them</a:t>
            </a:r>
          </a:p>
        </p:txBody>
      </p:sp>
    </p:spTree>
    <p:extLst>
      <p:ext uri="{BB962C8B-B14F-4D97-AF65-F5344CB8AC3E}">
        <p14:creationId xmlns:p14="http://schemas.microsoft.com/office/powerpoint/2010/main" val="363634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in a car&#10;&#10;Description automatically generated with medium confidence">
            <a:extLst>
              <a:ext uri="{FF2B5EF4-FFF2-40B4-BE49-F238E27FC236}">
                <a16:creationId xmlns:a16="http://schemas.microsoft.com/office/drawing/2014/main" id="{EE58F1A8-4200-6ED5-1E1F-25BA307A46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86522" cy="87292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253D78D6-3493-2020-7EA5-F61E5C2CA634}"/>
              </a:ext>
            </a:extLst>
          </p:cNvPr>
          <p:cNvSpPr txBox="1">
            <a:spLocks/>
          </p:cNvSpPr>
          <p:nvPr/>
        </p:nvSpPr>
        <p:spPr>
          <a:xfrm>
            <a:off x="572488" y="690910"/>
            <a:ext cx="9303032" cy="601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NZ" b="1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B20044-789E-4C9D-814C-B9F6BE7C7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5592"/>
            <a:ext cx="8317832" cy="3793839"/>
          </a:xfrm>
        </p:spPr>
        <p:txBody>
          <a:bodyPr>
            <a:normAutofit fontScale="92500"/>
          </a:bodyPr>
          <a:lstStyle/>
          <a:p>
            <a:pPr marL="540000" indent="-540000">
              <a:lnSpc>
                <a:spcPts val="3060"/>
              </a:lnSpc>
              <a:spcAft>
                <a:spcPts val="1200"/>
              </a:spcAft>
              <a:buClr>
                <a:schemeClr val="accent6"/>
              </a:buClr>
              <a:buSzPct val="120000"/>
              <a:buFont typeface="System Font Regular"/>
              <a:buChar char="▸"/>
            </a:pPr>
            <a:r>
              <a:rPr lang="en-NZ" dirty="0">
                <a:solidFill>
                  <a:schemeClr val="bg1"/>
                </a:solidFill>
              </a:rPr>
              <a:t>To create change,  we need the men in our lives/work space, to start engaging and be aware of </a:t>
            </a:r>
            <a:r>
              <a:rPr lang="en-NZ" b="1" dirty="0">
                <a:solidFill>
                  <a:schemeClr val="bg1"/>
                </a:solidFill>
              </a:rPr>
              <a:t>themselves</a:t>
            </a:r>
            <a:r>
              <a:rPr lang="en-NZ" dirty="0">
                <a:solidFill>
                  <a:schemeClr val="bg1"/>
                </a:solidFill>
              </a:rPr>
              <a:t>… </a:t>
            </a:r>
          </a:p>
          <a:p>
            <a:pPr marL="540000" indent="-540000">
              <a:lnSpc>
                <a:spcPts val="3060"/>
              </a:lnSpc>
              <a:spcAft>
                <a:spcPts val="1200"/>
              </a:spcAft>
              <a:buClr>
                <a:schemeClr val="accent6"/>
              </a:buClr>
              <a:buSzPct val="120000"/>
              <a:buFont typeface="System Font Regular"/>
              <a:buChar char="▸"/>
            </a:pPr>
            <a:r>
              <a:rPr lang="en-NZ" dirty="0">
                <a:solidFill>
                  <a:schemeClr val="bg1"/>
                </a:solidFill>
              </a:rPr>
              <a:t>They cannot prioritise their health concerns if they do not understand  what they are…</a:t>
            </a:r>
          </a:p>
          <a:p>
            <a:pPr marL="540000" indent="-540000">
              <a:lnSpc>
                <a:spcPts val="3060"/>
              </a:lnSpc>
              <a:spcAft>
                <a:spcPts val="1200"/>
              </a:spcAft>
              <a:buClr>
                <a:schemeClr val="accent6"/>
              </a:buClr>
              <a:buSzPct val="120000"/>
              <a:buFont typeface="System Font Regular"/>
              <a:buChar char="▸"/>
            </a:pPr>
            <a:r>
              <a:rPr lang="en-NZ" dirty="0">
                <a:solidFill>
                  <a:schemeClr val="bg1"/>
                </a:solidFill>
              </a:rPr>
              <a:t>They need to be able to have the time and space to understand what “good health” means to them, both body and soul…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C6D774D-78C7-B540-E2E8-44FB96A46628}"/>
              </a:ext>
            </a:extLst>
          </p:cNvPr>
          <p:cNvCxnSpPr>
            <a:cxnSpLocks/>
          </p:cNvCxnSpPr>
          <p:nvPr/>
        </p:nvCxnSpPr>
        <p:spPr>
          <a:xfrm>
            <a:off x="0" y="2291111"/>
            <a:ext cx="4045226" cy="0"/>
          </a:xfrm>
          <a:prstGeom prst="line">
            <a:avLst/>
          </a:prstGeom>
          <a:ln w="38100">
            <a:solidFill>
              <a:srgbClr val="81D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4429368-33A6-143B-26EA-630645080CB9}"/>
              </a:ext>
            </a:extLst>
          </p:cNvPr>
          <p:cNvSpPr txBox="1"/>
          <p:nvPr/>
        </p:nvSpPr>
        <p:spPr>
          <a:xfrm>
            <a:off x="794084" y="645382"/>
            <a:ext cx="9622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Without personal engagement</a:t>
            </a:r>
            <a:br>
              <a:rPr lang="en-NZ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NZ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nothing changes</a:t>
            </a:r>
          </a:p>
        </p:txBody>
      </p:sp>
    </p:spTree>
    <p:extLst>
      <p:ext uri="{BB962C8B-B14F-4D97-AF65-F5344CB8AC3E}">
        <p14:creationId xmlns:p14="http://schemas.microsoft.com/office/powerpoint/2010/main" val="3726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4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BDA329-6D1E-033B-C780-2E1E5E36EF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2018" y="-566670"/>
            <a:ext cx="14072043" cy="93906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253D78D6-3493-2020-7EA5-F61E5C2CA634}"/>
              </a:ext>
            </a:extLst>
          </p:cNvPr>
          <p:cNvSpPr txBox="1">
            <a:spLocks/>
          </p:cNvSpPr>
          <p:nvPr/>
        </p:nvSpPr>
        <p:spPr>
          <a:xfrm>
            <a:off x="572488" y="690910"/>
            <a:ext cx="9303032" cy="601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NZ" b="1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B20044-789E-4C9D-814C-B9F6BE7C7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896" y="1948283"/>
            <a:ext cx="10515600" cy="359512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If, as a nation we are failing to put the funding into research for Men’s Health – can we as employers, start to help in this direction?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r>
              <a:rPr lang="en-NZ" dirty="0">
                <a:solidFill>
                  <a:schemeClr val="bg1"/>
                </a:solidFill>
              </a:rPr>
              <a:t>We at BeSafe put the question/challenge out to all our businesses in Taranaki, what can we do in this direction?  It won’t take too much either,  the nation is not putting a great deal of emphasis on this.</a:t>
            </a:r>
          </a:p>
          <a:p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79DB8E-7F20-583B-35A0-D964B854D750}"/>
              </a:ext>
            </a:extLst>
          </p:cNvPr>
          <p:cNvSpPr txBox="1"/>
          <p:nvPr/>
        </p:nvSpPr>
        <p:spPr>
          <a:xfrm>
            <a:off x="794084" y="645382"/>
            <a:ext cx="962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business is their people??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40EFA6F-5F41-842E-1A1E-24AEABFEB054}"/>
              </a:ext>
            </a:extLst>
          </p:cNvPr>
          <p:cNvSpPr/>
          <p:nvPr/>
        </p:nvSpPr>
        <p:spPr>
          <a:xfrm>
            <a:off x="639436" y="5692463"/>
            <a:ext cx="11797748" cy="71756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3508A-12C9-A71E-E025-BD62DA595212}"/>
              </a:ext>
            </a:extLst>
          </p:cNvPr>
          <p:cNvSpPr txBox="1"/>
          <p:nvPr/>
        </p:nvSpPr>
        <p:spPr>
          <a:xfrm>
            <a:off x="-497711" y="5799310"/>
            <a:ext cx="1407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NZ" sz="2400" b="1" dirty="0">
                <a:solidFill>
                  <a:schemeClr val="bg1"/>
                </a:solidFill>
              </a:rPr>
              <a:t>Tell us what you have incorporated into your business for your MEN.  We can share.</a:t>
            </a:r>
            <a:endParaRPr lang="en-N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BN_BeSafe_Template" id="{552A288B-C031-884D-AF27-373ABE3FFE98}" vid="{1CE8AD8D-231D-D14A-AF31-2E691C8AB0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E481AA1F4A8142881F2B200DCC92B6" ma:contentTypeVersion="13" ma:contentTypeDescription="Create a new document." ma:contentTypeScope="" ma:versionID="6a11917cca35c63653986c9c8870bdea">
  <xsd:schema xmlns:xsd="http://www.w3.org/2001/XMLSchema" xmlns:xs="http://www.w3.org/2001/XMLSchema" xmlns:p="http://schemas.microsoft.com/office/2006/metadata/properties" xmlns:ns3="1c7686c3-eb9a-4a65-906d-0f1f6323811c" xmlns:ns4="70ddac1a-4095-4d37-aed2-30a54afbfa6f" targetNamespace="http://schemas.microsoft.com/office/2006/metadata/properties" ma:root="true" ma:fieldsID="21a8a387fd319e5a54df0494fbd136a3" ns3:_="" ns4:_="">
    <xsd:import namespace="1c7686c3-eb9a-4a65-906d-0f1f6323811c"/>
    <xsd:import namespace="70ddac1a-4095-4d37-aed2-30a54afbfa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686c3-eb9a-4a65-906d-0f1f632381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ddac1a-4095-4d37-aed2-30a54afbfa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A23B24-A352-49C7-9654-602FBD5941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A70C109-1165-44A8-8872-0FA8CAA9A5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7686c3-eb9a-4a65-906d-0f1f6323811c"/>
    <ds:schemaRef ds:uri="70ddac1a-4095-4d37-aed2-30a54afbfa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8CFD41-EA13-4071-AA12-4FE197F95F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BeSafe_Template</Template>
  <TotalTime>12713</TotalTime>
  <Words>410</Words>
  <Application>Microsoft Office PowerPoint</Application>
  <PresentationFormat>Widescreen</PresentationFormat>
  <Paragraphs>47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Poppins</vt:lpstr>
      <vt:lpstr>Poppins Light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Lois Eggers</dc:creator>
  <cp:lastModifiedBy>Lois Eggers</cp:lastModifiedBy>
  <cp:revision>37</cp:revision>
  <dcterms:created xsi:type="dcterms:W3CDTF">2022-06-21T21:53:35Z</dcterms:created>
  <dcterms:modified xsi:type="dcterms:W3CDTF">2022-10-26T05:29:15Z</dcterms:modified>
</cp:coreProperties>
</file>