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4"/>
  </p:sldMasterIdLst>
  <p:notesMasterIdLst>
    <p:notesMasterId r:id="rId16"/>
  </p:notesMasterIdLst>
  <p:handoutMasterIdLst>
    <p:handoutMasterId r:id="rId17"/>
  </p:handoutMasterIdLst>
  <p:sldIdLst>
    <p:sldId id="301" r:id="rId5"/>
    <p:sldId id="275" r:id="rId6"/>
    <p:sldId id="291" r:id="rId7"/>
    <p:sldId id="298" r:id="rId8"/>
    <p:sldId id="302" r:id="rId9"/>
    <p:sldId id="303" r:id="rId10"/>
    <p:sldId id="304" r:id="rId11"/>
    <p:sldId id="305" r:id="rId12"/>
    <p:sldId id="306" r:id="rId13"/>
    <p:sldId id="307" r:id="rId14"/>
    <p:sldId id="28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is Eggers" initials="LE" lastIdx="1" clrIdx="0">
    <p:extLst>
      <p:ext uri="{19B8F6BF-5375-455C-9EA6-DF929625EA0E}">
        <p15:presenceInfo xmlns:p15="http://schemas.microsoft.com/office/powerpoint/2012/main" userId="9597f478d227e3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3588" autoAdjust="0"/>
  </p:normalViewPr>
  <p:slideViewPr>
    <p:cSldViewPr snapToGrid="0">
      <p:cViewPr varScale="1">
        <p:scale>
          <a:sx n="71" d="100"/>
          <a:sy n="71" d="100"/>
        </p:scale>
        <p:origin x="965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D6655-F7C4-4817-BDC0-E43DE266677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EE91BF-28D4-478C-B3BB-2E6B57E697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400" b="1" dirty="0"/>
            <a:t>Every business or undertaking has an obligation to keep their workers and others safe</a:t>
          </a:r>
          <a:endParaRPr lang="en-US" sz="1400" b="1" dirty="0"/>
        </a:p>
      </dgm:t>
    </dgm:pt>
    <dgm:pt modelId="{B4807F7E-F8E9-41DA-B8F3-26769C288CEE}" type="parTrans" cxnId="{61BAEFA2-5348-4E7B-96D6-D03B1CC3CC8A}">
      <dgm:prSet/>
      <dgm:spPr/>
      <dgm:t>
        <a:bodyPr/>
        <a:lstStyle/>
        <a:p>
          <a:endParaRPr lang="en-US"/>
        </a:p>
      </dgm:t>
    </dgm:pt>
    <dgm:pt modelId="{C8ED0C69-345E-497D-94CC-2950DA8665F3}" type="sibTrans" cxnId="{61BAEFA2-5348-4E7B-96D6-D03B1CC3CC8A}">
      <dgm:prSet/>
      <dgm:spPr/>
      <dgm:t>
        <a:bodyPr/>
        <a:lstStyle/>
        <a:p>
          <a:endParaRPr lang="en-US"/>
        </a:p>
      </dgm:t>
    </dgm:pt>
    <dgm:pt modelId="{800985A2-6A4F-4F7F-8F9D-62C5D0EF87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400" b="1" dirty="0"/>
            <a:t>How the organisation handles the response to and recovery from an emergency can determine its future survival</a:t>
          </a:r>
          <a:endParaRPr lang="en-US" sz="1400" b="1" dirty="0"/>
        </a:p>
      </dgm:t>
    </dgm:pt>
    <dgm:pt modelId="{3358F448-6564-425F-BD60-CC011D1104AF}" type="parTrans" cxnId="{18D4DA0A-91AC-44DB-A797-9885A58478B6}">
      <dgm:prSet/>
      <dgm:spPr/>
      <dgm:t>
        <a:bodyPr/>
        <a:lstStyle/>
        <a:p>
          <a:endParaRPr lang="en-US"/>
        </a:p>
      </dgm:t>
    </dgm:pt>
    <dgm:pt modelId="{F1BE5BF2-FE32-4406-A924-404B76E390FD}" type="sibTrans" cxnId="{18D4DA0A-91AC-44DB-A797-9885A58478B6}">
      <dgm:prSet/>
      <dgm:spPr/>
      <dgm:t>
        <a:bodyPr/>
        <a:lstStyle/>
        <a:p>
          <a:endParaRPr lang="en-US"/>
        </a:p>
      </dgm:t>
    </dgm:pt>
    <dgm:pt modelId="{979B1563-816A-4EC8-88D6-1D66412F93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400" b="1" dirty="0"/>
            <a:t>Managing emergencies goes beyond ‘fire extinguishers, first aid kits and evacuation</a:t>
          </a:r>
          <a:r>
            <a:rPr lang="en-AU" sz="1400" dirty="0"/>
            <a:t>’</a:t>
          </a:r>
          <a:endParaRPr lang="en-US" sz="1400" dirty="0"/>
        </a:p>
      </dgm:t>
    </dgm:pt>
    <dgm:pt modelId="{B649F569-5BE2-4D4E-8747-BDBE3D387182}" type="parTrans" cxnId="{DE07B16A-706B-41F3-B49D-8CD8DBE9CB16}">
      <dgm:prSet/>
      <dgm:spPr/>
      <dgm:t>
        <a:bodyPr/>
        <a:lstStyle/>
        <a:p>
          <a:endParaRPr lang="en-US"/>
        </a:p>
      </dgm:t>
    </dgm:pt>
    <dgm:pt modelId="{1128EFCD-9BB8-48BE-9BCD-5C6F9EC6A36B}" type="sibTrans" cxnId="{DE07B16A-706B-41F3-B49D-8CD8DBE9CB16}">
      <dgm:prSet/>
      <dgm:spPr/>
      <dgm:t>
        <a:bodyPr/>
        <a:lstStyle/>
        <a:p>
          <a:endParaRPr lang="en-US"/>
        </a:p>
      </dgm:t>
    </dgm:pt>
    <dgm:pt modelId="{F1B8C0F7-44AF-47C1-8ED6-B79F99DFA0C0}" type="pres">
      <dgm:prSet presAssocID="{94DD6655-F7C4-4817-BDC0-E43DE2666771}" presName="root" presStyleCnt="0">
        <dgm:presLayoutVars>
          <dgm:dir/>
          <dgm:resizeHandles val="exact"/>
        </dgm:presLayoutVars>
      </dgm:prSet>
      <dgm:spPr/>
    </dgm:pt>
    <dgm:pt modelId="{DD9CBEF6-30A6-49FE-A7DB-C46571D6B312}" type="pres">
      <dgm:prSet presAssocID="{91EE91BF-28D4-478C-B3BB-2E6B57E697C0}" presName="compNode" presStyleCnt="0"/>
      <dgm:spPr/>
    </dgm:pt>
    <dgm:pt modelId="{D8BCD30F-2FC1-480D-A5A9-48446B3021E5}" type="pres">
      <dgm:prSet presAssocID="{91EE91BF-28D4-478C-B3BB-2E6B57E697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83034C80-4694-4876-B27B-B826C6326F18}" type="pres">
      <dgm:prSet presAssocID="{91EE91BF-28D4-478C-B3BB-2E6B57E697C0}" presName="spaceRect" presStyleCnt="0"/>
      <dgm:spPr/>
    </dgm:pt>
    <dgm:pt modelId="{73D7BEC7-2289-472A-A9C7-5805F41509D8}" type="pres">
      <dgm:prSet presAssocID="{91EE91BF-28D4-478C-B3BB-2E6B57E697C0}" presName="textRect" presStyleLbl="revTx" presStyleIdx="0" presStyleCnt="3">
        <dgm:presLayoutVars>
          <dgm:chMax val="1"/>
          <dgm:chPref val="1"/>
        </dgm:presLayoutVars>
      </dgm:prSet>
      <dgm:spPr/>
    </dgm:pt>
    <dgm:pt modelId="{4C9C0D8E-F58D-4783-846B-314B851B2F9B}" type="pres">
      <dgm:prSet presAssocID="{C8ED0C69-345E-497D-94CC-2950DA8665F3}" presName="sibTrans" presStyleCnt="0"/>
      <dgm:spPr/>
    </dgm:pt>
    <dgm:pt modelId="{C9634B19-220E-4807-A0E3-D6E4B3D5BF7C}" type="pres">
      <dgm:prSet presAssocID="{800985A2-6A4F-4F7F-8F9D-62C5D0EF8787}" presName="compNode" presStyleCnt="0"/>
      <dgm:spPr/>
    </dgm:pt>
    <dgm:pt modelId="{EC48FD6F-7E6F-4355-BEBC-6AD754DCF782}" type="pres">
      <dgm:prSet presAssocID="{800985A2-6A4F-4F7F-8F9D-62C5D0EF87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00B05052-C045-4CC9-91D5-B1B67A0C85DA}" type="pres">
      <dgm:prSet presAssocID="{800985A2-6A4F-4F7F-8F9D-62C5D0EF8787}" presName="spaceRect" presStyleCnt="0"/>
      <dgm:spPr/>
    </dgm:pt>
    <dgm:pt modelId="{C6C96396-1FD2-47E9-ACF0-D0960DA53B0C}" type="pres">
      <dgm:prSet presAssocID="{800985A2-6A4F-4F7F-8F9D-62C5D0EF8787}" presName="textRect" presStyleLbl="revTx" presStyleIdx="1" presStyleCnt="3">
        <dgm:presLayoutVars>
          <dgm:chMax val="1"/>
          <dgm:chPref val="1"/>
        </dgm:presLayoutVars>
      </dgm:prSet>
      <dgm:spPr/>
    </dgm:pt>
    <dgm:pt modelId="{022601E6-0A4B-4F8C-A4BB-1CC6CEA96380}" type="pres">
      <dgm:prSet presAssocID="{F1BE5BF2-FE32-4406-A924-404B76E390FD}" presName="sibTrans" presStyleCnt="0"/>
      <dgm:spPr/>
    </dgm:pt>
    <dgm:pt modelId="{1DE7867D-B7EB-4259-A4BA-E4C77E1B79BB}" type="pres">
      <dgm:prSet presAssocID="{979B1563-816A-4EC8-88D6-1D66412F93F6}" presName="compNode" presStyleCnt="0"/>
      <dgm:spPr/>
    </dgm:pt>
    <dgm:pt modelId="{8495CBF7-42A8-4AA1-B9D1-9741A0537190}" type="pres">
      <dgm:prSet presAssocID="{979B1563-816A-4EC8-88D6-1D66412F93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077C4050-4370-4D01-81E4-138CFDE9CD0A}" type="pres">
      <dgm:prSet presAssocID="{979B1563-816A-4EC8-88D6-1D66412F93F6}" presName="spaceRect" presStyleCnt="0"/>
      <dgm:spPr/>
    </dgm:pt>
    <dgm:pt modelId="{D915EC17-0602-46D3-99B5-6FA04A7403BC}" type="pres">
      <dgm:prSet presAssocID="{979B1563-816A-4EC8-88D6-1D66412F93F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8D4DA0A-91AC-44DB-A797-9885A58478B6}" srcId="{94DD6655-F7C4-4817-BDC0-E43DE2666771}" destId="{800985A2-6A4F-4F7F-8F9D-62C5D0EF8787}" srcOrd="1" destOrd="0" parTransId="{3358F448-6564-425F-BD60-CC011D1104AF}" sibTransId="{F1BE5BF2-FE32-4406-A924-404B76E390FD}"/>
    <dgm:cxn modelId="{0FB05042-A1B3-457A-B5B9-69B73FA92109}" type="presOf" srcId="{94DD6655-F7C4-4817-BDC0-E43DE2666771}" destId="{F1B8C0F7-44AF-47C1-8ED6-B79F99DFA0C0}" srcOrd="0" destOrd="0" presId="urn:microsoft.com/office/officeart/2018/2/layout/IconLabelList"/>
    <dgm:cxn modelId="{F5232C68-83D5-4E15-ADDD-91218F5202C6}" type="presOf" srcId="{800985A2-6A4F-4F7F-8F9D-62C5D0EF8787}" destId="{C6C96396-1FD2-47E9-ACF0-D0960DA53B0C}" srcOrd="0" destOrd="0" presId="urn:microsoft.com/office/officeart/2018/2/layout/IconLabelList"/>
    <dgm:cxn modelId="{DE07B16A-706B-41F3-B49D-8CD8DBE9CB16}" srcId="{94DD6655-F7C4-4817-BDC0-E43DE2666771}" destId="{979B1563-816A-4EC8-88D6-1D66412F93F6}" srcOrd="2" destOrd="0" parTransId="{B649F569-5BE2-4D4E-8747-BDBE3D387182}" sibTransId="{1128EFCD-9BB8-48BE-9BCD-5C6F9EC6A36B}"/>
    <dgm:cxn modelId="{F7A8504F-C9CF-4246-842D-50123D1CACEA}" type="presOf" srcId="{91EE91BF-28D4-478C-B3BB-2E6B57E697C0}" destId="{73D7BEC7-2289-472A-A9C7-5805F41509D8}" srcOrd="0" destOrd="0" presId="urn:microsoft.com/office/officeart/2018/2/layout/IconLabelList"/>
    <dgm:cxn modelId="{61BAEFA2-5348-4E7B-96D6-D03B1CC3CC8A}" srcId="{94DD6655-F7C4-4817-BDC0-E43DE2666771}" destId="{91EE91BF-28D4-478C-B3BB-2E6B57E697C0}" srcOrd="0" destOrd="0" parTransId="{B4807F7E-F8E9-41DA-B8F3-26769C288CEE}" sibTransId="{C8ED0C69-345E-497D-94CC-2950DA8665F3}"/>
    <dgm:cxn modelId="{4F2E2EDB-155D-4EE5-88F1-5D450372F0B2}" type="presOf" srcId="{979B1563-816A-4EC8-88D6-1D66412F93F6}" destId="{D915EC17-0602-46D3-99B5-6FA04A7403BC}" srcOrd="0" destOrd="0" presId="urn:microsoft.com/office/officeart/2018/2/layout/IconLabelList"/>
    <dgm:cxn modelId="{4F9189EF-C4DB-4810-A520-E16FA0375F4E}" type="presParOf" srcId="{F1B8C0F7-44AF-47C1-8ED6-B79F99DFA0C0}" destId="{DD9CBEF6-30A6-49FE-A7DB-C46571D6B312}" srcOrd="0" destOrd="0" presId="urn:microsoft.com/office/officeart/2018/2/layout/IconLabelList"/>
    <dgm:cxn modelId="{B09E5FA2-63C9-45AA-8FE8-D61B64525E6E}" type="presParOf" srcId="{DD9CBEF6-30A6-49FE-A7DB-C46571D6B312}" destId="{D8BCD30F-2FC1-480D-A5A9-48446B3021E5}" srcOrd="0" destOrd="0" presId="urn:microsoft.com/office/officeart/2018/2/layout/IconLabelList"/>
    <dgm:cxn modelId="{A3316F72-5D32-481F-A431-466165274946}" type="presParOf" srcId="{DD9CBEF6-30A6-49FE-A7DB-C46571D6B312}" destId="{83034C80-4694-4876-B27B-B826C6326F18}" srcOrd="1" destOrd="0" presId="urn:microsoft.com/office/officeart/2018/2/layout/IconLabelList"/>
    <dgm:cxn modelId="{8E0E23C2-87D6-4253-8E90-AAB5AC494A09}" type="presParOf" srcId="{DD9CBEF6-30A6-49FE-A7DB-C46571D6B312}" destId="{73D7BEC7-2289-472A-A9C7-5805F41509D8}" srcOrd="2" destOrd="0" presId="urn:microsoft.com/office/officeart/2018/2/layout/IconLabelList"/>
    <dgm:cxn modelId="{E45B722C-2635-4111-85C7-06A5F952F53A}" type="presParOf" srcId="{F1B8C0F7-44AF-47C1-8ED6-B79F99DFA0C0}" destId="{4C9C0D8E-F58D-4783-846B-314B851B2F9B}" srcOrd="1" destOrd="0" presId="urn:microsoft.com/office/officeart/2018/2/layout/IconLabelList"/>
    <dgm:cxn modelId="{54078903-C4BC-412B-9820-1AE2054F405C}" type="presParOf" srcId="{F1B8C0F7-44AF-47C1-8ED6-B79F99DFA0C0}" destId="{C9634B19-220E-4807-A0E3-D6E4B3D5BF7C}" srcOrd="2" destOrd="0" presId="urn:microsoft.com/office/officeart/2018/2/layout/IconLabelList"/>
    <dgm:cxn modelId="{48E26415-ADE8-43BD-B8A3-53E51B59A5D3}" type="presParOf" srcId="{C9634B19-220E-4807-A0E3-D6E4B3D5BF7C}" destId="{EC48FD6F-7E6F-4355-BEBC-6AD754DCF782}" srcOrd="0" destOrd="0" presId="urn:microsoft.com/office/officeart/2018/2/layout/IconLabelList"/>
    <dgm:cxn modelId="{64A1C628-3A00-490D-8DEF-2BBCDF77A9F9}" type="presParOf" srcId="{C9634B19-220E-4807-A0E3-D6E4B3D5BF7C}" destId="{00B05052-C045-4CC9-91D5-B1B67A0C85DA}" srcOrd="1" destOrd="0" presId="urn:microsoft.com/office/officeart/2018/2/layout/IconLabelList"/>
    <dgm:cxn modelId="{ACDF5619-0843-48B0-A53C-BD55A2306381}" type="presParOf" srcId="{C9634B19-220E-4807-A0E3-D6E4B3D5BF7C}" destId="{C6C96396-1FD2-47E9-ACF0-D0960DA53B0C}" srcOrd="2" destOrd="0" presId="urn:microsoft.com/office/officeart/2018/2/layout/IconLabelList"/>
    <dgm:cxn modelId="{AD16DF53-6A01-43F5-AF41-BF3F86E893C0}" type="presParOf" srcId="{F1B8C0F7-44AF-47C1-8ED6-B79F99DFA0C0}" destId="{022601E6-0A4B-4F8C-A4BB-1CC6CEA96380}" srcOrd="3" destOrd="0" presId="urn:microsoft.com/office/officeart/2018/2/layout/IconLabelList"/>
    <dgm:cxn modelId="{E29738EF-2408-4A9D-BD42-105FE9F3D896}" type="presParOf" srcId="{F1B8C0F7-44AF-47C1-8ED6-B79F99DFA0C0}" destId="{1DE7867D-B7EB-4259-A4BA-E4C77E1B79BB}" srcOrd="4" destOrd="0" presId="urn:microsoft.com/office/officeart/2018/2/layout/IconLabelList"/>
    <dgm:cxn modelId="{D1153464-A662-452E-AC35-F9A95FCEA890}" type="presParOf" srcId="{1DE7867D-B7EB-4259-A4BA-E4C77E1B79BB}" destId="{8495CBF7-42A8-4AA1-B9D1-9741A0537190}" srcOrd="0" destOrd="0" presId="urn:microsoft.com/office/officeart/2018/2/layout/IconLabelList"/>
    <dgm:cxn modelId="{A490408E-5E11-4F00-B255-7843196C0D31}" type="presParOf" srcId="{1DE7867D-B7EB-4259-A4BA-E4C77E1B79BB}" destId="{077C4050-4370-4D01-81E4-138CFDE9CD0A}" srcOrd="1" destOrd="0" presId="urn:microsoft.com/office/officeart/2018/2/layout/IconLabelList"/>
    <dgm:cxn modelId="{8E31B3A1-A5FD-4720-A09D-76FF308D3AC9}" type="presParOf" srcId="{1DE7867D-B7EB-4259-A4BA-E4C77E1B79BB}" destId="{D915EC17-0602-46D3-99B5-6FA04A7403B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CD30F-2FC1-480D-A5A9-48446B3021E5}">
      <dsp:nvSpPr>
        <dsp:cNvPr id="0" name=""/>
        <dsp:cNvSpPr/>
      </dsp:nvSpPr>
      <dsp:spPr>
        <a:xfrm>
          <a:off x="1253552" y="165421"/>
          <a:ext cx="773613" cy="7736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7BEC7-2289-472A-A9C7-5805F41509D8}">
      <dsp:nvSpPr>
        <dsp:cNvPr id="0" name=""/>
        <dsp:cNvSpPr/>
      </dsp:nvSpPr>
      <dsp:spPr>
        <a:xfrm>
          <a:off x="780788" y="1297690"/>
          <a:ext cx="1719140" cy="125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/>
            <a:t>Every business or undertaking has an obligation to keep their workers and others safe</a:t>
          </a:r>
          <a:endParaRPr lang="en-US" sz="1400" b="1" kern="1200" dirty="0"/>
        </a:p>
      </dsp:txBody>
      <dsp:txXfrm>
        <a:off x="780788" y="1297690"/>
        <a:ext cx="1719140" cy="1257121"/>
      </dsp:txXfrm>
    </dsp:sp>
    <dsp:sp modelId="{EC48FD6F-7E6F-4355-BEBC-6AD754DCF782}">
      <dsp:nvSpPr>
        <dsp:cNvPr id="0" name=""/>
        <dsp:cNvSpPr/>
      </dsp:nvSpPr>
      <dsp:spPr>
        <a:xfrm>
          <a:off x="3273542" y="165421"/>
          <a:ext cx="773613" cy="7736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96396-1FD2-47E9-ACF0-D0960DA53B0C}">
      <dsp:nvSpPr>
        <dsp:cNvPr id="0" name=""/>
        <dsp:cNvSpPr/>
      </dsp:nvSpPr>
      <dsp:spPr>
        <a:xfrm>
          <a:off x="2800778" y="1297690"/>
          <a:ext cx="1719140" cy="125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/>
            <a:t>How the organisation handles the response to and recovery from an emergency can determine its future survival</a:t>
          </a:r>
          <a:endParaRPr lang="en-US" sz="1400" b="1" kern="1200" dirty="0"/>
        </a:p>
      </dsp:txBody>
      <dsp:txXfrm>
        <a:off x="2800778" y="1297690"/>
        <a:ext cx="1719140" cy="1257121"/>
      </dsp:txXfrm>
    </dsp:sp>
    <dsp:sp modelId="{8495CBF7-42A8-4AA1-B9D1-9741A0537190}">
      <dsp:nvSpPr>
        <dsp:cNvPr id="0" name=""/>
        <dsp:cNvSpPr/>
      </dsp:nvSpPr>
      <dsp:spPr>
        <a:xfrm>
          <a:off x="2263547" y="2984597"/>
          <a:ext cx="773613" cy="7736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5EC17-0602-46D3-99B5-6FA04A7403BC}">
      <dsp:nvSpPr>
        <dsp:cNvPr id="0" name=""/>
        <dsp:cNvSpPr/>
      </dsp:nvSpPr>
      <dsp:spPr>
        <a:xfrm>
          <a:off x="1790783" y="4116865"/>
          <a:ext cx="1719140" cy="125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/>
            <a:t>Managing emergencies goes beyond ‘fire extinguishers, first aid kits and evacuation</a:t>
          </a:r>
          <a:r>
            <a:rPr lang="en-AU" sz="1400" kern="1200" dirty="0"/>
            <a:t>’</a:t>
          </a:r>
          <a:endParaRPr lang="en-US" sz="1400" kern="1200" dirty="0"/>
        </a:p>
      </dsp:txBody>
      <dsp:txXfrm>
        <a:off x="1790783" y="4116865"/>
        <a:ext cx="1719140" cy="1257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E53B3-FAC8-43AD-9E40-08932461F9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14648-8B7D-4310-94CA-D52DA1BCA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05E1A-C1DF-4F5E-931E-868D58217AAF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28EF3-B55B-4F4C-9594-9E01ED7471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36EEC-6EAE-4C13-8B51-CA7454AC7F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39FE-DDFB-4C09-9127-1A6321C7ADC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96230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AE300-2AC1-4353-94F3-9BFF9AF156D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C3D7C-119B-475C-945E-7ED76C37F76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212943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2472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648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974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691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009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1421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950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406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581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162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49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5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 or Fal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F8908-5B6B-458B-871C-E720D45111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0FF08-297D-46D1-8401-DD8E4E051F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7E389-C52A-45B0-AA02-4DD37592BF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C6A6B01-9B6F-482C-85AE-F0AE2646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1594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6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99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22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66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8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00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00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83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79A6-030D-40C1-B277-FACA95EE6737}" type="datetimeFigureOut">
              <a:rPr lang="en-NZ" smtClean="0"/>
              <a:t>19/09/2022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405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https://www.flickr.com/photos/lafd/3342560803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eready.com.a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orksafe.govt.nz/topic-and-industry/major-hazard-facilities/mhf-guidance/emergency-planning" TargetMode="External"/><Relationship Id="rId4" Type="http://schemas.openxmlformats.org/officeDocument/2006/relationships/hyperlink" Target="https://www.civildefence.govt.nz/get-ready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besafe.nz/" TargetMode="External"/><Relationship Id="rId7" Type="http://schemas.openxmlformats.org/officeDocument/2006/relationships/image" Target="../media/image21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hyperlink" Target="mailto:besafe@besafe.org.nz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www.legislation.govt.nz/regulation/public/2016/0014/latest/DLM6243977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gislation.govt.nz/regulation/public/2016/0014/latest/DLM6243978.html" TargetMode="External"/><Relationship Id="rId5" Type="http://schemas.openxmlformats.org/officeDocument/2006/relationships/hyperlink" Target="https://www.legislation.govt.nz/regulation/public/2016/0013/latest/DLM6727582.html" TargetMode="External"/><Relationship Id="rId4" Type="http://schemas.openxmlformats.org/officeDocument/2006/relationships/hyperlink" Target="https://www.tasnimnews.com/Home/Single/75265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courses.lumenlearning.com/suny-buffalo-environmentalhealth/chapter/disaster-preparednes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D2875-17F3-4D24-A430-E73E4CEBC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292" r="29292"/>
          <a:stretch/>
        </p:blipFill>
        <p:spPr>
          <a:xfrm rot="21600000">
            <a:off x="3834944" y="0"/>
            <a:ext cx="8354007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3BC3EE-4578-67E8-139D-6124F812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8" y="2305109"/>
            <a:ext cx="3822189" cy="3742762"/>
          </a:xfrm>
        </p:spPr>
        <p:txBody>
          <a:bodyPr>
            <a:normAutofit/>
          </a:bodyPr>
          <a:lstStyle/>
          <a:p>
            <a:pPr algn="ctr"/>
            <a:r>
              <a:rPr lang="en-US" sz="3600" b="1"/>
              <a:t>Emergency Prepardness</a:t>
            </a:r>
            <a:endParaRPr lang="en-US" sz="3600" b="1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D2B46D-DF1B-4F02-A227-9BCD6E767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48" y="396855"/>
            <a:ext cx="1736466" cy="11271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32DB7AB-5CB6-4739-AA09-27BEB87C8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8" y="4424380"/>
            <a:ext cx="361315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b="1" dirty="0">
                <a:effectLst/>
                <a:ea typeface="Calibri" panose="020F0502020204030204" pitchFamily="34" charset="0"/>
              </a:rPr>
              <a:t>Where to get help</a:t>
            </a:r>
            <a:endParaRPr lang="en-NZ" sz="3200" b="1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FDE5DB-2E54-4322-995F-A4F522A73761}"/>
              </a:ext>
            </a:extLst>
          </p:cNvPr>
          <p:cNvSpPr txBox="1"/>
          <p:nvPr/>
        </p:nvSpPr>
        <p:spPr>
          <a:xfrm>
            <a:off x="550973" y="1845942"/>
            <a:ext cx="794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211F6FD6-8EE7-4ABA-BA60-D8431082A7C7}"/>
              </a:ext>
            </a:extLst>
          </p:cNvPr>
          <p:cNvSpPr txBox="1"/>
          <p:nvPr/>
        </p:nvSpPr>
        <p:spPr>
          <a:xfrm>
            <a:off x="917091" y="2492273"/>
            <a:ext cx="1033540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https://beready.com.au/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N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https://www.civildefence.govt.nz/get-ready/</a:t>
            </a:r>
            <a:endParaRPr lang="en-NZ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NZ" sz="20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NZ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NZ" sz="2000" b="1" dirty="0"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https://www.worksafe.govt.nz/topic-and-industry/major-hazard-facilities/mhf-guidance/emergency-planning</a:t>
            </a:r>
            <a:endParaRPr lang="en-NZ" sz="2000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erson holding a red ball&#10;&#10;Description automatically generated with low confidence">
            <a:extLst>
              <a:ext uri="{FF2B5EF4-FFF2-40B4-BE49-F238E27FC236}">
                <a16:creationId xmlns:a16="http://schemas.microsoft.com/office/drawing/2014/main" id="{FEDA8801-2151-13BA-311E-DAB9E80F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t="1163" r="13410" b="411"/>
          <a:stretch/>
        </p:blipFill>
        <p:spPr>
          <a:xfrm>
            <a:off x="0" y="0"/>
            <a:ext cx="5937812" cy="685800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7014977" y="1112251"/>
            <a:ext cx="3405571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DAFA30-E21E-3DFB-3958-2A72EEB8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77" y="2341648"/>
            <a:ext cx="3097323" cy="491322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NZ" sz="1400" dirty="0">
                <a:latin typeface="Poppins" pitchFamily="2" charset="77"/>
                <a:cs typeface="Poppins" pitchFamily="2" charset="77"/>
              </a:rPr>
              <a:t>If you have any questions, don’t hesitate to reach out to us.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24B7D48-123E-674A-4726-A559B8B1489E}"/>
              </a:ext>
            </a:extLst>
          </p:cNvPr>
          <p:cNvSpPr txBox="1">
            <a:spLocks/>
          </p:cNvSpPr>
          <p:nvPr/>
        </p:nvSpPr>
        <p:spPr>
          <a:xfrm>
            <a:off x="7072913" y="3305901"/>
            <a:ext cx="3097323" cy="3035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NZ" sz="1400" dirty="0">
                <a:solidFill>
                  <a:srgbClr val="81D742"/>
                </a:solidFill>
                <a:latin typeface="Poppins" pitchFamily="2" charset="77"/>
                <a:cs typeface="Poppins" pitchFamily="2" charset="77"/>
              </a:rPr>
              <a:t>How to contact us: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4E139E-7ECE-D6C6-38E1-28F557444399}"/>
              </a:ext>
            </a:extLst>
          </p:cNvPr>
          <p:cNvSpPr/>
          <p:nvPr/>
        </p:nvSpPr>
        <p:spPr>
          <a:xfrm>
            <a:off x="7743737" y="3786972"/>
            <a:ext cx="1518364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NZ" sz="1400" dirty="0">
                <a:latin typeface="Poppins Light" pitchFamily="2" charset="77"/>
                <a:ea typeface="Times New Roman" panose="02020603050405020304" pitchFamily="18" charset="0"/>
                <a:cs typeface="Poppins Ligh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www.besafe.nz</a:t>
            </a:r>
            <a:endParaRPr lang="en-NZ" sz="1400" dirty="0">
              <a:effectLst/>
              <a:latin typeface="Poppins Light" pitchFamily="2" charset="77"/>
              <a:ea typeface="Times New Roman" panose="02020603050405020304" pitchFamily="18" charset="0"/>
              <a:cs typeface="Poppins Light" pitchFamily="2" charset="77"/>
            </a:endParaRPr>
          </a:p>
        </p:txBody>
      </p:sp>
      <p:pic>
        <p:nvPicPr>
          <p:cNvPr id="27" name="Graphic 26" descr="Internet outline">
            <a:extLst>
              <a:ext uri="{FF2B5EF4-FFF2-40B4-BE49-F238E27FC236}">
                <a16:creationId xmlns:a16="http://schemas.microsoft.com/office/drawing/2014/main" id="{699731F6-825B-F0AA-B7FE-D190670C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0788" y="3739572"/>
            <a:ext cx="496612" cy="496612"/>
          </a:xfrm>
          <a:prstGeom prst="rect">
            <a:avLst/>
          </a:prstGeom>
        </p:spPr>
      </p:pic>
      <p:pic>
        <p:nvPicPr>
          <p:cNvPr id="11" name="Graphic 10" descr="Receiver with solid fill">
            <a:extLst>
              <a:ext uri="{FF2B5EF4-FFF2-40B4-BE49-F238E27FC236}">
                <a16:creationId xmlns:a16="http://schemas.microsoft.com/office/drawing/2014/main" id="{77EBA99B-830E-AD91-499A-4D48BA3B4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945599">
            <a:off x="7196772" y="5389531"/>
            <a:ext cx="343973" cy="34397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EC782AA-057B-C87E-FF86-C6F6DBA0AF05}"/>
              </a:ext>
            </a:extLst>
          </p:cNvPr>
          <p:cNvSpPr txBox="1">
            <a:spLocks/>
          </p:cNvSpPr>
          <p:nvPr/>
        </p:nvSpPr>
        <p:spPr>
          <a:xfrm>
            <a:off x="7743737" y="5439621"/>
            <a:ext cx="1434671" cy="258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NZ" sz="1400" dirty="0">
                <a:latin typeface="Poppins" pitchFamily="2" charset="77"/>
                <a:cs typeface="Poppins" pitchFamily="2" charset="77"/>
              </a:rPr>
              <a:t>021 1984 897</a:t>
            </a:r>
          </a:p>
        </p:txBody>
      </p:sp>
      <p:pic>
        <p:nvPicPr>
          <p:cNvPr id="32" name="Graphic 31" descr="Open envelope outline">
            <a:extLst>
              <a:ext uri="{FF2B5EF4-FFF2-40B4-BE49-F238E27FC236}">
                <a16:creationId xmlns:a16="http://schemas.microsoft.com/office/drawing/2014/main" id="{44A4C738-A115-4FC2-EED7-5ACCEBCFF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5513" y="4528479"/>
            <a:ext cx="406492" cy="406492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5460F87-44C5-760A-9B1A-7E3E9852A4D9}"/>
              </a:ext>
            </a:extLst>
          </p:cNvPr>
          <p:cNvSpPr txBox="1">
            <a:spLocks/>
          </p:cNvSpPr>
          <p:nvPr/>
        </p:nvSpPr>
        <p:spPr>
          <a:xfrm>
            <a:off x="7793685" y="4536491"/>
            <a:ext cx="2626863" cy="802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400" dirty="0">
                <a:latin typeface="Poppins Light" pitchFamily="2" charset="77"/>
                <a:cs typeface="Poppins Light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besafe@besafe.org.nz</a:t>
            </a:r>
            <a:r>
              <a:rPr lang="en-NZ" sz="1400" dirty="0">
                <a:latin typeface="Poppins Light" pitchFamily="2" charset="77"/>
                <a:cs typeface="Poppins Light" pitchFamily="2" charset="77"/>
              </a:rPr>
              <a:t> </a:t>
            </a:r>
          </a:p>
          <a:p>
            <a:pPr marL="0" indent="0">
              <a:buNone/>
            </a:pPr>
            <a:endParaRPr lang="en-NZ" sz="14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A92F61-062B-4F0E-5B5F-6D1C5CE4E422}"/>
              </a:ext>
            </a:extLst>
          </p:cNvPr>
          <p:cNvSpPr/>
          <p:nvPr/>
        </p:nvSpPr>
        <p:spPr>
          <a:xfrm>
            <a:off x="0" y="0"/>
            <a:ext cx="5937812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8FF65F-B920-2DB8-AF7B-60CFA19A5E1A}"/>
              </a:ext>
            </a:extLst>
          </p:cNvPr>
          <p:cNvSpPr/>
          <p:nvPr/>
        </p:nvSpPr>
        <p:spPr>
          <a:xfrm>
            <a:off x="5252013" y="1273193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BF8C3F-34A5-F12C-69A4-6E5B65FC84B1}"/>
              </a:ext>
            </a:extLst>
          </p:cNvPr>
          <p:cNvSpPr/>
          <p:nvPr/>
        </p:nvSpPr>
        <p:spPr>
          <a:xfrm>
            <a:off x="0" y="0"/>
            <a:ext cx="57858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965B181A-AA5E-B80E-101A-6E7CC6434F82}"/>
              </a:ext>
            </a:extLst>
          </p:cNvPr>
          <p:cNvSpPr txBox="1">
            <a:spLocks/>
          </p:cNvSpPr>
          <p:nvPr/>
        </p:nvSpPr>
        <p:spPr>
          <a:xfrm>
            <a:off x="492816" y="4943614"/>
            <a:ext cx="4669494" cy="1360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Emergencies: How prepared is your organisation?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A760648-B507-68BE-7A0A-F39C17155D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071735"/>
              </p:ext>
            </p:extLst>
          </p:nvPr>
        </p:nvGraphicFramePr>
        <p:xfrm>
          <a:off x="6278659" y="901147"/>
          <a:ext cx="5300708" cy="5539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68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72488" y="690910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NZ" b="1" dirty="0">
              <a:solidFill>
                <a:schemeClr val="tx1">
                  <a:lumMod val="85000"/>
                  <a:lumOff val="1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134AE2D-8D58-4385-8AF5-F67726AB1361}"/>
              </a:ext>
            </a:extLst>
          </p:cNvPr>
          <p:cNvSpPr txBox="1"/>
          <p:nvPr/>
        </p:nvSpPr>
        <p:spPr>
          <a:xfrm>
            <a:off x="362742" y="525709"/>
            <a:ext cx="1005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>
                <a:latin typeface="Poppins" panose="00000500000000000000" pitchFamily="2" charset="0"/>
                <a:cs typeface="Poppins" panose="00000500000000000000" pitchFamily="2" charset="0"/>
              </a:rPr>
              <a:t>Regulatory Obligations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3A3BC-1E44-4D43-B996-73BF07DEABFF}"/>
              </a:ext>
            </a:extLst>
          </p:cNvPr>
          <p:cNvSpPr txBox="1"/>
          <p:nvPr/>
        </p:nvSpPr>
        <p:spPr>
          <a:xfrm>
            <a:off x="1270747" y="2936557"/>
            <a:ext cx="76558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000" dirty="0"/>
          </a:p>
          <a:p>
            <a:endParaRPr lang="en-NZ" sz="2000" dirty="0"/>
          </a:p>
          <a:p>
            <a:endParaRPr lang="en-NZ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696D3581-DD01-43C5-AF1F-ADAC169EB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805893" y="1679871"/>
            <a:ext cx="5386107" cy="50922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A0226-6C2C-4734-8F50-ED3B97D6A123}"/>
              </a:ext>
            </a:extLst>
          </p:cNvPr>
          <p:cNvSpPr txBox="1"/>
          <p:nvPr/>
        </p:nvSpPr>
        <p:spPr>
          <a:xfrm>
            <a:off x="71718" y="1679871"/>
            <a:ext cx="7646893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Workplaces and PCBUs needs to comply with legislation and regulation such as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sz="2000" dirty="0">
                <a:effectLst/>
                <a:ea typeface="Calibri" panose="020F0502020204030204" pitchFamily="34" charset="0"/>
              </a:rPr>
              <a:t>Health and Safety at Work Act 2015</a:t>
            </a:r>
            <a:endParaRPr lang="en-NZ" sz="2000" dirty="0">
              <a:ea typeface="Calibri" panose="020F0502020204030204" pitchFamily="34" charset="0"/>
            </a:endParaRPr>
          </a:p>
          <a:p>
            <a:pPr lvl="1"/>
            <a:endParaRPr lang="en-AU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NZ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https://www.legislation.govt.nz/regulation/public/2016/0013/latest/DLM6727582.html</a:t>
            </a:r>
            <a:endParaRPr lang="en-NZ" sz="18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NZ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https://www.legislation.govt.nz/regulation/public/2016/0014/latest/DLM6243978.html</a:t>
            </a:r>
            <a:endParaRPr lang="en-NZ" sz="18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NZ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https://www.legislation.govt.nz/regulation/public/2016/0014/latest/DLM6243977.html</a:t>
            </a:r>
            <a:endParaRPr lang="en-NZ" sz="18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AU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ea typeface="Calibri" panose="020F0502020204030204" pitchFamily="34" charset="0"/>
              </a:rPr>
              <a:t>There are also many best practice guide that performance can be measure against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b="1" u="sng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ISO31000 Risk management</a:t>
            </a:r>
            <a:endParaRPr lang="en-NZ" b="1" u="sng" dirty="0"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b="1" u="sng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AS3745 Planning for emergencies in facilities</a:t>
            </a:r>
            <a:endParaRPr lang="en-NZ" b="1" u="sng" dirty="0"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b="1" u="sng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ISO22301 Business continuity management</a:t>
            </a:r>
            <a:endParaRPr lang="en-NZ" b="1" u="sng" dirty="0"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72488" y="690910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How Effective is your emergency system?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ED3A34-0EE1-45E0-8E7D-64837654EBFD}"/>
              </a:ext>
            </a:extLst>
          </p:cNvPr>
          <p:cNvSpPr txBox="1"/>
          <p:nvPr/>
        </p:nvSpPr>
        <p:spPr>
          <a:xfrm>
            <a:off x="831029" y="2107129"/>
            <a:ext cx="6094206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AU" sz="2400" dirty="0">
                <a:effectLst/>
                <a:ea typeface="Calibri" panose="020F0502020204030204" pitchFamily="34" charset="0"/>
              </a:rPr>
              <a:t>Emergency plans should be:</a:t>
            </a:r>
          </a:p>
          <a:p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Bespoke to your organisation, activities, and workplace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Based on a comprehensive emergency risk assessment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Include specific guides to address each identified risk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Outline a management structure to support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sz="2000" dirty="0">
                <a:effectLst/>
                <a:ea typeface="Calibri" panose="020F0502020204030204" pitchFamily="34" charset="0"/>
              </a:rPr>
              <a:t>Tactical (immediate lifesaving) response</a:t>
            </a:r>
            <a:endParaRPr lang="en-NZ" sz="2000" dirty="0"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sz="2000">
                <a:effectLst/>
                <a:ea typeface="Calibri" panose="020F0502020204030204" pitchFamily="34" charset="0"/>
              </a:rPr>
              <a:t>Strategic </a:t>
            </a:r>
            <a:r>
              <a:rPr lang="en-AU" sz="2000" dirty="0">
                <a:effectLst/>
                <a:ea typeface="Calibri" panose="020F0502020204030204" pitchFamily="34" charset="0"/>
              </a:rPr>
              <a:t>(organisational reputation, liability and continuity) response</a:t>
            </a:r>
            <a:endParaRPr lang="en-NZ" sz="20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99CF29C-8BE1-45FB-9F4F-72BDAD459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CADF8-AAB0-4CBD-A99A-BEDE28EAEE4A}"/>
              </a:ext>
            </a:extLst>
          </p:cNvPr>
          <p:cNvSpPr txBox="1"/>
          <p:nvPr/>
        </p:nvSpPr>
        <p:spPr>
          <a:xfrm>
            <a:off x="7048500" y="6858000"/>
            <a:ext cx="514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>
                <a:hlinkClick r:id="rId4" tooltip="https://courses.lumenlearning.com/suny-buffalo-environmentalhealth/chapter/disaster-preparedness/"/>
              </a:rPr>
              <a:t>This Photo</a:t>
            </a:r>
            <a:r>
              <a:rPr lang="en-NZ" sz="900"/>
              <a:t> by Unknown Author is licensed under </a:t>
            </a:r>
            <a:r>
              <a:rPr lang="en-NZ" sz="900">
                <a:hlinkClick r:id="rId5" tooltip="https://creativecommons.org/licenses/by-nc-sa/3.0/"/>
              </a:rPr>
              <a:t>CC BY-SA-NC</a:t>
            </a:r>
            <a:endParaRPr lang="en-NZ" sz="900"/>
          </a:p>
        </p:txBody>
      </p:sp>
    </p:spTree>
    <p:extLst>
      <p:ext uri="{BB962C8B-B14F-4D97-AF65-F5344CB8AC3E}">
        <p14:creationId xmlns:p14="http://schemas.microsoft.com/office/powerpoint/2010/main" val="10609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Is your management structure agile to respond to tactical &amp; strategic issues?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ED3A34-0EE1-45E0-8E7D-64837654EBFD}"/>
              </a:ext>
            </a:extLst>
          </p:cNvPr>
          <p:cNvSpPr txBox="1"/>
          <p:nvPr/>
        </p:nvSpPr>
        <p:spPr>
          <a:xfrm>
            <a:off x="831029" y="2107129"/>
            <a:ext cx="609420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Workplaces need to have arrangements to move people from relative danger to relative safety</a:t>
            </a:r>
          </a:p>
          <a:p>
            <a:pPr lvl="0"/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Organisations need a management structure that looks at the bigger picture implications for the organisation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New Zealand the Coordinated Incident Management System (CIMS) is used by emergency management agencies as a scalable structure that can expand to meet the needs of the situation</a:t>
            </a:r>
          </a:p>
          <a:p>
            <a:pPr lvl="0"/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can be tailored to your organisation and workplaces</a:t>
            </a: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8AEEF-7F31-4BA7-AD5F-2E697C177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318" y="3964546"/>
            <a:ext cx="5414682" cy="28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NZ" b="1" dirty="0">
              <a:solidFill>
                <a:schemeClr val="tx1">
                  <a:lumMod val="85000"/>
                  <a:lumOff val="1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ED3A34-0EE1-45E0-8E7D-64837654EBFD}"/>
              </a:ext>
            </a:extLst>
          </p:cNvPr>
          <p:cNvSpPr txBox="1"/>
          <p:nvPr/>
        </p:nvSpPr>
        <p:spPr>
          <a:xfrm>
            <a:off x="831029" y="2553828"/>
            <a:ext cx="7269479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2000" dirty="0">
                <a:effectLst/>
                <a:ea typeface="Calibri" panose="020F0502020204030204" pitchFamily="34" charset="0"/>
              </a:rPr>
              <a:t>Many organisations across vastly different industries use PEARL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People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Environment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Asset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Reputation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Liability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C5FE7-78C0-44CE-B516-09D4F129D226}"/>
              </a:ext>
            </a:extLst>
          </p:cNvPr>
          <p:cNvSpPr txBox="1"/>
          <p:nvPr/>
        </p:nvSpPr>
        <p:spPr>
          <a:xfrm>
            <a:off x="831029" y="621649"/>
            <a:ext cx="6094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effectLst/>
                <a:ea typeface="Calibri" panose="020F0502020204030204" pitchFamily="34" charset="0"/>
              </a:rPr>
              <a:t>Do you have a system to prioritise your response?</a:t>
            </a:r>
            <a:endParaRPr lang="en-NZ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04548-F048-40B7-9E52-63F7D092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897" y="3105155"/>
            <a:ext cx="4205602" cy="35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How well prepared are you to look after your people and loved ones?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FDE5DB-2E54-4322-995F-A4F522A73761}"/>
              </a:ext>
            </a:extLst>
          </p:cNvPr>
          <p:cNvSpPr txBox="1"/>
          <p:nvPr/>
        </p:nvSpPr>
        <p:spPr>
          <a:xfrm>
            <a:off x="550973" y="2355530"/>
            <a:ext cx="609420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Most organisations have an EAP provider or similar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If you had multiple injured people do you have a system to support the injured, their loved ones and your wider workforce?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In the worst possible scenario, if you lost a workplace colleague, would you and your organisation know what to do?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 descr="A picture containing person, clothes&#10;&#10;Description automatically generated">
            <a:extLst>
              <a:ext uri="{FF2B5EF4-FFF2-40B4-BE49-F238E27FC236}">
                <a16:creationId xmlns:a16="http://schemas.microsoft.com/office/drawing/2014/main" id="{EB61F0E6-3975-4834-B20B-8F2CE5E81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Are your people trained?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FDE5DB-2E54-4322-995F-A4F522A73761}"/>
              </a:ext>
            </a:extLst>
          </p:cNvPr>
          <p:cNvSpPr txBox="1"/>
          <p:nvPr/>
        </p:nvSpPr>
        <p:spPr>
          <a:xfrm>
            <a:off x="71442" y="1770638"/>
            <a:ext cx="79475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The general workforce needs to know how they will be told about an emergency and what to do when they are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The Emergency Control Organisation (Wardens/muster controllers) need to know what to do with the people affected by the emergency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The management team need to know how, when and where to come together and what role they will have to support the emergency response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Best practice after formal training is refresher training every two years to confirm retention of understanding and skills</a:t>
            </a:r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 descr="A picture containing outdoor, person, power saw, tool&#10;&#10;Description automatically generated">
            <a:extLst>
              <a:ext uri="{FF2B5EF4-FFF2-40B4-BE49-F238E27FC236}">
                <a16:creationId xmlns:a16="http://schemas.microsoft.com/office/drawing/2014/main" id="{DF6A3690-881F-441D-B394-3C6C6BFA0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269" y="1227270"/>
            <a:ext cx="6857997" cy="44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550973" y="389696"/>
            <a:ext cx="7146123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How often do you </a:t>
            </a:r>
            <a:r>
              <a:rPr lang="en-NZ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really</a:t>
            </a:r>
            <a:r>
              <a:rPr lang="en-NZ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 exercise?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FDE5DB-2E54-4322-995F-A4F522A73761}"/>
              </a:ext>
            </a:extLst>
          </p:cNvPr>
          <p:cNvSpPr txBox="1"/>
          <p:nvPr/>
        </p:nvSpPr>
        <p:spPr>
          <a:xfrm>
            <a:off x="550973" y="1845942"/>
            <a:ext cx="794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F6FD6-8EE7-4ABA-BA60-D8431082A7C7}"/>
              </a:ext>
            </a:extLst>
          </p:cNvPr>
          <p:cNvSpPr txBox="1"/>
          <p:nvPr/>
        </p:nvSpPr>
        <p:spPr>
          <a:xfrm>
            <a:off x="744968" y="2426735"/>
            <a:ext cx="609420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Organisations often run an annual evacuation drill or monthly workplace emergency exercise to meet regulatory compliance, but….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It is </a:t>
            </a:r>
            <a:r>
              <a:rPr lang="en-AU" sz="2000" i="1" dirty="0">
                <a:effectLst/>
                <a:ea typeface="Calibri" panose="020F0502020204030204" pitchFamily="34" charset="0"/>
              </a:rPr>
              <a:t>Better to practice, the way you mean to play!</a:t>
            </a:r>
          </a:p>
          <a:p>
            <a:pPr lvl="0"/>
            <a:endParaRPr lang="en-NZ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ea typeface="Calibri" panose="020F0502020204030204" pitchFamily="34" charset="0"/>
              </a:rPr>
              <a:t>Real exercises should stand up all levels of your emergency structure to allow them to practice with each other and push them to consider unexpected issues.  That includes Executive Management!</a:t>
            </a:r>
            <a:endParaRPr lang="en-NZ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C2686-A95C-4D44-AC23-46C4B4A79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318563" y="2491250"/>
            <a:ext cx="42037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BN_BeSafe_Template" id="{552A288B-C031-884D-AF27-373ABE3FFE98}" vid="{1CE8AD8D-231D-D14A-AF31-2E691C8AB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E481AA1F4A8142881F2B200DCC92B6" ma:contentTypeVersion="13" ma:contentTypeDescription="Create a new document." ma:contentTypeScope="" ma:versionID="6a11917cca35c63653986c9c8870bdea">
  <xsd:schema xmlns:xsd="http://www.w3.org/2001/XMLSchema" xmlns:xs="http://www.w3.org/2001/XMLSchema" xmlns:p="http://schemas.microsoft.com/office/2006/metadata/properties" xmlns:ns3="1c7686c3-eb9a-4a65-906d-0f1f6323811c" xmlns:ns4="70ddac1a-4095-4d37-aed2-30a54afbfa6f" targetNamespace="http://schemas.microsoft.com/office/2006/metadata/properties" ma:root="true" ma:fieldsID="21a8a387fd319e5a54df0494fbd136a3" ns3:_="" ns4:_="">
    <xsd:import namespace="1c7686c3-eb9a-4a65-906d-0f1f6323811c"/>
    <xsd:import namespace="70ddac1a-4095-4d37-aed2-30a54afbfa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686c3-eb9a-4a65-906d-0f1f63238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dac1a-4095-4d37-aed2-30a54afbfa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70C109-1165-44A8-8872-0FA8CAA9A5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7686c3-eb9a-4a65-906d-0f1f6323811c"/>
    <ds:schemaRef ds:uri="70ddac1a-4095-4d37-aed2-30a54afbfa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A23B24-A352-49C7-9654-602FBD5941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88CFD41-EA13-4071-AA12-4FE197F95F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BeSafe_Template</Template>
  <TotalTime>2308</TotalTime>
  <Words>659</Words>
  <Application>Microsoft Office PowerPoint</Application>
  <PresentationFormat>Widescreen</PresentationFormat>
  <Paragraphs>98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Poppins</vt:lpstr>
      <vt:lpstr>Poppins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Lois Eggers</dc:creator>
  <cp:lastModifiedBy>Lois Eggers</cp:lastModifiedBy>
  <cp:revision>40</cp:revision>
  <dcterms:created xsi:type="dcterms:W3CDTF">2022-06-21T21:53:35Z</dcterms:created>
  <dcterms:modified xsi:type="dcterms:W3CDTF">2022-09-19T02:21:39Z</dcterms:modified>
</cp:coreProperties>
</file>