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5" d="100"/>
          <a:sy n="85" d="100"/>
        </p:scale>
        <p:origin x="499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7738F-F296-44FC-82A3-A552CC2CF8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0AF490-9ADA-4F23-97E3-C5E2CFB2DA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C5DFD2-C5F1-484B-A9AB-4D530159D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BA61-8DC3-4852-ADE2-7E29218CC131}" type="datetimeFigureOut">
              <a:rPr lang="en-NZ" smtClean="0"/>
              <a:t>20/12/2023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2BA9A8-4B8A-489C-BB58-66B65ED41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C266CE-DF52-4DDD-BDA9-46AC7B68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452B-A758-4ED9-831D-93608CDADC0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70034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7146E-9F82-4025-A6DE-07B98B92D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8FA572-ACF6-4F20-973A-EEFBCDC0A9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823614-C8B7-4A0B-9DB8-84FA6AEB0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BA61-8DC3-4852-ADE2-7E29218CC131}" type="datetimeFigureOut">
              <a:rPr lang="en-NZ" smtClean="0"/>
              <a:t>20/12/2023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676313-0D9F-4FB2-8361-ED3472645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6DE831-CB83-4D2E-AD4A-EA1AB107B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452B-A758-4ED9-831D-93608CDADC0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88021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7C2D44B-0BE3-4408-AA0C-3DF12ADC61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1ED3B9-9020-4B65-B452-11FAC72E3D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12B4C-544A-4D1C-86DE-3677A94F6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BA61-8DC3-4852-ADE2-7E29218CC131}" type="datetimeFigureOut">
              <a:rPr lang="en-NZ" smtClean="0"/>
              <a:t>20/12/2023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88FB3A-43DB-42CF-957B-F751E4E0C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CB5437-CA35-4400-A84A-FD682381F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452B-A758-4ED9-831D-93608CDADC0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19989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C1E75-EB3E-444F-AAD0-5840D6E21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CCF7AA-75D2-4D58-B0B9-8D9C669319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449358-9A18-4AA4-A0A7-DA3FD8DC4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BA61-8DC3-4852-ADE2-7E29218CC131}" type="datetimeFigureOut">
              <a:rPr lang="en-NZ" smtClean="0"/>
              <a:t>20/12/2023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6E3B32-D07E-4761-B61B-12C9105CE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D6A676-D4A7-4FA1-9049-CEB26E848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452B-A758-4ED9-831D-93608CDADC0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2341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D2374-561A-481F-B26F-5E7D30760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6A33EE-AE5E-4F03-9EBE-BBB408F816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985AF2-630B-4964-A318-5E9509DA3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BA61-8DC3-4852-ADE2-7E29218CC131}" type="datetimeFigureOut">
              <a:rPr lang="en-NZ" smtClean="0"/>
              <a:t>20/12/2023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D1375F-534B-46D8-A787-912546231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160970-E7D4-4F40-93C1-78E8DEFAB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452B-A758-4ED9-831D-93608CDADC0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74022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ACFCE-6054-45C4-A6CE-D522AA33F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5903AB-830D-47BA-B635-98B457674D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0782B8-A782-4766-B26E-F3906316E7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6CC12A-8AE0-43CC-8EDA-238DB5E05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BA61-8DC3-4852-ADE2-7E29218CC131}" type="datetimeFigureOut">
              <a:rPr lang="en-NZ" smtClean="0"/>
              <a:t>20/12/2023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BBC8F7-9DE4-4B85-91DF-D4E96F746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D7C926-E682-4F78-8F98-8E3123AF3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452B-A758-4ED9-831D-93608CDADC0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46654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2629B-7F5D-418F-BAAA-8031B4E75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50D391-C86F-4D4D-B5C0-FB3C7DC479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A51B4E-784F-40B1-80AC-3648BC1176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27A86F-39CE-4EB0-B9F9-87438532A7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B80BD1-1B01-4212-AEDC-7C603DECB6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FCCF77-601B-4F65-BD1E-4AE4AB73D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BA61-8DC3-4852-ADE2-7E29218CC131}" type="datetimeFigureOut">
              <a:rPr lang="en-NZ" smtClean="0"/>
              <a:t>20/12/2023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04FE70-89E2-4E32-85A9-8E9306A8E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09E42D-972E-4904-BC9F-C0402EF1D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452B-A758-4ED9-831D-93608CDADC0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81489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893DB-424C-4F8D-85F2-F6CE707B8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9CD834-9484-490B-A59F-8E447EEBE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BA61-8DC3-4852-ADE2-7E29218CC131}" type="datetimeFigureOut">
              <a:rPr lang="en-NZ" smtClean="0"/>
              <a:t>20/12/2023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45C4E0-E45D-4B27-9B42-B584C0BB2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8C1205-D43D-4192-98EE-7BD641A31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452B-A758-4ED9-831D-93608CDADC0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2706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EDCF03-510A-4398-BD9A-1692AA7FF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BA61-8DC3-4852-ADE2-7E29218CC131}" type="datetimeFigureOut">
              <a:rPr lang="en-NZ" smtClean="0"/>
              <a:t>20/12/2023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9DFE7A-C76B-4AC9-987C-3CA487B13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017F16-626B-4E5C-9043-2B94E6A09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452B-A758-4ED9-831D-93608CDADC0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47766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4B693-67EE-490C-8028-761880058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85D36-C227-4590-8FB0-880512130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2E0A96-89EE-4C2B-9351-7F2BCE626B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F83F7E-F2A3-4A0E-9118-8D3CC5C90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BA61-8DC3-4852-ADE2-7E29218CC131}" type="datetimeFigureOut">
              <a:rPr lang="en-NZ" smtClean="0"/>
              <a:t>20/12/2023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1946F3-98C1-403C-AD07-8BFB4586E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8A73F0-DA29-4197-98F4-1E575D894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452B-A758-4ED9-831D-93608CDADC0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28861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A68B-654C-406D-AEA5-00942E282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3D7FAD-9FFB-4952-BAEC-306E355730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B62905-52EA-4B66-A3C3-5EDA709324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E982D6-13ED-4683-956A-B5300E807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BA61-8DC3-4852-ADE2-7E29218CC131}" type="datetimeFigureOut">
              <a:rPr lang="en-NZ" smtClean="0"/>
              <a:t>20/12/2023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530CAB-5834-4281-93AF-B8A05C546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14CC75-3D7A-4993-9D67-5F97A6D93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452B-A758-4ED9-831D-93608CDADC0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53701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105D31-A3B2-4A1E-A38C-B10B30293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9AD35A-2718-4926-8FAF-67EFEC146F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28A86C-3520-453C-A44A-6A09C4B958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3BA61-8DC3-4852-ADE2-7E29218CC131}" type="datetimeFigureOut">
              <a:rPr lang="en-NZ" smtClean="0"/>
              <a:t>20/12/2023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18C9F9-BF10-434E-B498-CA6D90734E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11733A-9CD6-4A5B-9A60-0DC4DFF2F1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0452B-A758-4ED9-831D-93608CDADC0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01293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2346B-FC5E-48BB-A3C2-84159BBC9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791" y="568284"/>
            <a:ext cx="8596668" cy="715668"/>
          </a:xfrm>
        </p:spPr>
        <p:txBody>
          <a:bodyPr/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Hose Failures</a:t>
            </a:r>
            <a:endParaRPr lang="en-NZ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B1EC47-CE18-4850-BEB8-513F2BC97A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791" y="3374707"/>
            <a:ext cx="6968325" cy="1844671"/>
          </a:xfrm>
          <a:ln>
            <a:solidFill>
              <a:schemeClr val="accent2"/>
            </a:solidFill>
          </a:ln>
        </p:spPr>
        <p:txBody>
          <a:bodyPr wrap="square">
            <a:noAutofit/>
          </a:bodyPr>
          <a:lstStyle/>
          <a:p>
            <a:pPr marL="0" indent="0" defTabSz="91440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tx1"/>
                </a:solidFill>
              </a:rPr>
              <a:t>Potential Outcome: 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Any spills in the offshore environment require time and resources to clean up and return areas to a safe operational standard.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Can result in having to report to regulators if spill is large enough or reaches the sea around the platform. 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Increased scrutiny from regulators from spill incidents and potential future fines. </a:t>
            </a:r>
          </a:p>
          <a:p>
            <a:pPr marL="0" indent="0" defTabSz="914400">
              <a:spcBef>
                <a:spcPts val="0"/>
              </a:spcBef>
              <a:buNone/>
            </a:pPr>
            <a:endParaRPr lang="en-US" sz="1600" b="1" dirty="0">
              <a:solidFill>
                <a:schemeClr val="tx1"/>
              </a:solidFill>
            </a:endParaRPr>
          </a:p>
          <a:p>
            <a:pPr marL="457200" lvl="1" defTabSz="914400"/>
            <a:endParaRPr lang="en-US" sz="1800" dirty="0">
              <a:solidFill>
                <a:schemeClr val="tx1"/>
              </a:solidFill>
            </a:endParaRPr>
          </a:p>
          <a:p>
            <a:pPr marL="0" defTabSz="914400">
              <a:spcBef>
                <a:spcPts val="0"/>
              </a:spcBef>
            </a:pPr>
            <a:endParaRPr lang="en-NZ" sz="1600" b="1" dirty="0">
              <a:solidFill>
                <a:schemeClr val="tx1"/>
              </a:solidFill>
            </a:endParaRPr>
          </a:p>
        </p:txBody>
      </p:sp>
      <p:sp>
        <p:nvSpPr>
          <p:cNvPr id="4" name="Rechteck 81942">
            <a:extLst>
              <a:ext uri="{FF2B5EF4-FFF2-40B4-BE49-F238E27FC236}">
                <a16:creationId xmlns:a16="http://schemas.microsoft.com/office/drawing/2014/main" id="{A7618424-89EB-4B99-9917-44BBF4628F16}"/>
              </a:ext>
            </a:extLst>
          </p:cNvPr>
          <p:cNvSpPr/>
          <p:nvPr/>
        </p:nvSpPr>
        <p:spPr>
          <a:xfrm>
            <a:off x="7655583" y="568284"/>
            <a:ext cx="4437903" cy="311625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1800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Use this area to insert pictures, </a:t>
            </a:r>
            <a:br>
              <a:rPr lang="en-US" sz="1800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1800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drawings and other illustrations</a:t>
            </a:r>
          </a:p>
        </p:txBody>
      </p:sp>
      <p:sp>
        <p:nvSpPr>
          <p:cNvPr id="33" name="Rechteck 7">
            <a:extLst>
              <a:ext uri="{FF2B5EF4-FFF2-40B4-BE49-F238E27FC236}">
                <a16:creationId xmlns:a16="http://schemas.microsoft.com/office/drawing/2014/main" id="{10A948C4-163B-447A-B24C-1DDDEA932217}"/>
              </a:ext>
            </a:extLst>
          </p:cNvPr>
          <p:cNvSpPr/>
          <p:nvPr/>
        </p:nvSpPr>
        <p:spPr>
          <a:xfrm>
            <a:off x="3413" y="-119270"/>
            <a:ext cx="12172950" cy="36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449263">
              <a:lnSpc>
                <a:spcPct val="90000"/>
              </a:lnSpc>
              <a:spcAft>
                <a:spcPts val="600"/>
              </a:spcAft>
            </a:pPr>
            <a:r>
              <a:rPr lang="en-U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SHARED LEARNING: INCIDENT INVESTIGATION OUTCOME</a:t>
            </a:r>
            <a:endParaRPr 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4" name="Picture 33" descr="Logo&#10;&#10;Description automatically generated">
            <a:extLst>
              <a:ext uri="{FF2B5EF4-FFF2-40B4-BE49-F238E27FC236}">
                <a16:creationId xmlns:a16="http://schemas.microsoft.com/office/drawing/2014/main" id="{DFBE4D66-666C-41CE-894F-85DC78C221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0421" y="6341835"/>
            <a:ext cx="1265941" cy="51616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026268" y="-128602"/>
            <a:ext cx="884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DATE: </a:t>
            </a:r>
            <a:endParaRPr lang="en-NZ" b="1" dirty="0">
              <a:solidFill>
                <a:schemeClr val="bg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0764106" y="-119270"/>
            <a:ext cx="1319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20/12/2022</a:t>
            </a:r>
            <a:endParaRPr lang="en-NZ" b="1" dirty="0">
              <a:solidFill>
                <a:schemeClr val="bg1"/>
              </a:solidFill>
            </a:endParaRPr>
          </a:p>
        </p:txBody>
      </p:sp>
      <p:sp>
        <p:nvSpPr>
          <p:cNvPr id="56" name="Title 1">
            <a:extLst>
              <a:ext uri="{FF2B5EF4-FFF2-40B4-BE49-F238E27FC236}">
                <a16:creationId xmlns:a16="http://schemas.microsoft.com/office/drawing/2014/main" id="{3C42346B-FC5E-48BB-A3C2-84159BBC94B6}"/>
              </a:ext>
            </a:extLst>
          </p:cNvPr>
          <p:cNvSpPr txBox="1">
            <a:spLocks/>
          </p:cNvSpPr>
          <p:nvPr/>
        </p:nvSpPr>
        <p:spPr>
          <a:xfrm>
            <a:off x="377418" y="1252107"/>
            <a:ext cx="8596668" cy="394620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Activity</a:t>
            </a:r>
            <a:r>
              <a:rPr lang="en-US" sz="2000" dirty="0"/>
              <a:t>: </a:t>
            </a:r>
            <a:endParaRPr lang="en-NZ" sz="2000" dirty="0"/>
          </a:p>
        </p:txBody>
      </p:sp>
      <p:sp>
        <p:nvSpPr>
          <p:cNvPr id="5" name="Rectangle 4"/>
          <p:cNvSpPr/>
          <p:nvPr/>
        </p:nvSpPr>
        <p:spPr>
          <a:xfrm>
            <a:off x="7589350" y="3735171"/>
            <a:ext cx="4458169" cy="255454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b="1" dirty="0"/>
              <a:t>Lessons Learned: </a:t>
            </a:r>
          </a:p>
          <a:p>
            <a:pPr marL="587375" lvl="1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NZ" sz="1600" dirty="0"/>
              <a:t>Planned hose inspection regardless of type should be comprehensive and include visual and physical handling (where possible) of the whole hose.</a:t>
            </a:r>
          </a:p>
          <a:p>
            <a:pPr marL="587375" lvl="1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NZ" sz="1600" dirty="0"/>
              <a:t>Removal frequency of fittings protection like </a:t>
            </a:r>
            <a:r>
              <a:rPr lang="en-NZ" sz="1600" dirty="0" err="1"/>
              <a:t>denso</a:t>
            </a:r>
            <a:r>
              <a:rPr lang="en-NZ" sz="1600" dirty="0"/>
              <a:t> tape should be factored into these inspections as part of work planning and PM closeout.</a:t>
            </a:r>
            <a:endParaRPr lang="en-US" sz="16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600" b="1" dirty="0"/>
          </a:p>
        </p:txBody>
      </p:sp>
      <p:sp>
        <p:nvSpPr>
          <p:cNvPr id="13" name="Rectangle 12"/>
          <p:cNvSpPr/>
          <p:nvPr/>
        </p:nvSpPr>
        <p:spPr>
          <a:xfrm>
            <a:off x="467791" y="1660598"/>
            <a:ext cx="6968327" cy="1620484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 wrap="square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b="1" dirty="0"/>
              <a:t>Incident Description: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1600" dirty="0"/>
              <a:t>Two recent incidents involving hydraulic hose failure  are worth looking at in more detail.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In one case the hydraulic hose had </a:t>
            </a:r>
            <a:r>
              <a:rPr lang="en-US" sz="1600" dirty="0" err="1"/>
              <a:t>denso</a:t>
            </a:r>
            <a:r>
              <a:rPr lang="en-US" sz="1600" dirty="0"/>
              <a:t> tape obscuring the fitting and the other it appears the stainless-steel hose crimp for securing the hose number label has compromised the hoses integrity. </a:t>
            </a:r>
            <a:endParaRPr lang="en-NZ" sz="16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600" b="1" dirty="0"/>
          </a:p>
        </p:txBody>
      </p:sp>
      <p:sp>
        <p:nvSpPr>
          <p:cNvPr id="14" name="Rectangle 13"/>
          <p:cNvSpPr/>
          <p:nvPr/>
        </p:nvSpPr>
        <p:spPr>
          <a:xfrm>
            <a:off x="467790" y="5313003"/>
            <a:ext cx="6968326" cy="1446385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 wrap="square">
            <a:noAutofit/>
          </a:bodyPr>
          <a:lstStyle/>
          <a:p>
            <a:pPr>
              <a:spcBef>
                <a:spcPts val="0"/>
              </a:spcBef>
            </a:pPr>
            <a:r>
              <a:rPr lang="en-US" sz="1600" b="1" dirty="0"/>
              <a:t>Causes (Immediate, Root Causes):</a:t>
            </a:r>
          </a:p>
          <a:p>
            <a:pPr marL="587375" lvl="1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NZ" sz="1200" dirty="0"/>
              <a:t>Most site powered equipment use hoses to provide power and  cooling.</a:t>
            </a:r>
          </a:p>
          <a:p>
            <a:pPr marL="587375" lvl="1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NZ" sz="1200" dirty="0"/>
              <a:t>Too often the hoses are in hard to get to places which makes routine inspection difficult.</a:t>
            </a:r>
          </a:p>
          <a:p>
            <a:pPr marL="587375" lvl="1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200" dirty="0"/>
              <a:t>Hose protection can sometimes make it difficult to observe hose and fitting terminals.</a:t>
            </a:r>
          </a:p>
          <a:p>
            <a:pPr marL="587375" lvl="1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200" dirty="0"/>
              <a:t>Attaching fittings (labelling) to hoses needs to be done with utmost caution to avoid compromising the hoses integrity. Does it need to go here?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endParaRPr lang="en-NZ" sz="1200" b="1" dirty="0"/>
          </a:p>
          <a:p>
            <a:pPr>
              <a:spcBef>
                <a:spcPts val="0"/>
              </a:spcBef>
            </a:pPr>
            <a:endParaRPr lang="en-US" sz="1600" b="1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475431F-3753-4805-BFE2-FFA80B1A43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09616" y="438821"/>
            <a:ext cx="4437903" cy="3116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065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907</TotalTime>
  <Words>262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Symbol</vt:lpstr>
      <vt:lpstr>Office Theme</vt:lpstr>
      <vt:lpstr>Hose Failures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Lois Eggers</dc:creator>
  <cp:lastModifiedBy>Lois Eggers</cp:lastModifiedBy>
  <cp:revision>6</cp:revision>
  <dcterms:created xsi:type="dcterms:W3CDTF">2021-04-22T06:49:25Z</dcterms:created>
  <dcterms:modified xsi:type="dcterms:W3CDTF">2023-12-20T03:04:32Z</dcterms:modified>
</cp:coreProperties>
</file>