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CC44B-6949-472C-A6E0-433D84072F6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22DCF-A02C-443E-AC3B-449C56F8271A}">
      <dgm:prSet/>
      <dgm:spPr/>
      <dgm:t>
        <a:bodyPr/>
        <a:lstStyle/>
        <a:p>
          <a:pPr>
            <a:defRPr b="1"/>
          </a:pPr>
          <a:r>
            <a:rPr lang="en-US" b="1" i="0"/>
            <a:t>Regular Review Meetings:</a:t>
          </a:r>
          <a:endParaRPr lang="en-US"/>
        </a:p>
      </dgm:t>
    </dgm:pt>
    <dgm:pt modelId="{998E99B5-B38D-4187-9E2C-4AEF99F14ED2}" type="parTrans" cxnId="{2C596346-07D7-469E-8D5A-26218B542593}">
      <dgm:prSet/>
      <dgm:spPr/>
      <dgm:t>
        <a:bodyPr/>
        <a:lstStyle/>
        <a:p>
          <a:endParaRPr lang="en-US"/>
        </a:p>
      </dgm:t>
    </dgm:pt>
    <dgm:pt modelId="{271FB9D0-092D-4728-AC87-CFA7E5E53BEA}" type="sibTrans" cxnId="{2C596346-07D7-469E-8D5A-26218B542593}">
      <dgm:prSet/>
      <dgm:spPr/>
      <dgm:t>
        <a:bodyPr/>
        <a:lstStyle/>
        <a:p>
          <a:endParaRPr lang="en-US"/>
        </a:p>
      </dgm:t>
    </dgm:pt>
    <dgm:pt modelId="{83FB6708-C5D4-4DBC-BA11-BF671E8EFE94}">
      <dgm:prSet/>
      <dgm:spPr/>
      <dgm:t>
        <a:bodyPr/>
        <a:lstStyle/>
        <a:p>
          <a:r>
            <a:rPr lang="en-US" b="0" i="0"/>
            <a:t>Schedule regular review meetings to discuss the performance and safety aspects of the new equipment.</a:t>
          </a:r>
          <a:endParaRPr lang="en-US"/>
        </a:p>
      </dgm:t>
    </dgm:pt>
    <dgm:pt modelId="{2C20E035-3A96-40E9-9F97-FEF620F91309}" type="parTrans" cxnId="{FBD62D99-1F39-4874-BDB8-27C4E7B89FD5}">
      <dgm:prSet/>
      <dgm:spPr/>
      <dgm:t>
        <a:bodyPr/>
        <a:lstStyle/>
        <a:p>
          <a:endParaRPr lang="en-US"/>
        </a:p>
      </dgm:t>
    </dgm:pt>
    <dgm:pt modelId="{111527FA-7FC7-4FF7-95F3-8032FAFDCD74}" type="sibTrans" cxnId="{FBD62D99-1F39-4874-BDB8-27C4E7B89FD5}">
      <dgm:prSet/>
      <dgm:spPr/>
      <dgm:t>
        <a:bodyPr/>
        <a:lstStyle/>
        <a:p>
          <a:endParaRPr lang="en-US"/>
        </a:p>
      </dgm:t>
    </dgm:pt>
    <dgm:pt modelId="{D076A935-BC48-4748-859D-0E3193AAF85B}">
      <dgm:prSet/>
      <dgm:spPr/>
      <dgm:t>
        <a:bodyPr/>
        <a:lstStyle/>
        <a:p>
          <a:pPr>
            <a:defRPr b="1"/>
          </a:pPr>
          <a:r>
            <a:rPr lang="en-US" b="1" i="0"/>
            <a:t>Adaptation:</a:t>
          </a:r>
          <a:endParaRPr lang="en-US"/>
        </a:p>
      </dgm:t>
    </dgm:pt>
    <dgm:pt modelId="{C32DA1E2-84DE-487F-A21F-D5C3CBC10636}" type="parTrans" cxnId="{B8D8112E-3BD5-4582-85BA-61C341792069}">
      <dgm:prSet/>
      <dgm:spPr/>
      <dgm:t>
        <a:bodyPr/>
        <a:lstStyle/>
        <a:p>
          <a:endParaRPr lang="en-US"/>
        </a:p>
      </dgm:t>
    </dgm:pt>
    <dgm:pt modelId="{4D4438E4-BCBE-4BE7-B7B4-BEE76D9E2E94}" type="sibTrans" cxnId="{B8D8112E-3BD5-4582-85BA-61C341792069}">
      <dgm:prSet/>
      <dgm:spPr/>
      <dgm:t>
        <a:bodyPr/>
        <a:lstStyle/>
        <a:p>
          <a:endParaRPr lang="en-US"/>
        </a:p>
      </dgm:t>
    </dgm:pt>
    <dgm:pt modelId="{DE79F394-8FC0-4F6F-AB2C-D3DAF1AAB8D0}">
      <dgm:prSet/>
      <dgm:spPr/>
      <dgm:t>
        <a:bodyPr/>
        <a:lstStyle/>
        <a:p>
          <a:r>
            <a:rPr lang="en-US" b="0" i="0"/>
            <a:t>Adapt procedures and protocols based on the feedback and lessons learned from the initial phase of implementation.</a:t>
          </a:r>
          <a:endParaRPr lang="en-US"/>
        </a:p>
      </dgm:t>
    </dgm:pt>
    <dgm:pt modelId="{9CE614BB-6D4D-440F-A400-88AA7F92B90D}" type="parTrans" cxnId="{80E6B720-F475-4179-A2BE-C66FE11B6CAD}">
      <dgm:prSet/>
      <dgm:spPr/>
      <dgm:t>
        <a:bodyPr/>
        <a:lstStyle/>
        <a:p>
          <a:endParaRPr lang="en-US"/>
        </a:p>
      </dgm:t>
    </dgm:pt>
    <dgm:pt modelId="{B10ECD10-D356-4F03-B634-28D6ECC6A583}" type="sibTrans" cxnId="{80E6B720-F475-4179-A2BE-C66FE11B6CAD}">
      <dgm:prSet/>
      <dgm:spPr/>
      <dgm:t>
        <a:bodyPr/>
        <a:lstStyle/>
        <a:p>
          <a:endParaRPr lang="en-US"/>
        </a:p>
      </dgm:t>
    </dgm:pt>
    <dgm:pt modelId="{ACCCA01B-1CEB-42A1-8BC6-89B0A4C610D8}" type="pres">
      <dgm:prSet presAssocID="{FDBCC44B-6949-472C-A6E0-433D84072F6F}" presName="root" presStyleCnt="0">
        <dgm:presLayoutVars>
          <dgm:dir/>
          <dgm:resizeHandles val="exact"/>
        </dgm:presLayoutVars>
      </dgm:prSet>
      <dgm:spPr/>
    </dgm:pt>
    <dgm:pt modelId="{DBEC4176-EFB5-416D-B46B-87182D8AE858}" type="pres">
      <dgm:prSet presAssocID="{00522DCF-A02C-443E-AC3B-449C56F8271A}" presName="compNode" presStyleCnt="0"/>
      <dgm:spPr/>
    </dgm:pt>
    <dgm:pt modelId="{AB0C0BC6-D3D8-461A-A264-960E3204ADE9}" type="pres">
      <dgm:prSet presAssocID="{00522DCF-A02C-443E-AC3B-449C56F8271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8BD1DB8-AD70-4740-B0F5-7EB49795BAD6}" type="pres">
      <dgm:prSet presAssocID="{00522DCF-A02C-443E-AC3B-449C56F8271A}" presName="iconSpace" presStyleCnt="0"/>
      <dgm:spPr/>
    </dgm:pt>
    <dgm:pt modelId="{277B16A0-C19C-46DA-A703-74D7CB068E04}" type="pres">
      <dgm:prSet presAssocID="{00522DCF-A02C-443E-AC3B-449C56F8271A}" presName="parTx" presStyleLbl="revTx" presStyleIdx="0" presStyleCnt="4">
        <dgm:presLayoutVars>
          <dgm:chMax val="0"/>
          <dgm:chPref val="0"/>
        </dgm:presLayoutVars>
      </dgm:prSet>
      <dgm:spPr/>
    </dgm:pt>
    <dgm:pt modelId="{575293CB-0376-4E09-98BC-455327F284D6}" type="pres">
      <dgm:prSet presAssocID="{00522DCF-A02C-443E-AC3B-449C56F8271A}" presName="txSpace" presStyleCnt="0"/>
      <dgm:spPr/>
    </dgm:pt>
    <dgm:pt modelId="{7CFE6129-DE4C-41AC-8ACD-29ECCBCAD56E}" type="pres">
      <dgm:prSet presAssocID="{00522DCF-A02C-443E-AC3B-449C56F8271A}" presName="desTx" presStyleLbl="revTx" presStyleIdx="1" presStyleCnt="4">
        <dgm:presLayoutVars/>
      </dgm:prSet>
      <dgm:spPr/>
    </dgm:pt>
    <dgm:pt modelId="{F2BA2D2E-3A4A-4ECF-8D18-C320A6F5CB61}" type="pres">
      <dgm:prSet presAssocID="{271FB9D0-092D-4728-AC87-CFA7E5E53BEA}" presName="sibTrans" presStyleCnt="0"/>
      <dgm:spPr/>
    </dgm:pt>
    <dgm:pt modelId="{D56EFB68-B75A-47A4-9D69-71992C7CA1AF}" type="pres">
      <dgm:prSet presAssocID="{D076A935-BC48-4748-859D-0E3193AAF85B}" presName="compNode" presStyleCnt="0"/>
      <dgm:spPr/>
    </dgm:pt>
    <dgm:pt modelId="{2BD8FB28-37B5-400B-9B73-8D9EDCBD1AEF}" type="pres">
      <dgm:prSet presAssocID="{D076A935-BC48-4748-859D-0E3193AAF8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D6B4671E-1EC8-4E27-A986-2BC1D7884FBA}" type="pres">
      <dgm:prSet presAssocID="{D076A935-BC48-4748-859D-0E3193AAF85B}" presName="iconSpace" presStyleCnt="0"/>
      <dgm:spPr/>
    </dgm:pt>
    <dgm:pt modelId="{24D58F6F-0EC6-49D8-9F9B-986F5BB084D4}" type="pres">
      <dgm:prSet presAssocID="{D076A935-BC48-4748-859D-0E3193AAF85B}" presName="parTx" presStyleLbl="revTx" presStyleIdx="2" presStyleCnt="4">
        <dgm:presLayoutVars>
          <dgm:chMax val="0"/>
          <dgm:chPref val="0"/>
        </dgm:presLayoutVars>
      </dgm:prSet>
      <dgm:spPr/>
    </dgm:pt>
    <dgm:pt modelId="{8344C5EE-06CF-4D6E-AB56-E23E94220459}" type="pres">
      <dgm:prSet presAssocID="{D076A935-BC48-4748-859D-0E3193AAF85B}" presName="txSpace" presStyleCnt="0"/>
      <dgm:spPr/>
    </dgm:pt>
    <dgm:pt modelId="{777318F2-CE89-44EF-A3DC-60C9D45C4ABC}" type="pres">
      <dgm:prSet presAssocID="{D076A935-BC48-4748-859D-0E3193AAF85B}" presName="desTx" presStyleLbl="revTx" presStyleIdx="3" presStyleCnt="4">
        <dgm:presLayoutVars/>
      </dgm:prSet>
      <dgm:spPr/>
    </dgm:pt>
  </dgm:ptLst>
  <dgm:cxnLst>
    <dgm:cxn modelId="{A0C8541B-9041-4AB0-BEA9-C38AD3EB4EE0}" type="presOf" srcId="{FDBCC44B-6949-472C-A6E0-433D84072F6F}" destId="{ACCCA01B-1CEB-42A1-8BC6-89B0A4C610D8}" srcOrd="0" destOrd="0" presId="urn:microsoft.com/office/officeart/2018/2/layout/IconLabelDescriptionList"/>
    <dgm:cxn modelId="{80E6B720-F475-4179-A2BE-C66FE11B6CAD}" srcId="{D076A935-BC48-4748-859D-0E3193AAF85B}" destId="{DE79F394-8FC0-4F6F-AB2C-D3DAF1AAB8D0}" srcOrd="0" destOrd="0" parTransId="{9CE614BB-6D4D-440F-A400-88AA7F92B90D}" sibTransId="{B10ECD10-D356-4F03-B634-28D6ECC6A583}"/>
    <dgm:cxn modelId="{B8D8112E-3BD5-4582-85BA-61C341792069}" srcId="{FDBCC44B-6949-472C-A6E0-433D84072F6F}" destId="{D076A935-BC48-4748-859D-0E3193AAF85B}" srcOrd="1" destOrd="0" parTransId="{C32DA1E2-84DE-487F-A21F-D5C3CBC10636}" sibTransId="{4D4438E4-BCBE-4BE7-B7B4-BEE76D9E2E94}"/>
    <dgm:cxn modelId="{EDB6783F-B2F3-4A74-9977-08E0332EF4F6}" type="presOf" srcId="{00522DCF-A02C-443E-AC3B-449C56F8271A}" destId="{277B16A0-C19C-46DA-A703-74D7CB068E04}" srcOrd="0" destOrd="0" presId="urn:microsoft.com/office/officeart/2018/2/layout/IconLabelDescriptionList"/>
    <dgm:cxn modelId="{2C596346-07D7-469E-8D5A-26218B542593}" srcId="{FDBCC44B-6949-472C-A6E0-433D84072F6F}" destId="{00522DCF-A02C-443E-AC3B-449C56F8271A}" srcOrd="0" destOrd="0" parTransId="{998E99B5-B38D-4187-9E2C-4AEF99F14ED2}" sibTransId="{271FB9D0-092D-4728-AC87-CFA7E5E53BEA}"/>
    <dgm:cxn modelId="{FBD62D99-1F39-4874-BDB8-27C4E7B89FD5}" srcId="{00522DCF-A02C-443E-AC3B-449C56F8271A}" destId="{83FB6708-C5D4-4DBC-BA11-BF671E8EFE94}" srcOrd="0" destOrd="0" parTransId="{2C20E035-3A96-40E9-9F97-FEF620F91309}" sibTransId="{111527FA-7FC7-4FF7-95F3-8032FAFDCD74}"/>
    <dgm:cxn modelId="{511146AE-1E4F-46B0-88BD-02BAED2CC650}" type="presOf" srcId="{D076A935-BC48-4748-859D-0E3193AAF85B}" destId="{24D58F6F-0EC6-49D8-9F9B-986F5BB084D4}" srcOrd="0" destOrd="0" presId="urn:microsoft.com/office/officeart/2018/2/layout/IconLabelDescriptionList"/>
    <dgm:cxn modelId="{57DC8DD4-04B9-42C1-A18E-D3E62A73799E}" type="presOf" srcId="{DE79F394-8FC0-4F6F-AB2C-D3DAF1AAB8D0}" destId="{777318F2-CE89-44EF-A3DC-60C9D45C4ABC}" srcOrd="0" destOrd="0" presId="urn:microsoft.com/office/officeart/2018/2/layout/IconLabelDescriptionList"/>
    <dgm:cxn modelId="{E6B20FD9-0419-4CBA-9824-BBBED47FA846}" type="presOf" srcId="{83FB6708-C5D4-4DBC-BA11-BF671E8EFE94}" destId="{7CFE6129-DE4C-41AC-8ACD-29ECCBCAD56E}" srcOrd="0" destOrd="0" presId="urn:microsoft.com/office/officeart/2018/2/layout/IconLabelDescriptionList"/>
    <dgm:cxn modelId="{8F90E8B3-D403-4231-8B22-8B6E65C188F0}" type="presParOf" srcId="{ACCCA01B-1CEB-42A1-8BC6-89B0A4C610D8}" destId="{DBEC4176-EFB5-416D-B46B-87182D8AE858}" srcOrd="0" destOrd="0" presId="urn:microsoft.com/office/officeart/2018/2/layout/IconLabelDescriptionList"/>
    <dgm:cxn modelId="{65F7ADEA-21F6-4B05-A7C2-901F5B8C8EFE}" type="presParOf" srcId="{DBEC4176-EFB5-416D-B46B-87182D8AE858}" destId="{AB0C0BC6-D3D8-461A-A264-960E3204ADE9}" srcOrd="0" destOrd="0" presId="urn:microsoft.com/office/officeart/2018/2/layout/IconLabelDescriptionList"/>
    <dgm:cxn modelId="{04D6B1AD-FD2B-4A99-A2B8-6AEB5757AB27}" type="presParOf" srcId="{DBEC4176-EFB5-416D-B46B-87182D8AE858}" destId="{C8BD1DB8-AD70-4740-B0F5-7EB49795BAD6}" srcOrd="1" destOrd="0" presId="urn:microsoft.com/office/officeart/2018/2/layout/IconLabelDescriptionList"/>
    <dgm:cxn modelId="{ECA7A87A-88D8-4476-A5BB-CEA66428B07E}" type="presParOf" srcId="{DBEC4176-EFB5-416D-B46B-87182D8AE858}" destId="{277B16A0-C19C-46DA-A703-74D7CB068E04}" srcOrd="2" destOrd="0" presId="urn:microsoft.com/office/officeart/2018/2/layout/IconLabelDescriptionList"/>
    <dgm:cxn modelId="{8C2AB8EE-5754-4E9C-922C-385AEA6F2F4F}" type="presParOf" srcId="{DBEC4176-EFB5-416D-B46B-87182D8AE858}" destId="{575293CB-0376-4E09-98BC-455327F284D6}" srcOrd="3" destOrd="0" presId="urn:microsoft.com/office/officeart/2018/2/layout/IconLabelDescriptionList"/>
    <dgm:cxn modelId="{443C0F46-7AF4-4A0F-B534-BDC08EF398FC}" type="presParOf" srcId="{DBEC4176-EFB5-416D-B46B-87182D8AE858}" destId="{7CFE6129-DE4C-41AC-8ACD-29ECCBCAD56E}" srcOrd="4" destOrd="0" presId="urn:microsoft.com/office/officeart/2018/2/layout/IconLabelDescriptionList"/>
    <dgm:cxn modelId="{9B1EDCA6-F32E-41BF-A4E3-B3D89E7FD84C}" type="presParOf" srcId="{ACCCA01B-1CEB-42A1-8BC6-89B0A4C610D8}" destId="{F2BA2D2E-3A4A-4ECF-8D18-C320A6F5CB61}" srcOrd="1" destOrd="0" presId="urn:microsoft.com/office/officeart/2018/2/layout/IconLabelDescriptionList"/>
    <dgm:cxn modelId="{C77AE8D0-7C78-419C-A9C4-40EAC9F84FA3}" type="presParOf" srcId="{ACCCA01B-1CEB-42A1-8BC6-89B0A4C610D8}" destId="{D56EFB68-B75A-47A4-9D69-71992C7CA1AF}" srcOrd="2" destOrd="0" presId="urn:microsoft.com/office/officeart/2018/2/layout/IconLabelDescriptionList"/>
    <dgm:cxn modelId="{3195F732-433D-477F-AD42-B4F9C5154629}" type="presParOf" srcId="{D56EFB68-B75A-47A4-9D69-71992C7CA1AF}" destId="{2BD8FB28-37B5-400B-9B73-8D9EDCBD1AEF}" srcOrd="0" destOrd="0" presId="urn:microsoft.com/office/officeart/2018/2/layout/IconLabelDescriptionList"/>
    <dgm:cxn modelId="{276770F2-7272-4DFE-BF55-EC03EB52A7E2}" type="presParOf" srcId="{D56EFB68-B75A-47A4-9D69-71992C7CA1AF}" destId="{D6B4671E-1EC8-4E27-A986-2BC1D7884FBA}" srcOrd="1" destOrd="0" presId="urn:microsoft.com/office/officeart/2018/2/layout/IconLabelDescriptionList"/>
    <dgm:cxn modelId="{E56A1A7A-C0CA-49AA-B272-A61F5EFFE303}" type="presParOf" srcId="{D56EFB68-B75A-47A4-9D69-71992C7CA1AF}" destId="{24D58F6F-0EC6-49D8-9F9B-986F5BB084D4}" srcOrd="2" destOrd="0" presId="urn:microsoft.com/office/officeart/2018/2/layout/IconLabelDescriptionList"/>
    <dgm:cxn modelId="{80A73485-8DBA-432C-94CB-3B030918D092}" type="presParOf" srcId="{D56EFB68-B75A-47A4-9D69-71992C7CA1AF}" destId="{8344C5EE-06CF-4D6E-AB56-E23E94220459}" srcOrd="3" destOrd="0" presId="urn:microsoft.com/office/officeart/2018/2/layout/IconLabelDescriptionList"/>
    <dgm:cxn modelId="{4BEB6F9E-6FD5-44F2-82EC-45FCC7433C23}" type="presParOf" srcId="{D56EFB68-B75A-47A4-9D69-71992C7CA1AF}" destId="{777318F2-CE89-44EF-A3DC-60C9D45C4AB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C0BC6-D3D8-461A-A264-960E3204ADE9}">
      <dsp:nvSpPr>
        <dsp:cNvPr id="0" name=""/>
        <dsp:cNvSpPr/>
      </dsp:nvSpPr>
      <dsp:spPr>
        <a:xfrm>
          <a:off x="559800" y="43345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B16A0-C19C-46DA-A703-74D7CB068E04}">
      <dsp:nvSpPr>
        <dsp:cNvPr id="0" name=""/>
        <dsp:cNvSpPr/>
      </dsp:nvSpPr>
      <dsp:spPr>
        <a:xfrm>
          <a:off x="559800" y="20779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b="1" i="0" kern="1200"/>
            <a:t>Regular Review Meetings:</a:t>
          </a:r>
          <a:endParaRPr lang="en-US" sz="3100" kern="1200"/>
        </a:p>
      </dsp:txBody>
      <dsp:txXfrm>
        <a:off x="559800" y="2077975"/>
        <a:ext cx="4320000" cy="648000"/>
      </dsp:txXfrm>
    </dsp:sp>
    <dsp:sp modelId="{7CFE6129-DE4C-41AC-8ACD-29ECCBCAD56E}">
      <dsp:nvSpPr>
        <dsp:cNvPr id="0" name=""/>
        <dsp:cNvSpPr/>
      </dsp:nvSpPr>
      <dsp:spPr>
        <a:xfrm>
          <a:off x="559800" y="2787615"/>
          <a:ext cx="4320000" cy="727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Schedule regular review meetings to discuss the performance and safety aspects of the new equipment.</a:t>
          </a:r>
          <a:endParaRPr lang="en-US" sz="1700" kern="1200"/>
        </a:p>
      </dsp:txBody>
      <dsp:txXfrm>
        <a:off x="559800" y="2787615"/>
        <a:ext cx="4320000" cy="727809"/>
      </dsp:txXfrm>
    </dsp:sp>
    <dsp:sp modelId="{2BD8FB28-37B5-400B-9B73-8D9EDCBD1AEF}">
      <dsp:nvSpPr>
        <dsp:cNvPr id="0" name=""/>
        <dsp:cNvSpPr/>
      </dsp:nvSpPr>
      <dsp:spPr>
        <a:xfrm>
          <a:off x="5635800" y="43345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58F6F-0EC6-49D8-9F9B-986F5BB084D4}">
      <dsp:nvSpPr>
        <dsp:cNvPr id="0" name=""/>
        <dsp:cNvSpPr/>
      </dsp:nvSpPr>
      <dsp:spPr>
        <a:xfrm>
          <a:off x="5635800" y="20779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b="1" i="0" kern="1200"/>
            <a:t>Adaptation:</a:t>
          </a:r>
          <a:endParaRPr lang="en-US" sz="3100" kern="1200"/>
        </a:p>
      </dsp:txBody>
      <dsp:txXfrm>
        <a:off x="5635800" y="2077975"/>
        <a:ext cx="4320000" cy="648000"/>
      </dsp:txXfrm>
    </dsp:sp>
    <dsp:sp modelId="{777318F2-CE89-44EF-A3DC-60C9D45C4ABC}">
      <dsp:nvSpPr>
        <dsp:cNvPr id="0" name=""/>
        <dsp:cNvSpPr/>
      </dsp:nvSpPr>
      <dsp:spPr>
        <a:xfrm>
          <a:off x="5635800" y="2787615"/>
          <a:ext cx="4320000" cy="727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Adapt procedures and protocols based on the feedback and lessons learned from the initial phase of implementation.</a:t>
          </a:r>
          <a:endParaRPr lang="en-US" sz="1700" kern="1200"/>
        </a:p>
      </dsp:txBody>
      <dsp:txXfrm>
        <a:off x="5635800" y="2787615"/>
        <a:ext cx="4320000" cy="72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A7BB-90B1-47B7-BD29-2B0A5B98E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BC93A-15AF-4E2B-8A89-AF48FFCC2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1AB62-5FB0-4E11-8AE0-D942DA28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4A99-E4C0-486D-AA00-775FF5DD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FC44A-8CE6-40C9-824B-4A55F107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906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0BD9-98CE-43A2-B9AF-577A4256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5F3B4-3853-44E1-8B92-26F57DCBB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DA916-DEA9-4C50-926F-F4802D35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20A5-5CEF-4E02-B91C-B729DF96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77F79-7D9E-47C9-88B3-AEDA0E3E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697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EC798-7625-42CC-924D-4CEEE188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C1B87-0A4C-4E6A-969A-654887DCF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3DBB8-E815-4769-A680-A9B46F5D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59C1-B399-4639-814B-5A76A81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EEA7-17D1-492A-84F6-563D430C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93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9883-2A72-4F38-A02C-298F3281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DF29-E275-4D8A-9F8D-82F099118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1EE9-D6B6-4811-B161-66F920F2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9C71-6EDB-40E9-8AAE-FDF7A1F5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D191-292B-4256-B9DC-DE8F0101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52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BDDF-1F74-45B5-80C8-54760CB8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518B-C06B-433B-93FD-4499BCC9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058B-60AC-48C1-A80C-40BF45B6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6A94-1C16-4965-A495-F7672AD4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6734-F0C5-4607-9F41-F73936C1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85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CD70-5A98-4DCD-B4C6-F6D41939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A20D-ABC0-436F-83A9-484563DFB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99D43-4CB6-47C7-BE23-B2FA1FBD8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828C5-DF14-456E-9DAD-EFF2367F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6565C-2FF5-4A20-8036-5950DE2C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F84E0-EAA3-4754-ADC5-1629C0E9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87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D6BB-472A-4C84-86F4-4F8B68D8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74D40-F1CC-44EC-B3B0-6D3DB51E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5DA1-7007-4114-AE5D-5F2B96FB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7135E-34DD-4BB8-BB28-E985A357E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79F26-AD3A-471A-AC15-D0E1C4B38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61D78-B096-4CF5-ADBC-D109FFB1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05214-B6F4-4DED-8E64-2122ED33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EBBD2-DA94-4293-8922-2542EDBD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790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89E5-2A7B-45F9-9760-213CC5FA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DEB6B-4705-46FC-821A-5C75CA6C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F04CD-B13D-4C7E-9218-149A7DB7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C287B-C3C0-4868-883A-55AE9656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63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4AAD0-CF37-438B-9120-711C09EA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54A9C-1EBF-4B1B-A4E9-CACBA4BB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49A2C-1C21-4CC4-AFE5-86C5BE3C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027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2C9C-E42D-4049-9834-EA4B9656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01A29-BE13-4F06-9359-E485715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69EA4-0A5E-45FE-A402-86F6CE670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BBA7D-D7A3-4939-B0E1-584D1306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4831-9AEA-453A-97C6-6B9C374F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7A58E-1802-40A7-AD3E-053BD588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955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FF43-43EF-4FFB-ADD8-616271C7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F7E4A-9BC8-4AC2-8A58-0829969B8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457FC-0167-41A8-AF90-6AA3AB85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CD721-4257-4B73-8D57-35995956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5B54B-FC9A-41B4-B3AA-EF1A4681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42C28-3D27-42FC-A876-63C9D84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20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0EE40-3769-412C-B8F1-B7DEDCB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F96A5-752D-4D65-BB60-C0E44CAD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C0B8-61A3-4129-AB77-4C4E32B24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77AE-0045-4D97-BCF9-065FFFCAF794}" type="datetimeFigureOut">
              <a:rPr lang="en-NZ" smtClean="0"/>
              <a:t>22/04/2024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1D455-23A3-4A4A-BEDF-B305E6A32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8ED88-3B91-4CAC-91D9-4A4959563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A10-C8BA-4DB2-B46B-A742BF8668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05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77572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safety101.com/tag/csa-z432/page/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profile/summary/11-9021.0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esafe.nz/worksafe-mobile-elevating-work-platfor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piringprofessionalshub.com/features/resourcing-your-career-succes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acehq/3554916447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airfaxcounty/591547820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sternareapower/3129383693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crane in a factory&#10;&#10;Description automatically generated">
            <a:extLst>
              <a:ext uri="{FF2B5EF4-FFF2-40B4-BE49-F238E27FC236}">
                <a16:creationId xmlns:a16="http://schemas.microsoft.com/office/drawing/2014/main" id="{3F48AF3B-A276-499B-9D11-84A980FE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55" r="33969" b="675"/>
          <a:stretch/>
        </p:blipFill>
        <p:spPr>
          <a:xfrm>
            <a:off x="3662321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11D5A-2EC8-4787-B93D-E7A8FDDF5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813" y="2801093"/>
            <a:ext cx="6080325" cy="1583780"/>
          </a:xfrm>
        </p:spPr>
        <p:txBody>
          <a:bodyPr anchor="b">
            <a:normAutofit/>
          </a:bodyPr>
          <a:lstStyle/>
          <a:p>
            <a:pPr algn="l"/>
            <a:r>
              <a:rPr lang="en-NZ" sz="4800" b="1" dirty="0">
                <a:latin typeface="+mn-lt"/>
              </a:rPr>
              <a:t>Introducing Mobile   Plant Safely onto Sites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F3C03DBF-7E1D-44D2-8A92-B1CF4957A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0"/>
            <a:ext cx="2906986" cy="18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3FE71-33CB-45B6-8C04-728320E2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i="0">
                <a:effectLst/>
                <a:latin typeface="Söhne"/>
              </a:rPr>
              <a:t>Review and Adapt:</a:t>
            </a:r>
            <a:br>
              <a:rPr lang="en-US" sz="4200" b="1" i="0">
                <a:effectLst/>
                <a:latin typeface="Söhne"/>
              </a:rPr>
            </a:br>
            <a:endParaRPr lang="en-NZ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2310B9-6DA6-E45D-99DB-CBA8426BF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78845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89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9A997-FBA7-48BF-9CA9-5BBA06B1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i="0">
                <a:effectLst/>
                <a:latin typeface="Söhne"/>
              </a:rPr>
              <a:t>Documentation:</a:t>
            </a:r>
            <a:br>
              <a:rPr lang="en-US" b="1" i="0">
                <a:effectLst/>
                <a:latin typeface="Söhne"/>
              </a:rPr>
            </a:b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70C0-BD8D-4914-9019-8123293A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Manuals and Procedures:</a:t>
            </a:r>
            <a:endParaRPr lang="en-US" sz="20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Provide comprehensive manuals for the new equipment and ensure that standard operating procedures are well-documented.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1" indent="0">
              <a:buNone/>
            </a:pPr>
            <a:endParaRPr lang="en-US" sz="2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Records:</a:t>
            </a:r>
            <a:endParaRPr lang="en-US" sz="20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Maintain records of training sessions, certifications, and equipment maintenance activities.</a:t>
            </a:r>
          </a:p>
          <a:p>
            <a:endParaRPr lang="en-NZ" sz="2000" dirty="0"/>
          </a:p>
        </p:txBody>
      </p:sp>
      <p:pic>
        <p:nvPicPr>
          <p:cNvPr id="5" name="Picture 4" descr="A manual for a manual&#10;&#10;Description automatically generated with medium confidence">
            <a:extLst>
              <a:ext uri="{FF2B5EF4-FFF2-40B4-BE49-F238E27FC236}">
                <a16:creationId xmlns:a16="http://schemas.microsoft.com/office/drawing/2014/main" id="{5B89C39E-113B-4509-9275-C2E2ABEF9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65" r="13354"/>
          <a:stretch/>
        </p:blipFill>
        <p:spPr>
          <a:xfrm>
            <a:off x="62673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650661C9-2EC3-417A-B8D1-EDD34787A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25" y="5384800"/>
            <a:ext cx="361315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DCD3C2B8-6C90-87B0-30D0-3100E5AF8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4128518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8FF54-76C6-4D38-88E1-CFC6D5C8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75" y="710650"/>
            <a:ext cx="3438144" cy="1124712"/>
          </a:xfrm>
        </p:spPr>
        <p:txBody>
          <a:bodyPr anchor="b">
            <a:normAutofit/>
          </a:bodyPr>
          <a:lstStyle/>
          <a:p>
            <a:r>
              <a:rPr lang="en-NZ" sz="2800" b="1" dirty="0"/>
              <a:t>Pre-Introduction Assessment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E42E-5116-4443-B52B-2B799678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453973" cy="377520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1400" b="1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Risk Assessment:</a:t>
            </a:r>
            <a:endParaRPr lang="en-US" sz="20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Conduct a thorough risk assessment to identify potential hazards associated with the new equipment on the specific site.</a:t>
            </a:r>
          </a:p>
          <a:p>
            <a:pPr marL="457200" lvl="1" indent="0">
              <a:buNone/>
            </a:pPr>
            <a:endParaRPr lang="en-US" sz="2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Regulatory Compliance:</a:t>
            </a:r>
            <a:endParaRPr lang="en-US" sz="20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Ensure compliance with local health and safety regulations and standards for the use of the new mobile plant equipment</a:t>
            </a:r>
            <a:r>
              <a:rPr lang="en-US" sz="1400" b="0" i="0" dirty="0">
                <a:effectLst/>
                <a:latin typeface="Söhne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Check certification of machine and incorporate Daily/Weekly checks</a:t>
            </a: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6388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366A69-54A4-4ED9-8EE0-937F81D860DC}"/>
              </a:ext>
            </a:extLst>
          </p:cNvPr>
          <p:cNvSpPr txBox="1"/>
          <p:nvPr/>
        </p:nvSpPr>
        <p:spPr>
          <a:xfrm>
            <a:off x="113121" y="131380"/>
            <a:ext cx="488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/>
              <a:t>WorkSafe NZ</a:t>
            </a:r>
          </a:p>
        </p:txBody>
      </p:sp>
      <p:pic>
        <p:nvPicPr>
          <p:cNvPr id="5" name="Content Placeholder 4" descr="A diagram of a company&#10;&#10;Description automatically generated">
            <a:extLst>
              <a:ext uri="{FF2B5EF4-FFF2-40B4-BE49-F238E27FC236}">
                <a16:creationId xmlns:a16="http://schemas.microsoft.com/office/drawing/2014/main" id="{8C7CEED8-2AC6-42DB-971A-61DC6EB13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Gray">
          <a:xfrm>
            <a:off x="0" y="893386"/>
            <a:ext cx="12192000" cy="597357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356DF-E03E-4D39-9D17-0F31424877CF}"/>
              </a:ext>
            </a:extLst>
          </p:cNvPr>
          <p:cNvSpPr txBox="1"/>
          <p:nvPr/>
        </p:nvSpPr>
        <p:spPr>
          <a:xfrm>
            <a:off x="259976" y="5656729"/>
            <a:ext cx="577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Workers duties come under Use &amp; Inspections</a:t>
            </a:r>
          </a:p>
        </p:txBody>
      </p:sp>
    </p:spTree>
    <p:extLst>
      <p:ext uri="{BB962C8B-B14F-4D97-AF65-F5344CB8AC3E}">
        <p14:creationId xmlns:p14="http://schemas.microsoft.com/office/powerpoint/2010/main" val="291742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person wearing safety vests and hard hats&#10;&#10;Description automatically generated">
            <a:extLst>
              <a:ext uri="{FF2B5EF4-FFF2-40B4-BE49-F238E27FC236}">
                <a16:creationId xmlns:a16="http://schemas.microsoft.com/office/drawing/2014/main" id="{6C5F40DB-DD96-4E27-AC8C-90216D871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85492-5B37-4338-91F6-BE4DA5FE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i="0">
                <a:effectLst/>
                <a:latin typeface="Söhne"/>
              </a:rPr>
              <a:t>Site Layout and Logistics:</a:t>
            </a:r>
            <a:br>
              <a:rPr lang="en-US" sz="4000" b="0" i="0">
                <a:effectLst/>
                <a:latin typeface="Söhne"/>
              </a:rPr>
            </a:b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F10E-6099-45FF-84A6-AEC166E4B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0"/>
            <a:ext cx="3822189" cy="442378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Söhne"/>
              </a:rPr>
              <a:t>Assess the site layout and identify both suitable and unsuitable areas for the operation of the new equipment.</a:t>
            </a:r>
          </a:p>
          <a:p>
            <a:pPr marL="0" indent="0">
              <a:buNone/>
            </a:pPr>
            <a:endParaRPr lang="en-US" sz="20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Söhne"/>
              </a:rPr>
              <a:t>Plan for the logistics of transporting and storing the equipment when not in use.</a:t>
            </a:r>
          </a:p>
          <a:p>
            <a:pPr marL="457200" lvl="1" indent="0">
              <a:buNone/>
            </a:pPr>
            <a:endParaRPr lang="en-US" sz="1600" b="0" i="0" dirty="0">
              <a:effectLst/>
              <a:latin typeface="Söhne"/>
            </a:endParaRPr>
          </a:p>
          <a:p>
            <a:pPr marL="457200" lvl="1" indent="0">
              <a:buNone/>
            </a:pPr>
            <a:r>
              <a:rPr lang="en-US" sz="1600" u="sng" dirty="0">
                <a:latin typeface="Söhne"/>
              </a:rPr>
              <a:t>Examples</a:t>
            </a:r>
          </a:p>
          <a:p>
            <a:pPr marL="457200" lvl="1" indent="0">
              <a:buNone/>
            </a:pPr>
            <a:r>
              <a:rPr lang="en-US" sz="1600" b="0" i="0" dirty="0">
                <a:effectLst/>
                <a:latin typeface="Söhne"/>
              </a:rPr>
              <a:t>Do not block entries, exits or thoroughfares</a:t>
            </a:r>
          </a:p>
          <a:p>
            <a:pPr marL="457200" lvl="1" indent="0">
              <a:buNone/>
            </a:pPr>
            <a:r>
              <a:rPr lang="en-US" sz="1600" dirty="0">
                <a:latin typeface="Söhne"/>
              </a:rPr>
              <a:t>Check if parked correctly</a:t>
            </a:r>
          </a:p>
          <a:p>
            <a:pPr marL="457200" lvl="1" indent="0">
              <a:buNone/>
            </a:pPr>
            <a:r>
              <a:rPr lang="en-US" sz="1600" dirty="0">
                <a:latin typeface="Söhne"/>
              </a:rPr>
              <a:t>Keys… where to store when not in use</a:t>
            </a:r>
          </a:p>
          <a:p>
            <a:pPr marL="457200" lvl="1" indent="0">
              <a:buNone/>
            </a:pPr>
            <a:endParaRPr lang="en-US" sz="1600" b="0" i="0" dirty="0">
              <a:effectLst/>
              <a:latin typeface="Söhne"/>
            </a:endParaRPr>
          </a:p>
          <a:p>
            <a:endParaRPr lang="en-NZ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A242-1D4B-4A9B-AE36-2321F01649C6}"/>
              </a:ext>
            </a:extLst>
          </p:cNvPr>
          <p:cNvSpPr txBox="1"/>
          <p:nvPr/>
        </p:nvSpPr>
        <p:spPr>
          <a:xfrm>
            <a:off x="10005182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s://www.mynextmove.org/profile/summary/11-9021.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503E-B573-4761-B0FE-ECF428C9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3466"/>
          </a:xfrm>
        </p:spPr>
        <p:txBody>
          <a:bodyPr/>
          <a:lstStyle/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Training Needs Analysis: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F8C1-AA4B-4E9C-A0FF-7EB589C92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the skill sets required to operate the new equipment.</a:t>
            </a:r>
          </a:p>
          <a:p>
            <a:pPr marL="0" indent="0" algn="l">
              <a:buNone/>
            </a:pPr>
            <a:endParaRPr lang="en-US" b="1" i="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Arrange for necessary training programs for operators. Locally Hirepool can arrange for onsite training through a 3</a:t>
            </a:r>
            <a:r>
              <a:rPr lang="en-US" b="1" i="0" baseline="300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 Training have indicated they also have courses available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D0D0D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en-NZ" dirty="0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59BA98F5-A43E-424D-B141-B544174277BF}"/>
              </a:ext>
            </a:extLst>
          </p:cNvPr>
          <p:cNvSpPr txBox="1"/>
          <p:nvPr/>
        </p:nvSpPr>
        <p:spPr>
          <a:xfrm>
            <a:off x="2995714" y="6303997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WorkSafe – Mobile Elevating Work Platforms – BeSafe Taranaki</a:t>
            </a:r>
            <a:endParaRPr lang="en-NZ" b="1" dirty="0"/>
          </a:p>
        </p:txBody>
      </p:sp>
      <p:pic>
        <p:nvPicPr>
          <p:cNvPr id="9" name="Picture 8" descr="A blurry image of a plane flying over a line&#10;&#10;Description automatically generated">
            <a:extLst>
              <a:ext uri="{FF2B5EF4-FFF2-40B4-BE49-F238E27FC236}">
                <a16:creationId xmlns:a16="http://schemas.microsoft.com/office/drawing/2014/main" id="{898EA746-154A-4B5E-A183-04ABF3E3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9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2070-4432-435B-B4B4-E16B7AC6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Training and Certification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8AEF9-1EC2-4B6B-AE2C-B3517A8A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b="1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Operator Training: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Provide comprehensive training for operators on the safe operation of the specific equipment.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Ensure operators are familiar with emergency procedures and equipment controls.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Certification: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Certify operators only after they have successfully completed the training and demonstrate competence in using the equipment.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D0D0D"/>
              </a:solidFill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Only certified operators can operate machinery on site, proof of this will be verified before operation.</a:t>
            </a:r>
          </a:p>
          <a:p>
            <a:endParaRPr lang="en-NZ" dirty="0"/>
          </a:p>
        </p:txBody>
      </p:sp>
      <p:pic>
        <p:nvPicPr>
          <p:cNvPr id="5" name="Picture 4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E54B8F2C-2724-4274-B0D1-0F8A176C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4199"/>
            <a:ext cx="12192000" cy="88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nstruction worker taking a picture of a bulldozer&#10;&#10;Description automatically generated">
            <a:extLst>
              <a:ext uri="{FF2B5EF4-FFF2-40B4-BE49-F238E27FC236}">
                <a16:creationId xmlns:a16="http://schemas.microsoft.com/office/drawing/2014/main" id="{F9776F2D-3125-4268-8C4E-C28469BF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7DB93-6F77-4295-A94D-B8FC56B7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i="0">
                <a:effectLst/>
                <a:latin typeface="Söhne"/>
              </a:rPr>
              <a:t>Communication:</a:t>
            </a:r>
            <a:br>
              <a:rPr lang="en-US" sz="4000" b="1" i="0">
                <a:effectLst/>
                <a:latin typeface="Söhne"/>
              </a:rPr>
            </a:b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05D9-B929-44BE-8193-A50279E9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257800" cy="3742762"/>
          </a:xfrm>
          <a:effectLst>
            <a:softEdge rad="63500"/>
          </a:effectLst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b="1" i="0" dirty="0">
                <a:effectLst/>
                <a:latin typeface="Söhne"/>
              </a:rPr>
              <a:t>Notify Stakeholders:</a:t>
            </a:r>
            <a:endParaRPr lang="en-US" sz="1700" b="0" i="0" dirty="0">
              <a:effectLst/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Söhne"/>
              </a:rPr>
              <a:t>Inform all relevant stakeholders, including site personnel, about the introduction of new mobile plant equipment.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Söhne"/>
              </a:rPr>
              <a:t>Clearly communicate the benefits and safety features of the new equipment.</a:t>
            </a:r>
          </a:p>
          <a:p>
            <a:pPr marL="457200" lvl="1" indent="0">
              <a:buNone/>
            </a:pPr>
            <a:endParaRPr lang="en-US" sz="1700" b="0" i="0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i="0" dirty="0">
                <a:effectLst/>
                <a:latin typeface="Söhne"/>
              </a:rPr>
              <a:t>Emergency Communication:</a:t>
            </a:r>
            <a:endParaRPr lang="en-US" sz="1700" b="0" i="0" dirty="0">
              <a:effectLst/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  <a:latin typeface="Söhne"/>
              </a:rPr>
              <a:t>Establish a clear system for communication during emergencies, including the use of signals and alarms.</a:t>
            </a:r>
          </a:p>
          <a:p>
            <a:endParaRPr lang="en-NZ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A2C8B-93E5-414D-A0DE-DB20711B4B61}"/>
              </a:ext>
            </a:extLst>
          </p:cNvPr>
          <p:cNvSpPr txBox="1"/>
          <p:nvPr/>
        </p:nvSpPr>
        <p:spPr>
          <a:xfrm>
            <a:off x="9865720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3" tooltip="https://www.flickr.com/photos/fairfaxcounty/59154782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2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5C47-6536-4059-82FA-23EAE71A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Implementation:</a:t>
            </a:r>
            <a:br>
              <a:rPr lang="en-US" b="1" i="0" dirty="0">
                <a:solidFill>
                  <a:srgbClr val="0D0D0D"/>
                </a:solidFill>
                <a:effectLst/>
                <a:latin typeface="Söhne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6A99-5D56-40DD-8FA2-3E2456B1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Soft Launch: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Consider a soft launch where the new equipment is gradually integrated into day-to-day activities, allowing for adjustments based on real-world usage.</a:t>
            </a:r>
          </a:p>
          <a:p>
            <a:pPr marL="457200" lvl="1" indent="0" algn="l">
              <a:buNone/>
            </a:pPr>
            <a:endParaRPr lang="en-US" b="1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Supervision: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Initially, have experienced personnel supervise the operation of the new equipment to ensure compliance with safety protocols.</a:t>
            </a:r>
          </a:p>
          <a:p>
            <a:endParaRPr lang="en-NZ" dirty="0"/>
          </a:p>
        </p:txBody>
      </p:sp>
      <p:pic>
        <p:nvPicPr>
          <p:cNvPr id="5" name="Picture 4" descr="A group of men in hard hats&#10;&#10;Description automatically generated">
            <a:extLst>
              <a:ext uri="{FF2B5EF4-FFF2-40B4-BE49-F238E27FC236}">
                <a16:creationId xmlns:a16="http://schemas.microsoft.com/office/drawing/2014/main" id="{531F2862-D087-4DB0-8673-67D361BD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75414"/>
            <a:ext cx="12191999" cy="6782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BF3F02-1B35-4A83-99E7-BBC1955C2E4B}"/>
              </a:ext>
            </a:extLst>
          </p:cNvPr>
          <p:cNvSpPr txBox="1"/>
          <p:nvPr/>
        </p:nvSpPr>
        <p:spPr>
          <a:xfrm>
            <a:off x="187890" y="11377612"/>
            <a:ext cx="12004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www.flickr.com/photos/westernareapower/31293836932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4" tooltip="https://creativecommons.org/licenses/by/3.0/"/>
              </a:rPr>
              <a:t>CC BY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40248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19820-5B24-41EF-AFCF-20E32FA9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i="0">
                <a:effectLst/>
                <a:latin typeface="Söhne"/>
              </a:rPr>
              <a:t>Continuous Monitoring:</a:t>
            </a:r>
            <a:br>
              <a:rPr lang="en-US" sz="4200" b="1" i="0">
                <a:effectLst/>
                <a:latin typeface="Söhne"/>
              </a:rPr>
            </a:br>
            <a:endParaRPr lang="en-NZ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88C6-B4CC-4484-A790-AC170F06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b="1" i="0">
                <a:effectLst/>
                <a:latin typeface="Söhne"/>
              </a:rPr>
              <a:t>Performance Monitoring:</a:t>
            </a:r>
            <a:endParaRPr lang="en-US" sz="1900" b="0" i="0">
              <a:effectLst/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latin typeface="Söhne"/>
              </a:rPr>
              <a:t>Continuously monitor the performance of the new equipment and address any operational issues promptly.</a:t>
            </a:r>
          </a:p>
          <a:p>
            <a:pPr marL="457200" lvl="1" indent="0">
              <a:buNone/>
            </a:pPr>
            <a:endParaRPr lang="en-US" sz="1900" b="0" i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0">
                <a:effectLst/>
                <a:latin typeface="Söhne"/>
              </a:rPr>
              <a:t>Feedback Mechanism:</a:t>
            </a:r>
            <a:endParaRPr lang="en-US" sz="1900" b="0" i="0">
              <a:effectLst/>
              <a:latin typeface="Söhn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latin typeface="Söhne"/>
              </a:rPr>
              <a:t>Establish a feedback mechanism for operators to report any concerns or improvements related to the new equipment.</a:t>
            </a:r>
          </a:p>
          <a:p>
            <a:endParaRPr lang="en-NZ" sz="190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D8FBE322-2A86-A87F-CD23-66A049FC4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1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518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Söhne</vt:lpstr>
      <vt:lpstr>Office Theme</vt:lpstr>
      <vt:lpstr>Introducing Mobile   Plant Safely onto Sites</vt:lpstr>
      <vt:lpstr>Pre-Introduction Assessment</vt:lpstr>
      <vt:lpstr>PowerPoint Presentation</vt:lpstr>
      <vt:lpstr>Site Layout and Logistics: </vt:lpstr>
      <vt:lpstr>Training Needs Analysis: </vt:lpstr>
      <vt:lpstr>Training and Certification</vt:lpstr>
      <vt:lpstr>Communication: </vt:lpstr>
      <vt:lpstr>Implementation: </vt:lpstr>
      <vt:lpstr>Continuous Monitoring: </vt:lpstr>
      <vt:lpstr>Review and Adapt: </vt:lpstr>
      <vt:lpstr>Documentation: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Mobile   Plant Safely onto Sites</dc:title>
  <dc:creator>Lois Eggers</dc:creator>
  <cp:lastModifiedBy>Lois Eggers</cp:lastModifiedBy>
  <cp:revision>6</cp:revision>
  <dcterms:created xsi:type="dcterms:W3CDTF">2024-02-23T00:34:09Z</dcterms:created>
  <dcterms:modified xsi:type="dcterms:W3CDTF">2024-04-22T03:10:05Z</dcterms:modified>
</cp:coreProperties>
</file>