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94805"/>
  </p:normalViewPr>
  <p:slideViewPr>
    <p:cSldViewPr snapToGrid="0">
      <p:cViewPr varScale="1">
        <p:scale>
          <a:sx n="96" d="100"/>
          <a:sy n="96" d="100"/>
        </p:scale>
        <p:origin x="10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19C12-2216-7641-ABBC-B9C2635D797C}"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FEDD7-26D7-3740-8CEE-4C38B6DF7783}" type="slidenum">
              <a:rPr lang="en-GB" smtClean="0"/>
              <a:t>‹#›</a:t>
            </a:fld>
            <a:endParaRPr lang="en-GB"/>
          </a:p>
        </p:txBody>
      </p:sp>
    </p:spTree>
    <p:extLst>
      <p:ext uri="{BB962C8B-B14F-4D97-AF65-F5344CB8AC3E}">
        <p14:creationId xmlns:p14="http://schemas.microsoft.com/office/powerpoint/2010/main" val="29816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6FEDD7-26D7-3740-8CEE-4C38B6DF7783}" type="slidenum">
              <a:rPr lang="en-GB" smtClean="0"/>
              <a:t>6</a:t>
            </a:fld>
            <a:endParaRPr lang="en-GB"/>
          </a:p>
        </p:txBody>
      </p:sp>
    </p:spTree>
    <p:extLst>
      <p:ext uri="{BB962C8B-B14F-4D97-AF65-F5344CB8AC3E}">
        <p14:creationId xmlns:p14="http://schemas.microsoft.com/office/powerpoint/2010/main" val="23134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41F0-7348-88BB-5933-00602FA5D5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321DD7-01A5-1909-0180-47AE97B2C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C5EE19D-16F6-A501-8B09-C70FC2DB6AEA}"/>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85963581-6106-432F-DE8F-FF3B4BA80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A168B9-11FA-1D3F-D7F6-FBCC9F9A4E8F}"/>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90167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CAB-06E9-5869-DDDF-9AB7082DF1C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C9EAB33-5A0C-F2AC-4B1E-1C05ADA7F0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9E9A54-7738-144B-3FB5-5C2627713481}"/>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739A76CF-C99F-C12D-3153-89D7D1551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AF61F4-2EB0-330E-8F73-89CCDE574C3E}"/>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311259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8AA87-D56C-C71A-D823-0859F018DFB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9597972-BF32-72FB-F2D3-B898DA5301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487AA4-4AA0-B75B-F9C5-A5AB0FB8C85F}"/>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69E7B9D2-C47B-F5D9-11EF-6F85758F1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A078B7-5091-B750-DDE7-64D7A32E0C5D}"/>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176943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0B6C-3E28-DBCC-BC4C-4D9B322EC3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7B91E9-D450-FE7D-5926-4BC911D5017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F5A1C5-49A9-2422-903F-03A7174D4541}"/>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DBF515DC-29F4-2573-24A2-5D1145695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162B4-395A-4C67-1291-8D423D9A4DC1}"/>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334129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89D5-CD1E-A00C-E5FC-9D865AA4B7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B80BA-BA1F-1728-313A-8C5F60598B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D403B9-D8E8-C68F-0DC4-50B878F6364B}"/>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5112D811-FD4B-DDA7-68A8-6F35E6E86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59A1E9-C56D-E1DC-EE58-60FAB98AA58A}"/>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171705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FE30-667E-6E6E-1219-14C3B613CEC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13716AD-726C-ADBA-78A7-FF6DD416A2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86CBF7A-4A75-2039-14F9-A8CCD79FC7C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72621E1-60AE-B30A-C3CE-A2112B51FEA0}"/>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6" name="Footer Placeholder 5">
            <a:extLst>
              <a:ext uri="{FF2B5EF4-FFF2-40B4-BE49-F238E27FC236}">
                <a16:creationId xmlns:a16="http://schemas.microsoft.com/office/drawing/2014/main" id="{6C3434A4-674B-91BD-69FE-07376F1AB1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E90A9-758E-5E90-7D61-B2B003BDA255}"/>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128031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C0E3-7964-697A-EB2C-B55DC607EB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01DDB66-25C4-BD73-E93F-15D02FB7E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9ABA04-364C-AE11-B4C9-1F80A88454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C79306-0374-CE69-F38D-7A3C95C44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F258EF-1619-8059-068A-C08F4FC45A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08F0C1E-C1C7-1C4F-7010-B81B6A8FAF52}"/>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8" name="Footer Placeholder 7">
            <a:extLst>
              <a:ext uri="{FF2B5EF4-FFF2-40B4-BE49-F238E27FC236}">
                <a16:creationId xmlns:a16="http://schemas.microsoft.com/office/drawing/2014/main" id="{839BB406-3759-06F8-5543-410EA4023A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CE6A0F-D244-F30A-0687-56D7D6A91662}"/>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322040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3BF0-E809-2E7F-0812-860F196D353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3E49709-E5F3-715C-76E6-F9E872DC2C7E}"/>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4" name="Footer Placeholder 3">
            <a:extLst>
              <a:ext uri="{FF2B5EF4-FFF2-40B4-BE49-F238E27FC236}">
                <a16:creationId xmlns:a16="http://schemas.microsoft.com/office/drawing/2014/main" id="{E56FCC25-46E5-0366-CA60-301E62492D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83DAB9-E136-50E7-2EDC-C35F20ECFCBE}"/>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367553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3E3B0-EDB0-A3F6-9FA9-3F8F0FF98BC7}"/>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3" name="Footer Placeholder 2">
            <a:extLst>
              <a:ext uri="{FF2B5EF4-FFF2-40B4-BE49-F238E27FC236}">
                <a16:creationId xmlns:a16="http://schemas.microsoft.com/office/drawing/2014/main" id="{76E8F2B8-385F-4A8A-D2FA-7464CAC41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E9EE-1D93-CEF1-70BA-55D28FA7676D}"/>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281721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337-B32B-6693-8E61-6B1D94247E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D9DD4AB-F99C-3868-768C-4D697C0FF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30FA845-6B60-0CD5-29E3-5DE5B842D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4DCE3E-94DF-FC08-B6DE-F7F4CE2CD784}"/>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6" name="Footer Placeholder 5">
            <a:extLst>
              <a:ext uri="{FF2B5EF4-FFF2-40B4-BE49-F238E27FC236}">
                <a16:creationId xmlns:a16="http://schemas.microsoft.com/office/drawing/2014/main" id="{9144B5F0-9A2F-0E0A-3B33-8BD6B9ACC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11744-3D61-1C6C-F0AF-C4B0B7F05DDD}"/>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234927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B1EA-54FE-92EC-B5AF-C0243ACDA7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B9E75D-A2B2-0D28-4D4D-FCF0805F1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2F19F6-6D20-9D13-7E0A-9A816BD92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3D1CCA-1B3F-37BD-0F82-B06AFE819320}"/>
              </a:ext>
            </a:extLst>
          </p:cNvPr>
          <p:cNvSpPr>
            <a:spLocks noGrp="1"/>
          </p:cNvSpPr>
          <p:nvPr>
            <p:ph type="dt" sz="half" idx="10"/>
          </p:nvPr>
        </p:nvSpPr>
        <p:spPr/>
        <p:txBody>
          <a:bodyPr/>
          <a:lstStyle/>
          <a:p>
            <a:fld id="{83466E0A-CAC7-CF44-B0A0-8BB2769A2718}" type="datetimeFigureOut">
              <a:rPr lang="en-GB" smtClean="0"/>
              <a:t>11/06/2024</a:t>
            </a:fld>
            <a:endParaRPr lang="en-GB"/>
          </a:p>
        </p:txBody>
      </p:sp>
      <p:sp>
        <p:nvSpPr>
          <p:cNvPr id="6" name="Footer Placeholder 5">
            <a:extLst>
              <a:ext uri="{FF2B5EF4-FFF2-40B4-BE49-F238E27FC236}">
                <a16:creationId xmlns:a16="http://schemas.microsoft.com/office/drawing/2014/main" id="{A42E0A14-B247-51ED-F3F2-37242C725B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D5E116-2C31-3503-DEFA-19A96C0DEA2C}"/>
              </a:ext>
            </a:extLst>
          </p:cNvPr>
          <p:cNvSpPr>
            <a:spLocks noGrp="1"/>
          </p:cNvSpPr>
          <p:nvPr>
            <p:ph type="sldNum" sz="quarter" idx="12"/>
          </p:nvPr>
        </p:nvSpPr>
        <p:spPr/>
        <p:txBody>
          <a:bodyPr/>
          <a:lstStyle/>
          <a:p>
            <a:fld id="{F274E3CB-109F-4A4C-9E80-807F3E5A7132}" type="slidenum">
              <a:rPr lang="en-GB" smtClean="0"/>
              <a:t>‹#›</a:t>
            </a:fld>
            <a:endParaRPr lang="en-GB"/>
          </a:p>
        </p:txBody>
      </p:sp>
    </p:spTree>
    <p:extLst>
      <p:ext uri="{BB962C8B-B14F-4D97-AF65-F5344CB8AC3E}">
        <p14:creationId xmlns:p14="http://schemas.microsoft.com/office/powerpoint/2010/main" val="58727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E6B9F-FB95-A34D-9418-9CAC366C4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14A291E-A8CF-3A6A-A034-BDBE0434A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A89ABC-E292-CF1A-6A85-0953700A3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66E0A-CAC7-CF44-B0A0-8BB2769A2718}" type="datetimeFigureOut">
              <a:rPr lang="en-GB" smtClean="0"/>
              <a:t>11/06/2024</a:t>
            </a:fld>
            <a:endParaRPr lang="en-GB"/>
          </a:p>
        </p:txBody>
      </p:sp>
      <p:sp>
        <p:nvSpPr>
          <p:cNvPr id="5" name="Footer Placeholder 4">
            <a:extLst>
              <a:ext uri="{FF2B5EF4-FFF2-40B4-BE49-F238E27FC236}">
                <a16:creationId xmlns:a16="http://schemas.microsoft.com/office/drawing/2014/main" id="{8A7DDD54-A9FA-80F5-93AE-95048B5FE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E459AA-9728-92D7-8E63-AD5B596B2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4E3CB-109F-4A4C-9E80-807F3E5A7132}" type="slidenum">
              <a:rPr lang="en-GB" smtClean="0"/>
              <a:t>‹#›</a:t>
            </a:fld>
            <a:endParaRPr lang="en-GB"/>
          </a:p>
        </p:txBody>
      </p:sp>
    </p:spTree>
    <p:extLst>
      <p:ext uri="{BB962C8B-B14F-4D97-AF65-F5344CB8AC3E}">
        <p14:creationId xmlns:p14="http://schemas.microsoft.com/office/powerpoint/2010/main" val="133538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77591C-DC88-B2C7-443F-317A370036A7}"/>
              </a:ext>
            </a:extLst>
          </p:cNvPr>
          <p:cNvSpPr>
            <a:spLocks noGrp="1"/>
          </p:cNvSpPr>
          <p:nvPr>
            <p:ph type="ctrTitle"/>
          </p:nvPr>
        </p:nvSpPr>
        <p:spPr>
          <a:xfrm>
            <a:off x="1127208" y="857251"/>
            <a:ext cx="4747280" cy="3098061"/>
          </a:xfrm>
        </p:spPr>
        <p:txBody>
          <a:bodyPr anchor="b">
            <a:normAutofit/>
          </a:bodyPr>
          <a:lstStyle/>
          <a:p>
            <a:r>
              <a:rPr lang="en-GB" sz="4800" dirty="0">
                <a:solidFill>
                  <a:srgbClr val="FFFFFF"/>
                </a:solidFill>
              </a:rPr>
              <a:t>The State of the Nation’s Health and Safety in 2024</a:t>
            </a:r>
          </a:p>
        </p:txBody>
      </p:sp>
      <p:sp>
        <p:nvSpPr>
          <p:cNvPr id="2063" name="Rectangle 2062">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4311C5A-7562-226C-125A-0A56C473F12C}"/>
              </a:ext>
            </a:extLst>
          </p:cNvPr>
          <p:cNvSpPr>
            <a:spLocks noGrp="1"/>
          </p:cNvSpPr>
          <p:nvPr>
            <p:ph type="subTitle" idx="1"/>
          </p:nvPr>
        </p:nvSpPr>
        <p:spPr>
          <a:xfrm>
            <a:off x="1127208" y="4756265"/>
            <a:ext cx="4393278" cy="1244483"/>
          </a:xfrm>
        </p:spPr>
        <p:txBody>
          <a:bodyPr anchor="t">
            <a:normAutofit/>
          </a:bodyPr>
          <a:lstStyle/>
          <a:p>
            <a:r>
              <a:rPr lang="en-GB" dirty="0">
                <a:solidFill>
                  <a:srgbClr val="FFFFFF"/>
                </a:solidFill>
              </a:rPr>
              <a:t>Mike Cosman, MInstD</a:t>
            </a:r>
          </a:p>
          <a:p>
            <a:r>
              <a:rPr lang="en-GB" dirty="0">
                <a:solidFill>
                  <a:srgbClr val="FFFFFF"/>
                </a:solidFill>
              </a:rPr>
              <a:t>Cosman Parkes Ltd</a:t>
            </a:r>
          </a:p>
        </p:txBody>
      </p:sp>
      <p:sp>
        <p:nvSpPr>
          <p:cNvPr id="2065" name="Oval 2064">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afe Taranaki">
            <a:extLst>
              <a:ext uri="{FF2B5EF4-FFF2-40B4-BE49-F238E27FC236}">
                <a16:creationId xmlns:a16="http://schemas.microsoft.com/office/drawing/2014/main" id="{48DAD2B9-6CDB-179C-198B-B3EEF05F37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0559" y="2224889"/>
            <a:ext cx="3737164" cy="242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6CF4-16D3-A5D7-B936-3A6A1C9531BC}"/>
              </a:ext>
            </a:extLst>
          </p:cNvPr>
          <p:cNvSpPr>
            <a:spLocks noGrp="1"/>
          </p:cNvSpPr>
          <p:nvPr>
            <p:ph type="title"/>
          </p:nvPr>
        </p:nvSpPr>
        <p:spPr>
          <a:xfrm>
            <a:off x="252106" y="352599"/>
            <a:ext cx="10515600" cy="1325563"/>
          </a:xfrm>
        </p:spPr>
        <p:txBody>
          <a:bodyPr/>
          <a:lstStyle/>
          <a:p>
            <a:r>
              <a:rPr lang="en-GB" dirty="0"/>
              <a:t>WorkSafe’s ‘new’ Strategy</a:t>
            </a:r>
          </a:p>
        </p:txBody>
      </p:sp>
      <p:pic>
        <p:nvPicPr>
          <p:cNvPr id="4" name="Picture 3">
            <a:extLst>
              <a:ext uri="{FF2B5EF4-FFF2-40B4-BE49-F238E27FC236}">
                <a16:creationId xmlns:a16="http://schemas.microsoft.com/office/drawing/2014/main" id="{1C6A9DC9-F22A-90B4-8582-46863F2A7A73}"/>
              </a:ext>
            </a:extLst>
          </p:cNvPr>
          <p:cNvPicPr>
            <a:picLocks noChangeAspect="1"/>
          </p:cNvPicPr>
          <p:nvPr/>
        </p:nvPicPr>
        <p:blipFill>
          <a:blip r:embed="rId2"/>
          <a:stretch>
            <a:fillRect/>
          </a:stretch>
        </p:blipFill>
        <p:spPr>
          <a:xfrm>
            <a:off x="6524513" y="62630"/>
            <a:ext cx="5901305" cy="6732740"/>
          </a:xfrm>
          <a:prstGeom prst="rect">
            <a:avLst/>
          </a:prstGeom>
        </p:spPr>
      </p:pic>
      <p:pic>
        <p:nvPicPr>
          <p:cNvPr id="6146" name="Picture 2" descr="Think Past the “Same-Old, Same-Old” Marketing">
            <a:extLst>
              <a:ext uri="{FF2B5EF4-FFF2-40B4-BE49-F238E27FC236}">
                <a16:creationId xmlns:a16="http://schemas.microsoft.com/office/drawing/2014/main" id="{163F4206-30D1-A452-B96F-01F8D1E64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16" y="2430049"/>
            <a:ext cx="4768965" cy="31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9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F52C-48E9-0367-F9D5-B5E53E8FB348}"/>
              </a:ext>
            </a:extLst>
          </p:cNvPr>
          <p:cNvSpPr>
            <a:spLocks noGrp="1"/>
          </p:cNvSpPr>
          <p:nvPr>
            <p:ph type="title"/>
          </p:nvPr>
        </p:nvSpPr>
        <p:spPr/>
        <p:txBody>
          <a:bodyPr/>
          <a:lstStyle/>
          <a:p>
            <a:r>
              <a:rPr lang="en-GB" dirty="0"/>
              <a:t>Hot off the Press! Taskforce 2.0</a:t>
            </a:r>
          </a:p>
        </p:txBody>
      </p:sp>
      <p:pic>
        <p:nvPicPr>
          <p:cNvPr id="4" name="Content Placeholder 3">
            <a:extLst>
              <a:ext uri="{FF2B5EF4-FFF2-40B4-BE49-F238E27FC236}">
                <a16:creationId xmlns:a16="http://schemas.microsoft.com/office/drawing/2014/main" id="{71237697-42A4-F389-4E35-F10035049D41}"/>
              </a:ext>
            </a:extLst>
          </p:cNvPr>
          <p:cNvPicPr>
            <a:picLocks noGrp="1" noChangeAspect="1"/>
          </p:cNvPicPr>
          <p:nvPr>
            <p:ph idx="1"/>
          </p:nvPr>
        </p:nvPicPr>
        <p:blipFill>
          <a:blip r:embed="rId2"/>
          <a:stretch>
            <a:fillRect/>
          </a:stretch>
        </p:blipFill>
        <p:spPr>
          <a:xfrm>
            <a:off x="651075" y="1882764"/>
            <a:ext cx="3236170" cy="4351338"/>
          </a:xfrm>
          <a:prstGeom prst="rect">
            <a:avLst/>
          </a:prstGeom>
        </p:spPr>
      </p:pic>
      <p:sp>
        <p:nvSpPr>
          <p:cNvPr id="6" name="TextBox 5">
            <a:extLst>
              <a:ext uri="{FF2B5EF4-FFF2-40B4-BE49-F238E27FC236}">
                <a16:creationId xmlns:a16="http://schemas.microsoft.com/office/drawing/2014/main" id="{7D631C8D-3A7E-E5B9-76C9-8A4D0FD68C9E}"/>
              </a:ext>
            </a:extLst>
          </p:cNvPr>
          <p:cNvSpPr txBox="1"/>
          <p:nvPr/>
        </p:nvSpPr>
        <p:spPr>
          <a:xfrm>
            <a:off x="4615543" y="2231571"/>
            <a:ext cx="6925382" cy="3416320"/>
          </a:xfrm>
          <a:prstGeom prst="rect">
            <a:avLst/>
          </a:prstGeom>
          <a:noFill/>
        </p:spPr>
        <p:txBody>
          <a:bodyPr wrap="square" rtlCol="0">
            <a:spAutoFit/>
          </a:bodyPr>
          <a:lstStyle/>
          <a:p>
            <a:pPr algn="l">
              <a:buFont typeface="Arial" panose="020B0604020202020204" pitchFamily="34" charset="0"/>
              <a:buChar char="•"/>
            </a:pPr>
            <a:r>
              <a:rPr lang="en-NZ" b="0" i="0" u="none" strike="noStrike" dirty="0">
                <a:solidFill>
                  <a:srgbClr val="555555"/>
                </a:solidFill>
                <a:effectLst/>
                <a:latin typeface="Verdana" panose="020B0604030504040204" pitchFamily="34" charset="0"/>
              </a:rPr>
              <a:t>New Zealand has not learnt from its past health and safety failures</a:t>
            </a:r>
          </a:p>
          <a:p>
            <a:pPr algn="l">
              <a:buFont typeface="Arial" panose="020B0604020202020204" pitchFamily="34" charset="0"/>
              <a:buChar char="•"/>
            </a:pPr>
            <a:r>
              <a:rPr lang="en-NZ" b="0" i="0" u="none" strike="noStrike" dirty="0">
                <a:solidFill>
                  <a:srgbClr val="555555"/>
                </a:solidFill>
                <a:effectLst/>
                <a:latin typeface="Verdana" panose="020B0604030504040204" pitchFamily="34" charset="0"/>
              </a:rPr>
              <a:t>We have no national plan of action to focus government and businesses shared efforts</a:t>
            </a:r>
          </a:p>
          <a:p>
            <a:pPr algn="l">
              <a:buFont typeface="Arial" panose="020B0604020202020204" pitchFamily="34" charset="0"/>
              <a:buChar char="•"/>
            </a:pPr>
            <a:r>
              <a:rPr lang="en-NZ" b="0" i="0" u="none" strike="noStrike" dirty="0">
                <a:solidFill>
                  <a:srgbClr val="555555"/>
                </a:solidFill>
                <a:effectLst/>
                <a:latin typeface="Verdana" panose="020B0604030504040204" pitchFamily="34" charset="0"/>
              </a:rPr>
              <a:t>90% of businesses, industry leaders and stakeholders surveyed want to see the government prioritise improvements to NZ's health and safety performance</a:t>
            </a:r>
          </a:p>
          <a:p>
            <a:pPr algn="l">
              <a:buFont typeface="Arial" panose="020B0604020202020204" pitchFamily="34" charset="0"/>
              <a:buChar char="•"/>
            </a:pPr>
            <a:r>
              <a:rPr lang="en-NZ" b="0" i="0" u="none" strike="noStrike" dirty="0">
                <a:solidFill>
                  <a:srgbClr val="555555"/>
                </a:solidFill>
                <a:effectLst/>
                <a:latin typeface="Verdana" panose="020B0604030504040204" pitchFamily="34" charset="0"/>
              </a:rPr>
              <a:t>The Health and Safety Act is fit for purpose - it's the supporting regulations, guidance and regulator follow-through that are the changes to address</a:t>
            </a:r>
          </a:p>
          <a:p>
            <a:pPr algn="l">
              <a:buFont typeface="Arial" panose="020B0604020202020204" pitchFamily="34" charset="0"/>
              <a:buChar char="•"/>
            </a:pPr>
            <a:r>
              <a:rPr lang="en-NZ" b="0" i="0" u="none" strike="noStrike" dirty="0">
                <a:solidFill>
                  <a:srgbClr val="555555"/>
                </a:solidFill>
                <a:effectLst/>
                <a:latin typeface="Verdana" panose="020B0604030504040204" pitchFamily="34" charset="0"/>
              </a:rPr>
              <a:t>There is an absence of central coordination and ownership from government and crown agencies. </a:t>
            </a:r>
          </a:p>
        </p:txBody>
      </p:sp>
    </p:spTree>
    <p:extLst>
      <p:ext uri="{BB962C8B-B14F-4D97-AF65-F5344CB8AC3E}">
        <p14:creationId xmlns:p14="http://schemas.microsoft.com/office/powerpoint/2010/main" val="161847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4C730-4404-B6FE-DBF1-FC39B8E4C14D}"/>
              </a:ext>
            </a:extLst>
          </p:cNvPr>
          <p:cNvSpPr>
            <a:spLocks noGrp="1"/>
          </p:cNvSpPr>
          <p:nvPr>
            <p:ph type="title"/>
          </p:nvPr>
        </p:nvSpPr>
        <p:spPr>
          <a:xfrm>
            <a:off x="793662" y="386930"/>
            <a:ext cx="10066122" cy="1298448"/>
          </a:xfrm>
        </p:spPr>
        <p:txBody>
          <a:bodyPr anchor="b">
            <a:normAutofit/>
          </a:bodyPr>
          <a:lstStyle/>
          <a:p>
            <a:r>
              <a:rPr lang="en-GB" sz="4800"/>
              <a:t>From the Courts</a:t>
            </a:r>
          </a:p>
        </p:txBody>
      </p:sp>
      <p:sp>
        <p:nvSpPr>
          <p:cNvPr id="7179" name="Rectangle 717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1A396A-4DF8-0DFD-9FB0-44683EEE9306}"/>
              </a:ext>
            </a:extLst>
          </p:cNvPr>
          <p:cNvSpPr>
            <a:spLocks noGrp="1"/>
          </p:cNvSpPr>
          <p:nvPr>
            <p:ph idx="1"/>
          </p:nvPr>
        </p:nvSpPr>
        <p:spPr>
          <a:xfrm>
            <a:off x="793661" y="2599509"/>
            <a:ext cx="4530898" cy="3639450"/>
          </a:xfrm>
        </p:spPr>
        <p:txBody>
          <a:bodyPr anchor="ctr">
            <a:normAutofit/>
          </a:bodyPr>
          <a:lstStyle/>
          <a:p>
            <a:r>
              <a:rPr lang="en-GB" sz="2000" dirty="0"/>
              <a:t>Whakaari</a:t>
            </a:r>
          </a:p>
          <a:p>
            <a:r>
              <a:rPr lang="en-GB" sz="2000" dirty="0"/>
              <a:t>POAL ex CEO</a:t>
            </a:r>
          </a:p>
          <a:p>
            <a:r>
              <a:rPr lang="en-GB" sz="2000" dirty="0"/>
              <a:t>Salters Cartage</a:t>
            </a:r>
          </a:p>
          <a:p>
            <a:r>
              <a:rPr lang="en-GB" sz="2000" dirty="0"/>
              <a:t>Overlapping duties</a:t>
            </a:r>
          </a:p>
        </p:txBody>
      </p:sp>
      <p:pic>
        <p:nvPicPr>
          <p:cNvPr id="7172" name="Picture 4" descr="Whakaari / White Island: What to know ...">
            <a:extLst>
              <a:ext uri="{FF2B5EF4-FFF2-40B4-BE49-F238E27FC236}">
                <a16:creationId xmlns:a16="http://schemas.microsoft.com/office/drawing/2014/main" id="{6D70DBF9-A448-ADAE-A177-330784F98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48"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3" name="Rectangle 718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4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C2D27-83B5-A9BC-3EA2-A3170CC0EF53}"/>
              </a:ext>
            </a:extLst>
          </p:cNvPr>
          <p:cNvSpPr>
            <a:spLocks noGrp="1"/>
          </p:cNvSpPr>
          <p:nvPr>
            <p:ph type="title" idx="4294967295"/>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Opportunities and risks</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CB5904F-EFFA-87E2-7617-BD69E3FBC181}"/>
              </a:ext>
            </a:extLst>
          </p:cNvPr>
          <p:cNvSpPr>
            <a:spLocks/>
          </p:cNvSpPr>
          <p:nvPr/>
        </p:nvSpPr>
        <p:spPr>
          <a:xfrm>
            <a:off x="838199" y="2228513"/>
            <a:ext cx="4936299" cy="4135711"/>
          </a:xfrm>
          <a:prstGeom prst="rect">
            <a:avLst/>
          </a:prstGeom>
        </p:spPr>
        <p:txBody>
          <a:bodyPr>
            <a:normAutofit/>
          </a:bodyPr>
          <a:lstStyle/>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Are we addressing inequitable outcomes?</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Māori and Pasifika</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New migrants</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Young workers </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Older workers</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Occupational health</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Climate ready?</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Hydrogen</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LI Batteries</a:t>
            </a:r>
          </a:p>
          <a:p>
            <a:pPr marL="678942" lvl="1"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Weather/sea level risks</a:t>
            </a:r>
            <a:endParaRPr lang="en-GB" sz="2400" dirty="0"/>
          </a:p>
        </p:txBody>
      </p:sp>
      <p:sp>
        <p:nvSpPr>
          <p:cNvPr id="4" name="Content Placeholder 3">
            <a:extLst>
              <a:ext uri="{FF2B5EF4-FFF2-40B4-BE49-F238E27FC236}">
                <a16:creationId xmlns:a16="http://schemas.microsoft.com/office/drawing/2014/main" id="{64364427-3889-BA6E-E448-B6715FB25957}"/>
              </a:ext>
            </a:extLst>
          </p:cNvPr>
          <p:cNvSpPr>
            <a:spLocks/>
          </p:cNvSpPr>
          <p:nvPr/>
        </p:nvSpPr>
        <p:spPr>
          <a:xfrm>
            <a:off x="5570578" y="2254628"/>
            <a:ext cx="6825342" cy="4117423"/>
          </a:xfrm>
          <a:prstGeom prst="rect">
            <a:avLst/>
          </a:prstGeom>
        </p:spPr>
        <p:txBody>
          <a:bodyPr>
            <a:normAutofit/>
          </a:bodyPr>
          <a:lstStyle/>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Access to competent advice?</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Supporting SMEs in our supply chains and communities?</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Can we declutter without reducing essential controls?</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Share best practice better to stop reinventing wheels?</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Engage our workers better?</a:t>
            </a: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Develop better co-regulatory models between industry and WS?</a:t>
            </a:r>
          </a:p>
          <a:p>
            <a:pPr marL="285750" indent="-285750" defTabSz="786384">
              <a:spcAft>
                <a:spcPts val="600"/>
              </a:spcAft>
              <a:buFont typeface="Arial" panose="020B0604020202020204" pitchFamily="34" charset="0"/>
              <a:buChar char="•"/>
            </a:pPr>
            <a:r>
              <a:rPr lang="en-GB" dirty="0"/>
              <a:t>ESG pressure from investors?</a:t>
            </a:r>
            <a:endParaRPr lang="en-GB" kern="1200" dirty="0">
              <a:solidFill>
                <a:schemeClr val="tx1"/>
              </a:solidFill>
              <a:latin typeface="+mn-lt"/>
              <a:ea typeface="+mn-ea"/>
              <a:cs typeface="+mn-cs"/>
            </a:endParaRPr>
          </a:p>
          <a:p>
            <a:pPr marL="285750" indent="-285750" defTabSz="786384">
              <a:spcAft>
                <a:spcPts val="600"/>
              </a:spcAft>
              <a:buFont typeface="Arial" panose="020B0604020202020204" pitchFamily="34" charset="0"/>
              <a:buChar char="•"/>
            </a:pPr>
            <a:r>
              <a:rPr lang="en-GB" kern="1200" dirty="0">
                <a:solidFill>
                  <a:schemeClr val="tx1"/>
                </a:solidFill>
                <a:latin typeface="+mn-lt"/>
                <a:ea typeface="+mn-ea"/>
                <a:cs typeface="+mn-cs"/>
              </a:rPr>
              <a:t>What else?</a:t>
            </a:r>
            <a:endParaRPr lang="en-GB" sz="2400" dirty="0"/>
          </a:p>
        </p:txBody>
      </p:sp>
      <p:pic>
        <p:nvPicPr>
          <p:cNvPr id="6" name="Picture 5">
            <a:extLst>
              <a:ext uri="{FF2B5EF4-FFF2-40B4-BE49-F238E27FC236}">
                <a16:creationId xmlns:a16="http://schemas.microsoft.com/office/drawing/2014/main" id="{9C464134-FA20-8DFB-3AF1-D9CDCAA6BF56}"/>
              </a:ext>
            </a:extLst>
          </p:cNvPr>
          <p:cNvPicPr>
            <a:picLocks noChangeAspect="1"/>
          </p:cNvPicPr>
          <p:nvPr/>
        </p:nvPicPr>
        <p:blipFill>
          <a:blip r:embed="rId2"/>
          <a:stretch>
            <a:fillRect/>
          </a:stretch>
        </p:blipFill>
        <p:spPr>
          <a:xfrm>
            <a:off x="9118947" y="0"/>
            <a:ext cx="3094709" cy="2070642"/>
          </a:xfrm>
          <a:prstGeom prst="rect">
            <a:avLst/>
          </a:prstGeom>
        </p:spPr>
      </p:pic>
    </p:spTree>
    <p:extLst>
      <p:ext uri="{BB962C8B-B14F-4D97-AF65-F5344CB8AC3E}">
        <p14:creationId xmlns:p14="http://schemas.microsoft.com/office/powerpoint/2010/main" val="8806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Rethink Your Thoughts about Thinking | Scientific American">
            <a:extLst>
              <a:ext uri="{FF2B5EF4-FFF2-40B4-BE49-F238E27FC236}">
                <a16:creationId xmlns:a16="http://schemas.microsoft.com/office/drawing/2014/main" id="{6DFB65DF-12F3-1F5A-2202-4CE115F1C2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89439" y="457200"/>
            <a:ext cx="441312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5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9219" descr="Arrows pointing towards light">
            <a:extLst>
              <a:ext uri="{FF2B5EF4-FFF2-40B4-BE49-F238E27FC236}">
                <a16:creationId xmlns:a16="http://schemas.microsoft.com/office/drawing/2014/main" id="{92A11814-4341-4BEB-5034-99D6F47F4942}"/>
              </a:ext>
            </a:extLst>
          </p:cNvPr>
          <p:cNvPicPr>
            <a:picLocks noChangeAspect="1"/>
          </p:cNvPicPr>
          <p:nvPr/>
        </p:nvPicPr>
        <p:blipFill rotWithShape="1">
          <a:blip r:embed="rId2"/>
          <a:srcRect l="3807" r="43534" b="-2"/>
          <a:stretch/>
        </p:blipFill>
        <p:spPr>
          <a:xfrm>
            <a:off x="-1" y="-2"/>
            <a:ext cx="5410198" cy="6858002"/>
          </a:xfrm>
          <a:prstGeom prst="rect">
            <a:avLst/>
          </a:prstGeom>
        </p:spPr>
      </p:pic>
      <p:sp useBgFill="1">
        <p:nvSpPr>
          <p:cNvPr id="9226" name="Rectangle 922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Title 1">
            <a:extLst>
              <a:ext uri="{FF2B5EF4-FFF2-40B4-BE49-F238E27FC236}">
                <a16:creationId xmlns:a16="http://schemas.microsoft.com/office/drawing/2014/main" id="{1E6A3BF9-BA31-5549-295D-FD98E46825F4}"/>
              </a:ext>
            </a:extLst>
          </p:cNvPr>
          <p:cNvSpPr>
            <a:spLocks noGrp="1"/>
          </p:cNvSpPr>
          <p:nvPr>
            <p:ph type="title"/>
          </p:nvPr>
        </p:nvSpPr>
        <p:spPr>
          <a:xfrm>
            <a:off x="6115317" y="405685"/>
            <a:ext cx="5464968" cy="1559301"/>
          </a:xfrm>
        </p:spPr>
        <p:txBody>
          <a:bodyPr>
            <a:normAutofit/>
          </a:bodyPr>
          <a:lstStyle/>
          <a:p>
            <a:br>
              <a:rPr lang="en-US" altLang="en-US" sz="3400">
                <a:ea typeface="ＭＳ Ｐゴシック" panose="020B0600070205080204" pitchFamily="34" charset="-128"/>
              </a:rPr>
            </a:br>
            <a:r>
              <a:rPr lang="en-US" altLang="en-US" sz="3400"/>
              <a:t>Outline</a:t>
            </a:r>
            <a:br>
              <a:rPr lang="en-US" altLang="en-US" sz="3400"/>
            </a:br>
            <a:endParaRPr lang="en-US" altLang="en-US" sz="3400">
              <a:ea typeface="ＭＳ Ｐゴシック" panose="020B0600070205080204" pitchFamily="34" charset="-128"/>
            </a:endParaRPr>
          </a:p>
        </p:txBody>
      </p:sp>
      <p:sp>
        <p:nvSpPr>
          <p:cNvPr id="9218" name="Text Placeholder 2">
            <a:extLst>
              <a:ext uri="{FF2B5EF4-FFF2-40B4-BE49-F238E27FC236}">
                <a16:creationId xmlns:a16="http://schemas.microsoft.com/office/drawing/2014/main" id="{A9C7407E-BCE1-5242-B956-8626E13A1D4C}"/>
              </a:ext>
            </a:extLst>
          </p:cNvPr>
          <p:cNvSpPr>
            <a:spLocks noGrp="1"/>
          </p:cNvSpPr>
          <p:nvPr>
            <p:ph idx="1"/>
          </p:nvPr>
        </p:nvSpPr>
        <p:spPr bwMode="auto">
          <a:xfrm>
            <a:off x="6115317" y="2743200"/>
            <a:ext cx="5247340" cy="349687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lnSpcReduction="10000"/>
          </a:bodyPr>
          <a:lstStyle/>
          <a:p>
            <a:r>
              <a:rPr lang="en-US" altLang="en-US" sz="2000" dirty="0">
                <a:ea typeface="ＭＳ Ｐゴシック" panose="020B0600070205080204" pitchFamily="34" charset="-128"/>
              </a:rPr>
              <a:t>Where have we come from?</a:t>
            </a:r>
          </a:p>
          <a:p>
            <a:r>
              <a:rPr lang="en-US" altLang="en-US" sz="2000" dirty="0">
                <a:ea typeface="ＭＳ Ｐゴシック" panose="020B0600070205080204" pitchFamily="34" charset="-128"/>
              </a:rPr>
              <a:t>What’s changed since HSWA 2015?</a:t>
            </a:r>
          </a:p>
          <a:p>
            <a:r>
              <a:rPr lang="en-US" altLang="en-US" sz="2000" dirty="0"/>
              <a:t>Are things getter better or worse?</a:t>
            </a:r>
          </a:p>
          <a:p>
            <a:r>
              <a:rPr lang="en-US" altLang="en-US" sz="2000" dirty="0">
                <a:ea typeface="ＭＳ Ｐゴシック" panose="020B0600070205080204" pitchFamily="34" charset="-128"/>
              </a:rPr>
              <a:t>Government review of HSWA</a:t>
            </a:r>
          </a:p>
          <a:p>
            <a:r>
              <a:rPr lang="en-US" altLang="en-US" sz="2000" dirty="0"/>
              <a:t>WorkSafe’s new strategy</a:t>
            </a:r>
          </a:p>
          <a:p>
            <a:r>
              <a:rPr lang="en-US" altLang="en-US" sz="2000"/>
              <a:t>Taskforce </a:t>
            </a:r>
            <a:r>
              <a:rPr lang="en-US" altLang="en-US" sz="2000" dirty="0"/>
              <a:t>2.0</a:t>
            </a:r>
          </a:p>
          <a:p>
            <a:r>
              <a:rPr lang="en-US" altLang="en-US" sz="2000" dirty="0"/>
              <a:t>From the Courts</a:t>
            </a:r>
          </a:p>
          <a:p>
            <a:r>
              <a:rPr lang="en-US" altLang="en-US" sz="2000" dirty="0">
                <a:ea typeface="ＭＳ Ｐゴシック" panose="020B0600070205080204" pitchFamily="34" charset="-128"/>
              </a:rPr>
              <a:t>Opportunities and risks</a:t>
            </a:r>
          </a:p>
          <a:p>
            <a:r>
              <a:rPr lang="en-US" altLang="en-US" sz="2000" dirty="0"/>
              <a:t>Discussion</a:t>
            </a:r>
            <a:endParaRPr lang="en-US" altLang="en-US" sz="20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143CD-CA78-FE6F-A550-F0870275ED15}"/>
              </a:ext>
            </a:extLst>
          </p:cNvPr>
          <p:cNvSpPr>
            <a:spLocks noGrp="1"/>
          </p:cNvSpPr>
          <p:nvPr>
            <p:ph type="title"/>
          </p:nvPr>
        </p:nvSpPr>
        <p:spPr>
          <a:xfrm>
            <a:off x="838201" y="365125"/>
            <a:ext cx="5251316" cy="1807305"/>
          </a:xfrm>
        </p:spPr>
        <p:txBody>
          <a:bodyPr>
            <a:normAutofit/>
          </a:bodyPr>
          <a:lstStyle/>
          <a:p>
            <a:r>
              <a:rPr lang="en-GB" dirty="0"/>
              <a:t>Our history</a:t>
            </a:r>
          </a:p>
        </p:txBody>
      </p:sp>
      <p:sp>
        <p:nvSpPr>
          <p:cNvPr id="3" name="Content Placeholder 2">
            <a:extLst>
              <a:ext uri="{FF2B5EF4-FFF2-40B4-BE49-F238E27FC236}">
                <a16:creationId xmlns:a16="http://schemas.microsoft.com/office/drawing/2014/main" id="{85E16B8B-7802-E9C1-738B-6B3303A004CB}"/>
              </a:ext>
            </a:extLst>
          </p:cNvPr>
          <p:cNvSpPr>
            <a:spLocks noGrp="1"/>
          </p:cNvSpPr>
          <p:nvPr>
            <p:ph idx="1"/>
          </p:nvPr>
        </p:nvSpPr>
        <p:spPr>
          <a:xfrm>
            <a:off x="522514" y="2057400"/>
            <a:ext cx="5703653" cy="4119563"/>
          </a:xfrm>
        </p:spPr>
        <p:txBody>
          <a:bodyPr>
            <a:normAutofit/>
          </a:bodyPr>
          <a:lstStyle/>
          <a:p>
            <a:r>
              <a:rPr lang="en-GB" sz="1800" dirty="0"/>
              <a:t>50 years ago, we killed people quickly in mines, quarries, forests, construction, factories, fishing and farming</a:t>
            </a:r>
          </a:p>
          <a:p>
            <a:r>
              <a:rPr lang="en-GB" sz="1800" dirty="0"/>
              <a:t>We killed people slowly with asbestos, agrichemicals, dust, fumes and vapours</a:t>
            </a:r>
          </a:p>
          <a:p>
            <a:r>
              <a:rPr lang="en-GB" sz="1800" dirty="0"/>
              <a:t>We harmed people’s hearing and mental health (but didn’t acknowledge it)</a:t>
            </a:r>
          </a:p>
          <a:p>
            <a:r>
              <a:rPr lang="en-GB" sz="1800" dirty="0"/>
              <a:t>We blew up mines and had structures collapse</a:t>
            </a:r>
          </a:p>
          <a:p>
            <a:r>
              <a:rPr lang="en-GB" sz="1800" dirty="0"/>
              <a:t>We introduced ACC as a no-fault insurer to care for those we harmed</a:t>
            </a:r>
          </a:p>
          <a:p>
            <a:r>
              <a:rPr lang="en-GB" sz="1800" dirty="0"/>
              <a:t>We had enquiries and new legislation in 1992, 1999 and 2015</a:t>
            </a:r>
          </a:p>
        </p:txBody>
      </p:sp>
      <p:pic>
        <p:nvPicPr>
          <p:cNvPr id="5" name="Picture 4" descr="An old person looking at himself in a mirror&#10;&#10;Description automatically generated">
            <a:extLst>
              <a:ext uri="{FF2B5EF4-FFF2-40B4-BE49-F238E27FC236}">
                <a16:creationId xmlns:a16="http://schemas.microsoft.com/office/drawing/2014/main" id="{4FE96CC5-7BCE-FD2C-EC55-0AED5D99D321}"/>
              </a:ext>
            </a:extLst>
          </p:cNvPr>
          <p:cNvPicPr>
            <a:picLocks noChangeAspect="1"/>
          </p:cNvPicPr>
          <p:nvPr/>
        </p:nvPicPr>
        <p:blipFill rotWithShape="1">
          <a:blip r:embed="rId2"/>
          <a:srcRect l="16853" r="342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98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with white text&#10;&#10;Description automatically generated">
            <a:extLst>
              <a:ext uri="{FF2B5EF4-FFF2-40B4-BE49-F238E27FC236}">
                <a16:creationId xmlns:a16="http://schemas.microsoft.com/office/drawing/2014/main" id="{6586C5B9-584B-4B14-C98A-1AEE2DB16D7C}"/>
              </a:ext>
            </a:extLst>
          </p:cNvPr>
          <p:cNvPicPr>
            <a:picLocks noChangeAspect="1"/>
          </p:cNvPicPr>
          <p:nvPr/>
        </p:nvPicPr>
        <p:blipFill rotWithShape="1">
          <a:blip r:embed="rId2"/>
          <a:srcRect l="20276" r="16510"/>
          <a:stretch/>
        </p:blipFill>
        <p:spPr>
          <a:xfrm>
            <a:off x="6411685" y="-7356"/>
            <a:ext cx="5780315"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62B6C-E672-F4D0-A19C-065D85757DD7}"/>
              </a:ext>
            </a:extLst>
          </p:cNvPr>
          <p:cNvSpPr>
            <a:spLocks noGrp="1"/>
          </p:cNvSpPr>
          <p:nvPr>
            <p:ph type="title"/>
          </p:nvPr>
        </p:nvSpPr>
        <p:spPr>
          <a:xfrm>
            <a:off x="477981" y="1122363"/>
            <a:ext cx="4023360" cy="862715"/>
          </a:xfrm>
        </p:spPr>
        <p:txBody>
          <a:bodyPr vert="horz" lIns="91440" tIns="45720" rIns="91440" bIns="45720" rtlCol="0" anchor="t">
            <a:normAutofit/>
          </a:bodyPr>
          <a:lstStyle/>
          <a:p>
            <a:r>
              <a:rPr lang="en-US" sz="4800" dirty="0"/>
              <a:t>Today</a:t>
            </a:r>
          </a:p>
        </p:txBody>
      </p:sp>
      <p:sp>
        <p:nvSpPr>
          <p:cNvPr id="3" name="Content Placeholder 2">
            <a:extLst>
              <a:ext uri="{FF2B5EF4-FFF2-40B4-BE49-F238E27FC236}">
                <a16:creationId xmlns:a16="http://schemas.microsoft.com/office/drawing/2014/main" id="{AAF1F619-75E2-29F6-4216-16173D13DE91}"/>
              </a:ext>
            </a:extLst>
          </p:cNvPr>
          <p:cNvSpPr>
            <a:spLocks noGrp="1"/>
          </p:cNvSpPr>
          <p:nvPr>
            <p:ph idx="1"/>
          </p:nvPr>
        </p:nvSpPr>
        <p:spPr>
          <a:xfrm>
            <a:off x="477982" y="2213497"/>
            <a:ext cx="5541818" cy="4018819"/>
          </a:xfrm>
        </p:spPr>
        <p:txBody>
          <a:bodyPr vert="horz" lIns="91440" tIns="45720" rIns="91440" bIns="45720" rtlCol="0">
            <a:normAutofit fontScale="77500" lnSpcReduction="20000"/>
          </a:bodyPr>
          <a:lstStyle/>
          <a:p>
            <a:r>
              <a:rPr lang="en-US" sz="2000" dirty="0"/>
              <a:t>We still kill and harm people in the same industries and largely in the same way –but less often, </a:t>
            </a:r>
          </a:p>
          <a:p>
            <a:r>
              <a:rPr lang="en-US" sz="2000" dirty="0"/>
              <a:t>We  also harm them in some new ways</a:t>
            </a:r>
          </a:p>
          <a:p>
            <a:pPr lvl="1"/>
            <a:r>
              <a:rPr lang="en-US" sz="2000" dirty="0"/>
              <a:t>Violence and aggression in retail</a:t>
            </a:r>
          </a:p>
          <a:p>
            <a:pPr lvl="1"/>
            <a:r>
              <a:rPr lang="en-US" sz="2000" dirty="0"/>
              <a:t>Engineered stone</a:t>
            </a:r>
          </a:p>
          <a:p>
            <a:pPr lvl="1"/>
            <a:r>
              <a:rPr lang="en-US" sz="2000" dirty="0"/>
              <a:t>Viruses</a:t>
            </a:r>
          </a:p>
          <a:p>
            <a:pPr lvl="1"/>
            <a:r>
              <a:rPr lang="en-US" sz="2000" dirty="0"/>
              <a:t>Cyber bullying and sexual harassment</a:t>
            </a:r>
          </a:p>
          <a:p>
            <a:r>
              <a:rPr lang="en-US" sz="2000" dirty="0"/>
              <a:t>We work longer and harder and the distinction between work and non-work is narrowing</a:t>
            </a:r>
          </a:p>
          <a:p>
            <a:r>
              <a:rPr lang="en-US" sz="2000" dirty="0"/>
              <a:t>The gap between treatment for ACC compensated injuries and non-occupational ill health has widened as we failed to implement part 2 of the Woodhouse Report</a:t>
            </a:r>
          </a:p>
          <a:p>
            <a:r>
              <a:rPr lang="en-US" sz="2000" dirty="0"/>
              <a:t>As a society, we have normalized a level of harm and no longer worry about it –until it happens to one of us. Then we demand ‘Justice’</a:t>
            </a:r>
          </a:p>
          <a:p>
            <a:r>
              <a:rPr lang="en-US" sz="2000" dirty="0"/>
              <a:t>We are confused about what ‘good looks like’ and overwhelmed by our own Blue Tape.</a:t>
            </a:r>
          </a:p>
          <a:p>
            <a:pPr lvl="1"/>
            <a:endParaRPr lang="en-US" sz="16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2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E2A2C-1CFA-014C-78B4-C715D5079788}"/>
              </a:ext>
            </a:extLst>
          </p:cNvPr>
          <p:cNvSpPr>
            <a:spLocks noGrp="1"/>
          </p:cNvSpPr>
          <p:nvPr>
            <p:ph type="title"/>
          </p:nvPr>
        </p:nvSpPr>
        <p:spPr>
          <a:xfrm>
            <a:off x="640080" y="329184"/>
            <a:ext cx="6894576" cy="1783080"/>
          </a:xfrm>
        </p:spPr>
        <p:txBody>
          <a:bodyPr anchor="b">
            <a:normAutofit/>
          </a:bodyPr>
          <a:lstStyle/>
          <a:p>
            <a:r>
              <a:rPr lang="en-GB" sz="4800" dirty="0"/>
              <a:t>Has HSWA 2015 changed anything?</a:t>
            </a:r>
          </a:p>
        </p:txBody>
      </p:sp>
      <p:sp>
        <p:nvSpPr>
          <p:cNvPr id="3088"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CC7D80-CB1A-805E-1D84-43FE600B4DD2}"/>
              </a:ext>
            </a:extLst>
          </p:cNvPr>
          <p:cNvSpPr>
            <a:spLocks noGrp="1"/>
          </p:cNvSpPr>
          <p:nvPr>
            <p:ph idx="1"/>
          </p:nvPr>
        </p:nvSpPr>
        <p:spPr>
          <a:xfrm>
            <a:off x="640080" y="2706624"/>
            <a:ext cx="6894576" cy="3483864"/>
          </a:xfrm>
        </p:spPr>
        <p:txBody>
          <a:bodyPr>
            <a:normAutofit lnSpcReduction="10000"/>
          </a:bodyPr>
          <a:lstStyle/>
          <a:p>
            <a:r>
              <a:rPr lang="en-GB" sz="1800" dirty="0"/>
              <a:t>4 influences on business required strengthening:</a:t>
            </a:r>
          </a:p>
          <a:p>
            <a:pPr lvl="1"/>
            <a:r>
              <a:rPr lang="en-GB" sz="1800" dirty="0"/>
              <a:t>Governance</a:t>
            </a:r>
          </a:p>
          <a:p>
            <a:pPr lvl="1"/>
            <a:r>
              <a:rPr lang="en-GB" sz="1800" dirty="0"/>
              <a:t>Workers</a:t>
            </a:r>
          </a:p>
          <a:p>
            <a:pPr lvl="1"/>
            <a:r>
              <a:rPr lang="en-GB" sz="1800" dirty="0"/>
              <a:t>B2B</a:t>
            </a:r>
          </a:p>
          <a:p>
            <a:pPr lvl="1"/>
            <a:r>
              <a:rPr lang="en-GB" sz="1800" dirty="0"/>
              <a:t>Regulator</a:t>
            </a:r>
          </a:p>
          <a:p>
            <a:r>
              <a:rPr lang="en-GB" sz="1800" dirty="0"/>
              <a:t>Complete and modernise the regulatory framework</a:t>
            </a:r>
          </a:p>
          <a:p>
            <a:r>
              <a:rPr lang="en-GB" sz="1800" dirty="0"/>
              <a:t>Regulate high hazard facilities</a:t>
            </a:r>
          </a:p>
          <a:p>
            <a:r>
              <a:rPr lang="en-GB" sz="1800" dirty="0"/>
              <a:t>Increase incentives and deterrents</a:t>
            </a:r>
          </a:p>
          <a:p>
            <a:r>
              <a:rPr lang="en-GB" sz="1800" dirty="0"/>
              <a:t>Greater focus on physical and mental health risks</a:t>
            </a:r>
          </a:p>
          <a:p>
            <a:r>
              <a:rPr lang="en-GB" sz="1800" dirty="0"/>
              <a:t>Mainstream health and safety as a critical success factor, not just a compliance obligation </a:t>
            </a:r>
          </a:p>
          <a:p>
            <a:endParaRPr lang="en-GB" sz="1800" dirty="0"/>
          </a:p>
        </p:txBody>
      </p:sp>
      <p:pic>
        <p:nvPicPr>
          <p:cNvPr id="3074" name="Picture 2" descr="Executive report of the Independent Taskforce on Workplace Health &amp; Safety  - He Korowai Whakaruruhau">
            <a:extLst>
              <a:ext uri="{FF2B5EF4-FFF2-40B4-BE49-F238E27FC236}">
                <a16:creationId xmlns:a16="http://schemas.microsoft.com/office/drawing/2014/main" id="{62894E4E-7DB0-9670-09D8-7C065B3DF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60" b="11840"/>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aper planes and a star&#10;&#10;Description automatically generated">
            <a:extLst>
              <a:ext uri="{FF2B5EF4-FFF2-40B4-BE49-F238E27FC236}">
                <a16:creationId xmlns:a16="http://schemas.microsoft.com/office/drawing/2014/main" id="{566964D3-E5FB-F1E1-E115-31FACC7069A8}"/>
              </a:ext>
            </a:extLst>
          </p:cNvPr>
          <p:cNvPicPr>
            <a:picLocks noChangeAspect="1"/>
          </p:cNvPicPr>
          <p:nvPr/>
        </p:nvPicPr>
        <p:blipFill rotWithShape="1">
          <a:blip r:embed="rId3"/>
          <a:srcRect r="2" b="3815"/>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40951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4" name="Rectangle 41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08BF6F-E6AD-F292-1843-8CE387CA5A3B}"/>
              </a:ext>
            </a:extLst>
          </p:cNvPr>
          <p:cNvPicPr>
            <a:picLocks noChangeAspect="1"/>
          </p:cNvPicPr>
          <p:nvPr/>
        </p:nvPicPr>
        <p:blipFill rotWithShape="1">
          <a:blip r:embed="rId3"/>
          <a:srcRect l="668" t="243" r="1169"/>
          <a:stretch/>
        </p:blipFill>
        <p:spPr>
          <a:xfrm>
            <a:off x="-250519" y="-801666"/>
            <a:ext cx="13164854" cy="8060499"/>
          </a:xfrm>
          <a:prstGeom prst="rect">
            <a:avLst/>
          </a:prstGeom>
        </p:spPr>
      </p:pic>
      <p:sp>
        <p:nvSpPr>
          <p:cNvPr id="4126" name="Rectangle 41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E50D73-2AF4-AC94-4D46-E0EFB4B81352}"/>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How are we doing?</a:t>
            </a:r>
          </a:p>
        </p:txBody>
      </p:sp>
      <p:sp>
        <p:nvSpPr>
          <p:cNvPr id="4128" name="Rectangle: Rounded Corners 41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93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A9CC6-AE0E-5C6A-ECD3-C0B920EA7446}"/>
              </a:ext>
            </a:extLst>
          </p:cNvPr>
          <p:cNvSpPr>
            <a:spLocks noGrp="1"/>
          </p:cNvSpPr>
          <p:nvPr>
            <p:ph type="title"/>
          </p:nvPr>
        </p:nvSpPr>
        <p:spPr>
          <a:xfrm>
            <a:off x="572493" y="238539"/>
            <a:ext cx="11018520" cy="1434415"/>
          </a:xfrm>
        </p:spPr>
        <p:txBody>
          <a:bodyPr anchor="b">
            <a:normAutofit/>
          </a:bodyPr>
          <a:lstStyle/>
          <a:p>
            <a:r>
              <a:rPr lang="en-GB" sz="5400" dirty="0"/>
              <a:t>2023 Economic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1561C7-83E6-5554-7694-110661E71731}"/>
              </a:ext>
            </a:extLst>
          </p:cNvPr>
          <p:cNvSpPr>
            <a:spLocks noGrp="1"/>
          </p:cNvSpPr>
          <p:nvPr>
            <p:ph idx="1"/>
          </p:nvPr>
        </p:nvSpPr>
        <p:spPr>
          <a:xfrm>
            <a:off x="572493" y="2071316"/>
            <a:ext cx="6993228" cy="4119172"/>
          </a:xfrm>
        </p:spPr>
        <p:txBody>
          <a:bodyPr anchor="t">
            <a:normAutofit/>
          </a:bodyPr>
          <a:lstStyle/>
          <a:p>
            <a:r>
              <a:rPr lang="en-NZ" sz="2200" dirty="0">
                <a:effectLst/>
                <a:latin typeface="Helvetica" pitchFamily="2" charset="0"/>
              </a:rPr>
              <a:t>In 2022, New Zealand’s work toll conservatively cost us $4.4 billion.</a:t>
            </a:r>
          </a:p>
          <a:p>
            <a:r>
              <a:rPr lang="en-NZ" sz="2200" dirty="0">
                <a:effectLst/>
                <a:latin typeface="Helvetica" pitchFamily="2" charset="0"/>
              </a:rPr>
              <a:t>While we are making progress, it is slow.</a:t>
            </a:r>
          </a:p>
          <a:p>
            <a:r>
              <a:rPr lang="en-NZ" sz="2200" dirty="0">
                <a:effectLst/>
                <a:latin typeface="Helvetica" pitchFamily="2" charset="0"/>
              </a:rPr>
              <a:t>Our fatality rates are where the UK was in the 1980s and twice that in Australia.</a:t>
            </a:r>
          </a:p>
          <a:p>
            <a:r>
              <a:rPr lang="en-NZ" sz="2200" dirty="0">
                <a:effectLst/>
                <a:latin typeface="Helvetica" pitchFamily="2" charset="0"/>
              </a:rPr>
              <a:t>If we could improve our performance to match that of Australia, we would reduce our costs by nearly $1 billion per annum.</a:t>
            </a:r>
          </a:p>
          <a:p>
            <a:r>
              <a:rPr lang="en-NZ" sz="2200" dirty="0">
                <a:effectLst/>
                <a:latin typeface="Helvetica" pitchFamily="2" charset="0"/>
              </a:rPr>
              <a:t>The size of the prize is large in human, social and economic terms.</a:t>
            </a:r>
          </a:p>
          <a:p>
            <a:endParaRPr lang="en-GB" sz="2200" dirty="0"/>
          </a:p>
        </p:txBody>
      </p:sp>
      <p:pic>
        <p:nvPicPr>
          <p:cNvPr id="4" name="Picture 3" descr="An orange and white logo&#10;&#10;Description automatically generated">
            <a:extLst>
              <a:ext uri="{FF2B5EF4-FFF2-40B4-BE49-F238E27FC236}">
                <a16:creationId xmlns:a16="http://schemas.microsoft.com/office/drawing/2014/main" id="{AB2A2BFF-9D9C-4A6B-282B-6A2C46C3B168}"/>
              </a:ext>
            </a:extLst>
          </p:cNvPr>
          <p:cNvPicPr>
            <a:picLocks noChangeAspect="1"/>
          </p:cNvPicPr>
          <p:nvPr/>
        </p:nvPicPr>
        <p:blipFill rotWithShape="1">
          <a:blip r:embed="rId2"/>
          <a:srcRect t="7465" r="-2" b="12236"/>
          <a:stretch/>
        </p:blipFill>
        <p:spPr>
          <a:xfrm>
            <a:off x="7675658" y="2093976"/>
            <a:ext cx="3941064" cy="4096512"/>
          </a:xfrm>
          <a:prstGeom prst="rect">
            <a:avLst/>
          </a:prstGeom>
        </p:spPr>
      </p:pic>
    </p:spTree>
    <p:extLst>
      <p:ext uri="{BB962C8B-B14F-4D97-AF65-F5344CB8AC3E}">
        <p14:creationId xmlns:p14="http://schemas.microsoft.com/office/powerpoint/2010/main" val="27616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1DE4D-F4A4-A8F7-5D19-D893286FA6D5}"/>
              </a:ext>
            </a:extLst>
          </p:cNvPr>
          <p:cNvSpPr>
            <a:spLocks noGrp="1"/>
          </p:cNvSpPr>
          <p:nvPr>
            <p:ph type="title"/>
          </p:nvPr>
        </p:nvSpPr>
        <p:spPr>
          <a:xfrm>
            <a:off x="793662" y="386930"/>
            <a:ext cx="10066122" cy="1298448"/>
          </a:xfrm>
        </p:spPr>
        <p:txBody>
          <a:bodyPr anchor="b">
            <a:normAutofit fontScale="90000"/>
          </a:bodyPr>
          <a:lstStyle/>
          <a:p>
            <a:r>
              <a:rPr lang="en-GB" sz="4800" dirty="0"/>
              <a:t>Minister van Velden –Review of Health and Safety</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796C8F-8EB1-786D-24A4-1ECCFA618D6B}"/>
              </a:ext>
            </a:extLst>
          </p:cNvPr>
          <p:cNvSpPr>
            <a:spLocks noGrp="1"/>
          </p:cNvSpPr>
          <p:nvPr>
            <p:ph idx="1"/>
          </p:nvPr>
        </p:nvSpPr>
        <p:spPr>
          <a:xfrm>
            <a:off x="237995" y="2203078"/>
            <a:ext cx="8748286" cy="4267991"/>
          </a:xfrm>
        </p:spPr>
        <p:txBody>
          <a:bodyPr anchor="ctr">
            <a:normAutofit fontScale="92500" lnSpcReduction="10000"/>
          </a:bodyPr>
          <a:lstStyle/>
          <a:p>
            <a:r>
              <a:rPr lang="en-GB" sz="2000" dirty="0"/>
              <a:t>“The compliance burden on some businesses is excessive”</a:t>
            </a:r>
          </a:p>
          <a:p>
            <a:r>
              <a:rPr lang="en-GB" sz="2000" dirty="0"/>
              <a:t>“My priorities are to simplify and clarify”</a:t>
            </a:r>
          </a:p>
          <a:p>
            <a:r>
              <a:rPr lang="en-GB" sz="2000" dirty="0"/>
              <a:t>“People tell me they are spending all this time putting up posters to try and show we are keeping our workers safe, but they are not sure if they are doing the right thing”</a:t>
            </a:r>
          </a:p>
          <a:p>
            <a:r>
              <a:rPr lang="en-GB" sz="2000" dirty="0"/>
              <a:t>“The review of health and safety will be very wide and encompassing.”</a:t>
            </a:r>
          </a:p>
          <a:p>
            <a:r>
              <a:rPr lang="en-GB" sz="2000" dirty="0"/>
              <a:t>“We will consult business and workers as widely as possible”</a:t>
            </a:r>
          </a:p>
          <a:p>
            <a:r>
              <a:rPr lang="en-GB" sz="2000" dirty="0"/>
              <a:t>“WorkSafe hasn’t been performing its role”</a:t>
            </a:r>
          </a:p>
          <a:p>
            <a:r>
              <a:rPr lang="en-GB" sz="2000" dirty="0"/>
              <a:t>Australia has double the ratio of inspectors and half the deaths –”We will look at this. Not sure if increasing the ratio of inspectors to workers will make a difference.”</a:t>
            </a:r>
          </a:p>
          <a:p>
            <a:r>
              <a:rPr lang="en-GB" sz="2000" dirty="0"/>
              <a:t>Should we follow Australia's ban on engineered stone?–”need to take time to consider-not wanting to be reactionary”</a:t>
            </a:r>
          </a:p>
        </p:txBody>
      </p:sp>
      <p:pic>
        <p:nvPicPr>
          <p:cNvPr id="4" name="Picture 3">
            <a:extLst>
              <a:ext uri="{FF2B5EF4-FFF2-40B4-BE49-F238E27FC236}">
                <a16:creationId xmlns:a16="http://schemas.microsoft.com/office/drawing/2014/main" id="{78CF9DF5-1A0A-C96A-4895-1828FA8977C7}"/>
              </a:ext>
            </a:extLst>
          </p:cNvPr>
          <p:cNvPicPr>
            <a:picLocks noChangeAspect="1"/>
          </p:cNvPicPr>
          <p:nvPr/>
        </p:nvPicPr>
        <p:blipFill rotWithShape="1">
          <a:blip r:embed="rId2"/>
          <a:srcRect r="5351" b="1"/>
          <a:stretch/>
        </p:blipFill>
        <p:spPr>
          <a:xfrm>
            <a:off x="9145618" y="3224281"/>
            <a:ext cx="3032995" cy="170635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1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importance of management reviews - MyActiv">
            <a:extLst>
              <a:ext uri="{FF2B5EF4-FFF2-40B4-BE49-F238E27FC236}">
                <a16:creationId xmlns:a16="http://schemas.microsoft.com/office/drawing/2014/main" id="{CED3658D-D3BC-6732-7179-A3825FD1F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13" r="909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51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EBCAE-9485-A36F-2A51-C2CCAA47EBD2}"/>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How can BeSafe Taranaki contribute to the review?</a:t>
            </a:r>
          </a:p>
        </p:txBody>
      </p:sp>
      <p:sp>
        <p:nvSpPr>
          <p:cNvPr id="5138" name="Rectangle: Rounded Corners 51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A86DCD-5D0E-AC5F-64AF-CB88BBC73E85}"/>
              </a:ext>
            </a:extLst>
          </p:cNvPr>
          <p:cNvSpPr txBox="1"/>
          <p:nvPr/>
        </p:nvSpPr>
        <p:spPr>
          <a:xfrm>
            <a:off x="801666" y="5656329"/>
            <a:ext cx="8567802" cy="523220"/>
          </a:xfrm>
          <a:prstGeom prst="rect">
            <a:avLst/>
          </a:prstGeom>
          <a:noFill/>
        </p:spPr>
        <p:txBody>
          <a:bodyPr wrap="square" rtlCol="0">
            <a:spAutoFit/>
          </a:bodyPr>
          <a:lstStyle/>
          <a:p>
            <a:pPr algn="ctr"/>
            <a:r>
              <a:rPr lang="en-GB" sz="2800" dirty="0"/>
              <a:t>What would you keep, change, get rid of?</a:t>
            </a:r>
          </a:p>
        </p:txBody>
      </p:sp>
    </p:spTree>
    <p:extLst>
      <p:ext uri="{BB962C8B-B14F-4D97-AF65-F5344CB8AC3E}">
        <p14:creationId xmlns:p14="http://schemas.microsoft.com/office/powerpoint/2010/main" val="21889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1163</TotalTime>
  <Words>783</Words>
  <Application>Microsoft Macintosh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Aptos</vt:lpstr>
      <vt:lpstr>Aptos Display</vt:lpstr>
      <vt:lpstr>Arial</vt:lpstr>
      <vt:lpstr>Calibri</vt:lpstr>
      <vt:lpstr>Helvetica</vt:lpstr>
      <vt:lpstr>Verdana</vt:lpstr>
      <vt:lpstr>Office Theme</vt:lpstr>
      <vt:lpstr>The State of the Nation’s Health and Safety in 2024</vt:lpstr>
      <vt:lpstr> Outline </vt:lpstr>
      <vt:lpstr>Our history</vt:lpstr>
      <vt:lpstr>Today</vt:lpstr>
      <vt:lpstr>Has HSWA 2015 changed anything?</vt:lpstr>
      <vt:lpstr>How are we doing?</vt:lpstr>
      <vt:lpstr>2023 Economic Analysis</vt:lpstr>
      <vt:lpstr>Minister van Velden –Review of Health and Safety</vt:lpstr>
      <vt:lpstr>How can BeSafe Taranaki contribute to the review?</vt:lpstr>
      <vt:lpstr>WorkSafe’s ‘new’ Strategy</vt:lpstr>
      <vt:lpstr>Hot off the Press! Taskforce 2.0</vt:lpstr>
      <vt:lpstr>From the Courts</vt:lpstr>
      <vt:lpstr>Opportunities and risks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cosman</dc:creator>
  <cp:lastModifiedBy>mike cosman</cp:lastModifiedBy>
  <cp:revision>6</cp:revision>
  <dcterms:created xsi:type="dcterms:W3CDTF">2024-05-28T03:57:19Z</dcterms:created>
  <dcterms:modified xsi:type="dcterms:W3CDTF">2024-06-10T22:44:02Z</dcterms:modified>
</cp:coreProperties>
</file>