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67" r:id="rId7"/>
    <p:sldId id="258" r:id="rId8"/>
    <p:sldId id="268" r:id="rId9"/>
    <p:sldId id="269" r:id="rId10"/>
    <p:sldId id="270" r:id="rId11"/>
    <p:sldId id="271" r:id="rId12"/>
    <p:sldId id="272" r:id="rId13"/>
    <p:sldId id="273" r:id="rId14"/>
    <p:sldId id="274" r:id="rId15"/>
    <p:sldId id="275" r:id="rId16"/>
    <p:sldId id="259" r:id="rId17"/>
    <p:sldId id="262" r:id="rId18"/>
    <p:sldId id="260" r:id="rId19"/>
    <p:sldId id="263" r:id="rId20"/>
    <p:sldId id="264" r:id="rId21"/>
    <p:sldId id="261" r:id="rId22"/>
    <p:sldId id="265" r:id="rId23"/>
    <p:sldId id="266"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39" autoAdjust="0"/>
  </p:normalViewPr>
  <p:slideViewPr>
    <p:cSldViewPr snapToGrid="0">
      <p:cViewPr varScale="1">
        <p:scale>
          <a:sx n="72" d="100"/>
          <a:sy n="72" d="100"/>
        </p:scale>
        <p:origin x="1104" y="53"/>
      </p:cViewPr>
      <p:guideLst/>
    </p:cSldViewPr>
  </p:slideViewPr>
  <p:notesTextViewPr>
    <p:cViewPr>
      <p:scale>
        <a:sx n="1" d="1"/>
        <a:sy n="1" d="1"/>
      </p:scale>
      <p:origin x="0" y="0"/>
    </p:cViewPr>
  </p:notesTextViewPr>
  <p:notesViewPr>
    <p:cSldViewPr snapToGrid="0">
      <p:cViewPr varScale="1">
        <p:scale>
          <a:sx n="80" d="100"/>
          <a:sy n="80" d="100"/>
        </p:scale>
        <p:origin x="391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NZ"/>
              <a:t>JSEA Document Facilitation Material</a:t>
            </a:r>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37DD8-729A-4C25-A6D2-DB35DD4CE8E5}" type="datetimeFigureOut">
              <a:rPr lang="en-NZ" smtClean="0"/>
              <a:t>9/06/2025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286A8-F518-40AD-AD08-309E6BACEBE6}" type="slidenum">
              <a:rPr lang="en-NZ" smtClean="0"/>
              <a:t>‹#›</a:t>
            </a:fld>
            <a:endParaRPr lang="en-NZ" dirty="0"/>
          </a:p>
        </p:txBody>
      </p:sp>
    </p:spTree>
    <p:extLst>
      <p:ext uri="{BB962C8B-B14F-4D97-AF65-F5344CB8AC3E}">
        <p14:creationId xmlns:p14="http://schemas.microsoft.com/office/powerpoint/2010/main" val="383109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egislation.govt.nz/act/public/2015/0070/latest/link.aspx?id=DLM9330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legislation.govt.nz/act/public/2015/0070/latest/link.aspx?id=DLM171482#DLM171482"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3A286A8-F518-40AD-AD08-309E6BACEBE6}" type="slidenum">
              <a:rPr lang="en-NZ" smtClean="0"/>
              <a:t>1</a:t>
            </a:fld>
            <a:endParaRPr lang="en-NZ"/>
          </a:p>
        </p:txBody>
      </p:sp>
    </p:spTree>
    <p:extLst>
      <p:ext uri="{BB962C8B-B14F-4D97-AF65-F5344CB8AC3E}">
        <p14:creationId xmlns:p14="http://schemas.microsoft.com/office/powerpoint/2010/main" val="27385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u="sng" kern="1200" dirty="0">
                <a:solidFill>
                  <a:schemeClr val="tx1"/>
                </a:solidFill>
                <a:effectLst/>
                <a:latin typeface="+mn-lt"/>
                <a:ea typeface="+mn-ea"/>
                <a:cs typeface="+mn-cs"/>
              </a:rPr>
              <a:t>Consequences</a:t>
            </a:r>
          </a:p>
          <a:p>
            <a:r>
              <a:rPr lang="en-NZ" sz="1200" b="1" kern="1200" dirty="0">
                <a:solidFill>
                  <a:schemeClr val="tx1"/>
                </a:solidFill>
                <a:effectLst/>
                <a:latin typeface="+mn-lt"/>
                <a:ea typeface="+mn-ea"/>
                <a:cs typeface="+mn-cs"/>
              </a:rPr>
              <a:t>Catastrophic: </a:t>
            </a:r>
            <a:r>
              <a:rPr lang="en-NZ" sz="1200" kern="1200" dirty="0">
                <a:solidFill>
                  <a:schemeClr val="tx1"/>
                </a:solidFill>
                <a:effectLst/>
                <a:latin typeface="+mn-lt"/>
                <a:ea typeface="+mn-ea"/>
                <a:cs typeface="+mn-cs"/>
              </a:rPr>
              <a:t>Multiple fatalities and/or multiple permanent disabling injuries, occupational illnesses and/or disease occurring either on site or off site from the actions of the business. Reportable to Regulatory authority. </a:t>
            </a:r>
            <a:r>
              <a:rPr lang="en-NZ" sz="1200" b="1" kern="1200" dirty="0">
                <a:solidFill>
                  <a:schemeClr val="tx1"/>
                </a:solidFill>
                <a:effectLst/>
                <a:latin typeface="+mn-lt"/>
                <a:ea typeface="+mn-ea"/>
                <a:cs typeface="+mn-cs"/>
              </a:rPr>
              <a:t>FATAL RISK</a:t>
            </a:r>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Spill or release that triggers a national civil defence and/or an emergency management response. Results in prosecution and has extensive and possibly irreversible impact on receiving environment and habitats. </a:t>
            </a:r>
            <a:r>
              <a:rPr lang="en-NZ" sz="1200" b="1" kern="1200" dirty="0">
                <a:solidFill>
                  <a:schemeClr val="tx1"/>
                </a:solidFill>
                <a:effectLst/>
                <a:latin typeface="+mn-lt"/>
                <a:ea typeface="+mn-ea"/>
                <a:cs typeface="+mn-cs"/>
              </a:rPr>
              <a:t>FATAL RISK</a:t>
            </a:r>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Major: </a:t>
            </a:r>
            <a:r>
              <a:rPr lang="en-NZ" sz="1200" kern="1200" dirty="0">
                <a:solidFill>
                  <a:schemeClr val="tx1"/>
                </a:solidFill>
                <a:effectLst/>
                <a:latin typeface="+mn-lt"/>
                <a:ea typeface="+mn-ea"/>
                <a:cs typeface="+mn-cs"/>
              </a:rPr>
              <a:t>Single fatality / life threatening injury or permanent disablement through occupational illness and/or disease occurring either on site or off site from the actions of the business. Reportable to Regulatory authority. </a:t>
            </a:r>
            <a:r>
              <a:rPr lang="en-NZ" sz="1200" b="1" kern="1200" dirty="0">
                <a:solidFill>
                  <a:schemeClr val="tx1"/>
                </a:solidFill>
                <a:effectLst/>
                <a:latin typeface="+mn-lt"/>
                <a:ea typeface="+mn-ea"/>
                <a:cs typeface="+mn-cs"/>
              </a:rPr>
              <a:t>FATAL RISK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Very noticeable and regionally significant spill or release. Breaches resource consent, or results in prosecution. Major impact on receiving environment and habitats. Extremely difficult to clean up. </a:t>
            </a:r>
          </a:p>
          <a:p>
            <a:r>
              <a:rPr lang="en-NZ" sz="1200" b="1" kern="1200" dirty="0">
                <a:solidFill>
                  <a:schemeClr val="tx1"/>
                </a:solidFill>
                <a:effectLst/>
                <a:latin typeface="+mn-lt"/>
                <a:ea typeface="+mn-ea"/>
                <a:cs typeface="+mn-cs"/>
              </a:rPr>
              <a:t>Serious: </a:t>
            </a:r>
            <a:r>
              <a:rPr lang="en-NZ" sz="1200" kern="1200" dirty="0">
                <a:solidFill>
                  <a:schemeClr val="tx1"/>
                </a:solidFill>
                <a:effectLst/>
                <a:latin typeface="+mn-lt"/>
                <a:ea typeface="+mn-ea"/>
                <a:cs typeface="+mn-cs"/>
              </a:rPr>
              <a:t>Other Notifiable Event. Serious injury or serious occupational illness (LTI) with long term health effects and long term absence or moderate irreversible disability, requiring hospitalisation. Reportable to Regulatory Authority. </a:t>
            </a:r>
          </a:p>
          <a:p>
            <a:r>
              <a:rPr lang="en-NZ" sz="1200" kern="1200" dirty="0">
                <a:solidFill>
                  <a:schemeClr val="tx1"/>
                </a:solidFill>
                <a:effectLst/>
                <a:latin typeface="+mn-lt"/>
                <a:ea typeface="+mn-ea"/>
                <a:cs typeface="+mn-cs"/>
              </a:rPr>
              <a:t>Noticeable localised spill or release that breaches resource consent, or results in prosecution. Serious impact on receiving environment and habitats. Difficult to clean up.</a:t>
            </a:r>
          </a:p>
          <a:p>
            <a:r>
              <a:rPr lang="en-NZ" sz="1200" b="1" kern="1200" dirty="0">
                <a:solidFill>
                  <a:schemeClr val="tx1"/>
                </a:solidFill>
                <a:effectLst/>
                <a:latin typeface="+mn-lt"/>
                <a:ea typeface="+mn-ea"/>
                <a:cs typeface="+mn-cs"/>
              </a:rPr>
              <a:t>Moderate: </a:t>
            </a:r>
            <a:r>
              <a:rPr lang="en-NZ" sz="1200" kern="1200" dirty="0">
                <a:solidFill>
                  <a:schemeClr val="tx1"/>
                </a:solidFill>
                <a:effectLst/>
                <a:latin typeface="+mn-lt"/>
                <a:ea typeface="+mn-ea"/>
                <a:cs typeface="+mn-cs"/>
              </a:rPr>
              <a:t>LTI or MTI. Serious but reversible (temporary) injury / occupational Illness / health effect not requiring hospitalisation. Not reportable to Regulatory authority. </a:t>
            </a:r>
          </a:p>
          <a:p>
            <a:r>
              <a:rPr lang="en-NZ" sz="1200" kern="1200" dirty="0">
                <a:solidFill>
                  <a:schemeClr val="tx1"/>
                </a:solidFill>
                <a:effectLst/>
                <a:latin typeface="+mn-lt"/>
                <a:ea typeface="+mn-ea"/>
                <a:cs typeface="+mn-cs"/>
              </a:rPr>
              <a:t>A FAC -noticeable, but not really obvious, spill or release that discharges off-site and needs to be reported to a Regional Council (e.g. exceeds consent trigger). Moderate impact on receiving environment and habitats. </a:t>
            </a:r>
          </a:p>
          <a:p>
            <a:r>
              <a:rPr lang="en-NZ" sz="1200" b="1" kern="1200" dirty="0">
                <a:solidFill>
                  <a:schemeClr val="tx1"/>
                </a:solidFill>
                <a:effectLst/>
                <a:latin typeface="+mn-lt"/>
                <a:ea typeface="+mn-ea"/>
                <a:cs typeface="+mn-cs"/>
              </a:rPr>
              <a:t>Minor: </a:t>
            </a:r>
            <a:r>
              <a:rPr lang="en-NZ" sz="1200" kern="1200" dirty="0">
                <a:solidFill>
                  <a:schemeClr val="tx1"/>
                </a:solidFill>
                <a:effectLst/>
                <a:latin typeface="+mn-lt"/>
                <a:ea typeface="+mn-ea"/>
                <a:cs typeface="+mn-cs"/>
              </a:rPr>
              <a:t>Injury/occupational illness requiring first aid treatment only. </a:t>
            </a:r>
          </a:p>
          <a:p>
            <a:r>
              <a:rPr lang="en-NZ" sz="1200" kern="1200" dirty="0">
                <a:solidFill>
                  <a:schemeClr val="tx1"/>
                </a:solidFill>
                <a:effectLst/>
                <a:latin typeface="+mn-lt"/>
                <a:ea typeface="+mn-ea"/>
                <a:cs typeface="+mn-cs"/>
              </a:rPr>
              <a:t>A minor spill or release where either some leaves site (e.g. gas, odour, or dust) and may result in an external complaint, or is more difficult to clean up because it has entered soil or water. Minor impact on receiving environment. </a:t>
            </a:r>
          </a:p>
          <a:p>
            <a:r>
              <a:rPr lang="en-NZ" sz="1200" b="1" kern="1200" dirty="0">
                <a:solidFill>
                  <a:schemeClr val="tx1"/>
                </a:solidFill>
                <a:effectLst/>
                <a:latin typeface="+mn-lt"/>
                <a:ea typeface="+mn-ea"/>
                <a:cs typeface="+mn-cs"/>
              </a:rPr>
              <a:t>Insignificant: </a:t>
            </a:r>
            <a:r>
              <a:rPr lang="en-NZ" sz="1200" kern="1200" dirty="0">
                <a:solidFill>
                  <a:schemeClr val="tx1"/>
                </a:solidFill>
                <a:effectLst/>
                <a:latin typeface="+mn-lt"/>
                <a:ea typeface="+mn-ea"/>
                <a:cs typeface="+mn-cs"/>
              </a:rPr>
              <a:t>Contact with hazard but no injury/illness that requires treatment.</a:t>
            </a:r>
          </a:p>
          <a:p>
            <a:r>
              <a:rPr lang="en-NZ" sz="1200" kern="1200" dirty="0">
                <a:solidFill>
                  <a:schemeClr val="tx1"/>
                </a:solidFill>
                <a:effectLst/>
                <a:latin typeface="+mn-lt"/>
                <a:ea typeface="+mn-ea"/>
                <a:cs typeface="+mn-cs"/>
              </a:rPr>
              <a:t>A spill or release that remains on-site and does not cause an impact and is cleaned up (e.g. hydraulic oil spill inside a building or leak in a bund). Insignificant impact on receiving environment.</a:t>
            </a:r>
          </a:p>
          <a:p>
            <a:endParaRPr lang="en-NZ" sz="1200" kern="1200" dirty="0">
              <a:solidFill>
                <a:schemeClr val="tx1"/>
              </a:solidFill>
              <a:effectLst/>
              <a:latin typeface="+mn-lt"/>
              <a:ea typeface="+mn-ea"/>
              <a:cs typeface="+mn-cs"/>
            </a:endParaRPr>
          </a:p>
          <a:p>
            <a:r>
              <a:rPr lang="en-NZ" sz="1200" b="1" u="sng" kern="1200" dirty="0">
                <a:solidFill>
                  <a:schemeClr val="tx1"/>
                </a:solidFill>
                <a:effectLst/>
                <a:latin typeface="+mn-lt"/>
                <a:ea typeface="+mn-ea"/>
                <a:cs typeface="+mn-cs"/>
              </a:rPr>
              <a:t>Likelihood</a:t>
            </a:r>
          </a:p>
          <a:p>
            <a:r>
              <a:rPr lang="en-NZ" sz="1200" b="1" kern="1200" dirty="0">
                <a:solidFill>
                  <a:schemeClr val="tx1"/>
                </a:solidFill>
                <a:effectLst/>
                <a:latin typeface="+mn-lt"/>
                <a:ea typeface="+mn-ea"/>
                <a:cs typeface="+mn-cs"/>
              </a:rPr>
              <a:t>Almost certain: </a:t>
            </a:r>
            <a:r>
              <a:rPr lang="en-NZ" sz="1200" kern="1200" dirty="0">
                <a:solidFill>
                  <a:schemeClr val="tx1"/>
                </a:solidFill>
                <a:effectLst/>
                <a:latin typeface="+mn-lt"/>
                <a:ea typeface="+mn-ea"/>
                <a:cs typeface="+mn-cs"/>
              </a:rPr>
              <a:t>Can be expected to occur in most circumstances; A similar event has occurred a number of times in this company; A very complex process with minimal controls, checks and balances are in place; Numerous impacting factors outside control of organisation; </a:t>
            </a:r>
          </a:p>
          <a:p>
            <a:r>
              <a:rPr lang="en-NZ" sz="1200" b="1" kern="1200" dirty="0">
                <a:solidFill>
                  <a:schemeClr val="tx1"/>
                </a:solidFill>
                <a:effectLst/>
                <a:latin typeface="+mn-lt"/>
                <a:ea typeface="+mn-ea"/>
                <a:cs typeface="+mn-cs"/>
              </a:rPr>
              <a:t>Likely: </a:t>
            </a:r>
            <a:r>
              <a:rPr lang="en-NZ" sz="1200" kern="1200" dirty="0">
                <a:solidFill>
                  <a:schemeClr val="tx1"/>
                </a:solidFill>
                <a:effectLst/>
                <a:latin typeface="+mn-lt"/>
                <a:ea typeface="+mn-ea"/>
                <a:cs typeface="+mn-cs"/>
              </a:rPr>
              <a:t>Can be expected to occur at some time; Similar event has previously occurred at this site; Previous audits/reports indicate regular non-compliance with controls; Complex process with some controls, checks and balances in place; May have some impacting factors outside control of organisation; </a:t>
            </a:r>
          </a:p>
          <a:p>
            <a:r>
              <a:rPr lang="en-NZ" sz="1200" b="1" kern="1200" dirty="0">
                <a:solidFill>
                  <a:schemeClr val="tx1"/>
                </a:solidFill>
                <a:effectLst/>
                <a:latin typeface="+mn-lt"/>
                <a:ea typeface="+mn-ea"/>
                <a:cs typeface="+mn-cs"/>
              </a:rPr>
              <a:t>Possible: </a:t>
            </a:r>
            <a:r>
              <a:rPr lang="en-NZ" sz="1200" kern="1200" dirty="0">
                <a:solidFill>
                  <a:schemeClr val="tx1"/>
                </a:solidFill>
                <a:effectLst/>
                <a:latin typeface="+mn-lt"/>
                <a:ea typeface="+mn-ea"/>
                <a:cs typeface="+mn-cs"/>
              </a:rPr>
              <a:t>Might occur at some time; May have previously occurred in this industry within AU/NZ/UK or Canada over the last two years; Previous audits/reports indicate occasional non-compliance with controls; Complex process with extensive controls, checks and balances in place; No impacting factors outside control of organisation; </a:t>
            </a:r>
          </a:p>
          <a:p>
            <a:r>
              <a:rPr lang="en-NZ" sz="1200" b="1" kern="1200" dirty="0">
                <a:solidFill>
                  <a:schemeClr val="tx1"/>
                </a:solidFill>
                <a:effectLst/>
                <a:latin typeface="+mn-lt"/>
                <a:ea typeface="+mn-ea"/>
                <a:cs typeface="+mn-cs"/>
              </a:rPr>
              <a:t>Unlikely: </a:t>
            </a:r>
            <a:r>
              <a:rPr lang="en-NZ" sz="1200" kern="1200" dirty="0">
                <a:solidFill>
                  <a:schemeClr val="tx1"/>
                </a:solidFill>
                <a:effectLst/>
                <a:latin typeface="+mn-lt"/>
                <a:ea typeface="+mn-ea"/>
                <a:cs typeface="+mn-cs"/>
              </a:rPr>
              <a:t>Could occur at some time; May have previously occurred in this industry somewhere in the world at some time; Previous audits/reports indicate no non-compliances with controls; Non-complex process; Extensive checks and balances in place; Layers of controls in place and regularly monitored;</a:t>
            </a:r>
          </a:p>
          <a:p>
            <a:r>
              <a:rPr lang="en-NZ" sz="1200" b="1" kern="1200" dirty="0">
                <a:solidFill>
                  <a:schemeClr val="tx1"/>
                </a:solidFill>
                <a:effectLst/>
                <a:latin typeface="+mn-lt"/>
                <a:ea typeface="+mn-ea"/>
                <a:cs typeface="+mn-cs"/>
              </a:rPr>
              <a:t>Highly Unlikely: </a:t>
            </a:r>
            <a:r>
              <a:rPr lang="en-NZ" sz="1200" kern="1200" dirty="0">
                <a:solidFill>
                  <a:schemeClr val="tx1"/>
                </a:solidFill>
                <a:effectLst/>
                <a:latin typeface="+mn-lt"/>
                <a:ea typeface="+mn-ea"/>
                <a:cs typeface="+mn-cs"/>
              </a:rPr>
              <a:t>Highly unlikely to occur. May have previously occurred in some industry, somewhere in the world at some time; Previous audits/reports indicate no non-compliances with process or controls; Non-complex process; Extensive checks and balances in place; Layers of controls in place and regularly monitored; </a:t>
            </a:r>
          </a:p>
          <a:p>
            <a:r>
              <a:rPr lang="en-NZ" sz="1200" b="1" kern="1200" dirty="0">
                <a:solidFill>
                  <a:schemeClr val="tx1"/>
                </a:solidFill>
                <a:effectLst/>
                <a:latin typeface="+mn-lt"/>
                <a:ea typeface="+mn-ea"/>
                <a:cs typeface="+mn-cs"/>
              </a:rPr>
              <a:t>Vary Rare: </a:t>
            </a:r>
            <a:r>
              <a:rPr lang="en-NZ" sz="1200" kern="1200" dirty="0">
                <a:solidFill>
                  <a:schemeClr val="tx1"/>
                </a:solidFill>
                <a:effectLst/>
                <a:latin typeface="+mn-lt"/>
                <a:ea typeface="+mn-ea"/>
                <a:cs typeface="+mn-cs"/>
              </a:rPr>
              <a:t>Extremely difficult for it to occur; Theoretically possible but only in extreme circumstances; Similar events not known to have occurred in industry, but is plausible; No previous incidents of non-compliance with controls or process; Extremely simple process; Extensive checks and balances in place; Multiple layers of controls in place and regularly monitored; </a:t>
            </a:r>
          </a:p>
          <a:p>
            <a:endParaRPr lang="en-NZ"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A286A8-F518-40AD-AD08-309E6BACEBE6}" type="slidenum">
              <a:rPr lang="en-NZ" smtClean="0"/>
              <a:t>10</a:t>
            </a:fld>
            <a:endParaRPr lang="en-NZ"/>
          </a:p>
        </p:txBody>
      </p:sp>
    </p:spTree>
    <p:extLst>
      <p:ext uri="{BB962C8B-B14F-4D97-AF65-F5344CB8AC3E}">
        <p14:creationId xmlns:p14="http://schemas.microsoft.com/office/powerpoint/2010/main" val="2846002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Minor</a:t>
            </a:r>
            <a:r>
              <a:rPr lang="en-NZ" baseline="0" dirty="0"/>
              <a:t> administrative</a:t>
            </a:r>
            <a:r>
              <a:rPr lang="en-NZ" dirty="0"/>
              <a:t> changes</a:t>
            </a:r>
            <a:r>
              <a:rPr lang="en-NZ" baseline="0" dirty="0"/>
              <a:t> applied.</a:t>
            </a:r>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11</a:t>
            </a:fld>
            <a:endParaRPr lang="en-NZ"/>
          </a:p>
        </p:txBody>
      </p:sp>
    </p:spTree>
    <p:extLst>
      <p:ext uri="{BB962C8B-B14F-4D97-AF65-F5344CB8AC3E}">
        <p14:creationId xmlns:p14="http://schemas.microsoft.com/office/powerpoint/2010/main" val="307658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12</a:t>
            </a:fld>
            <a:endParaRPr lang="en-NZ"/>
          </a:p>
        </p:txBody>
      </p:sp>
    </p:spTree>
    <p:extLst>
      <p:ext uri="{BB962C8B-B14F-4D97-AF65-F5344CB8AC3E}">
        <p14:creationId xmlns:p14="http://schemas.microsoft.com/office/powerpoint/2010/main" val="120015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13</a:t>
            </a:fld>
            <a:endParaRPr lang="en-NZ"/>
          </a:p>
        </p:txBody>
      </p:sp>
    </p:spTree>
    <p:extLst>
      <p:ext uri="{BB962C8B-B14F-4D97-AF65-F5344CB8AC3E}">
        <p14:creationId xmlns:p14="http://schemas.microsoft.com/office/powerpoint/2010/main" val="332824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*Tasks should remain high level (5 in number) unless the controlled/residual risk is in the red-zones (at this point the authorising authority should want a refined breakdown of tasks.</a:t>
            </a:r>
          </a:p>
          <a:p>
            <a:r>
              <a:rPr lang="en-NZ" baseline="0" dirty="0"/>
              <a:t>An example of a basic task breakdown should include:</a:t>
            </a:r>
          </a:p>
          <a:p>
            <a:r>
              <a:rPr lang="en-NZ" baseline="0" dirty="0"/>
              <a:t>1. Preparation - Visit site and inspect equipment.</a:t>
            </a:r>
          </a:p>
          <a:p>
            <a:r>
              <a:rPr lang="en-NZ" baseline="0" dirty="0"/>
              <a:t>2. Mobilise to work-front (e.g. moving of equipment/mobile plant to workfront).</a:t>
            </a:r>
          </a:p>
          <a:p>
            <a:r>
              <a:rPr lang="en-NZ" baseline="0" dirty="0"/>
              <a:t>3. Remove equipment (e.g. Pulling out a pump motor)</a:t>
            </a:r>
          </a:p>
          <a:p>
            <a:r>
              <a:rPr lang="en-NZ" baseline="0" dirty="0"/>
              <a:t>4. Reinstate new equipment (e.g. Installation of replacement pump motor).</a:t>
            </a:r>
          </a:p>
          <a:p>
            <a:r>
              <a:rPr lang="en-NZ" baseline="0" dirty="0"/>
              <a:t>5. Demobilise from workfront (transfer of removed pump to workshop for overhaul).</a:t>
            </a:r>
          </a:p>
          <a:p>
            <a:endParaRPr lang="en-NZ"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Traps: </a:t>
            </a:r>
            <a:r>
              <a:rPr lang="en-NZ" dirty="0"/>
              <a:t>Getting too detailed in the breakdown</a:t>
            </a:r>
            <a:r>
              <a:rPr lang="en-NZ" baseline="0" dirty="0"/>
              <a:t> of tasks. </a:t>
            </a:r>
          </a:p>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14</a:t>
            </a:fld>
            <a:endParaRPr lang="en-NZ"/>
          </a:p>
        </p:txBody>
      </p:sp>
    </p:spTree>
    <p:extLst>
      <p:ext uri="{BB962C8B-B14F-4D97-AF65-F5344CB8AC3E}">
        <p14:creationId xmlns:p14="http://schemas.microsoft.com/office/powerpoint/2010/main" val="425569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Consequence = The reasonable outcome(s) should a hazard eventuate.</a:t>
            </a:r>
          </a:p>
          <a:p>
            <a:r>
              <a:rPr lang="en-NZ" dirty="0"/>
              <a:t>Likelihood = The</a:t>
            </a:r>
            <a:r>
              <a:rPr lang="en-NZ" baseline="0" dirty="0"/>
              <a:t> likelihood of the event occurring </a:t>
            </a:r>
            <a:r>
              <a:rPr lang="en-NZ" b="1" baseline="0" dirty="0"/>
              <a:t>and</a:t>
            </a:r>
            <a:r>
              <a:rPr lang="en-NZ" baseline="0" dirty="0"/>
              <a:t> resulting in the identified consequence.</a:t>
            </a:r>
            <a:endParaRPr lang="en-NZ" dirty="0"/>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t>Traps: </a:t>
            </a:r>
            <a:r>
              <a:rPr lang="en-NZ" sz="1200" b="0" dirty="0"/>
              <a:t>Choosing</a:t>
            </a:r>
            <a:r>
              <a:rPr lang="en-NZ" sz="1200" b="0" baseline="0" dirty="0"/>
              <a:t> the highest</a:t>
            </a:r>
            <a:r>
              <a:rPr lang="en-NZ" sz="1200" dirty="0"/>
              <a:t> consequence</a:t>
            </a:r>
            <a:r>
              <a:rPr lang="en-NZ" sz="1200" baseline="0" dirty="0"/>
              <a:t> </a:t>
            </a:r>
            <a:r>
              <a:rPr lang="en-NZ" sz="1200" dirty="0"/>
              <a:t>but</a:t>
            </a:r>
            <a:r>
              <a:rPr lang="en-NZ" sz="1200" baseline="0" dirty="0"/>
              <a:t> selecting the likelihood for a lesser outcome (e.g. Selecting a consequence of death and then selecting a likelihood more suitable for bruising) </a:t>
            </a:r>
            <a:endParaRPr lang="en-NZ" sz="1200" dirty="0"/>
          </a:p>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15</a:t>
            </a:fld>
            <a:endParaRPr lang="en-NZ"/>
          </a:p>
        </p:txBody>
      </p:sp>
    </p:spTree>
    <p:extLst>
      <p:ext uri="{BB962C8B-B14F-4D97-AF65-F5344CB8AC3E}">
        <p14:creationId xmlns:p14="http://schemas.microsoft.com/office/powerpoint/2010/main" val="2148203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We must show that the hierarchy of controls has been applied</a:t>
            </a:r>
            <a:r>
              <a:rPr lang="en-NZ" sz="1200" baseline="0" dirty="0"/>
              <a:t> and that the selected hazardous risk control is as high up the hierarchy of controls as is reasonably possible. </a:t>
            </a:r>
          </a:p>
          <a:p>
            <a:r>
              <a:rPr lang="en-NZ" sz="1200" baseline="0" dirty="0"/>
              <a:t>It is a good idea to record on your JSEA the justifications for not selecting a control(s) that would sit higher up the hierarchy of controls.</a:t>
            </a:r>
            <a:endParaRPr lang="en-NZ" sz="1200" dirty="0"/>
          </a:p>
          <a:p>
            <a:endParaRPr lang="en-NZ" sz="1200" dirty="0"/>
          </a:p>
          <a:p>
            <a:r>
              <a:rPr lang="en-NZ" sz="1200" dirty="0"/>
              <a:t>Traps:</a:t>
            </a:r>
            <a:r>
              <a:rPr lang="en-NZ" sz="1200" baseline="0" dirty="0"/>
              <a:t> A common trap is to</a:t>
            </a:r>
            <a:r>
              <a:rPr lang="en-NZ" sz="1200" dirty="0"/>
              <a:t> over estimate the effectiveness of administrative/PPE controls</a:t>
            </a:r>
            <a:r>
              <a:rPr lang="en-NZ" sz="1200" baseline="0" dirty="0"/>
              <a:t> when establishing risk</a:t>
            </a:r>
            <a:r>
              <a:rPr lang="en-NZ" sz="1200" dirty="0"/>
              <a:t>.</a:t>
            </a:r>
          </a:p>
          <a:p>
            <a:endParaRPr lang="en-NZ" sz="1200" dirty="0"/>
          </a:p>
          <a:p>
            <a:r>
              <a:rPr lang="en-NZ" sz="1200" dirty="0"/>
              <a:t>As</a:t>
            </a:r>
            <a:r>
              <a:rPr lang="en-NZ" sz="1200" baseline="0" dirty="0"/>
              <a:t> a general guide the r</a:t>
            </a:r>
            <a:r>
              <a:rPr lang="en-NZ" sz="1200" dirty="0"/>
              <a:t>eduction of risk scores should be calculated</a:t>
            </a:r>
            <a:r>
              <a:rPr lang="en-NZ" sz="1200" baseline="0" dirty="0"/>
              <a:t> at:</a:t>
            </a:r>
          </a:p>
          <a:p>
            <a:r>
              <a:rPr lang="en-NZ" sz="1200" baseline="0" dirty="0"/>
              <a:t>	a. Elimination risk score is reduced by 100% as the risk no longer exists.</a:t>
            </a:r>
          </a:p>
          <a:p>
            <a:r>
              <a:rPr lang="en-NZ" sz="1200" baseline="0" dirty="0"/>
              <a:t>	b. Substitution – the risk reduction depends on the risk associated with the substitute materials.</a:t>
            </a:r>
          </a:p>
          <a:p>
            <a:r>
              <a:rPr lang="en-NZ" sz="1200" baseline="0" dirty="0"/>
              <a:t>	c. Engineering control risk scores can be reduced by between 50% to 80% depending on its effectiveness </a:t>
            </a:r>
          </a:p>
          <a:p>
            <a:r>
              <a:rPr lang="en-NZ" sz="1200" baseline="0" dirty="0"/>
              <a:t>	(considerations include the ability for people to work-around/over-ride safety features/etc.)</a:t>
            </a:r>
          </a:p>
          <a:p>
            <a:r>
              <a:rPr lang="en-NZ" sz="1200" baseline="0" dirty="0"/>
              <a:t>	d. Administrative controls &amp; PPE – the risk reduction should not exceed 25 points per admin &amp; PPE control. </a:t>
            </a:r>
          </a:p>
          <a:p>
            <a:r>
              <a:rPr lang="en-NZ" sz="1200" baseline="0" dirty="0"/>
              <a:t>	(e.g. 2 x admin controls equals a drop from a risk score of 100 to 50)</a:t>
            </a:r>
          </a:p>
          <a:p>
            <a:r>
              <a:rPr lang="en-NZ" sz="1200" baseline="0" dirty="0"/>
              <a:t>	</a:t>
            </a:r>
            <a:endParaRPr lang="en-NZ" sz="1200" dirty="0"/>
          </a:p>
        </p:txBody>
      </p:sp>
      <p:sp>
        <p:nvSpPr>
          <p:cNvPr id="4" name="Slide Number Placeholder 3"/>
          <p:cNvSpPr>
            <a:spLocks noGrp="1"/>
          </p:cNvSpPr>
          <p:nvPr>
            <p:ph type="sldNum" sz="quarter" idx="10"/>
          </p:nvPr>
        </p:nvSpPr>
        <p:spPr/>
        <p:txBody>
          <a:bodyPr/>
          <a:lstStyle/>
          <a:p>
            <a:fld id="{83A286A8-F518-40AD-AD08-309E6BACEBE6}" type="slidenum">
              <a:rPr lang="en-NZ" smtClean="0"/>
              <a:t>16</a:t>
            </a:fld>
            <a:endParaRPr lang="en-NZ"/>
          </a:p>
        </p:txBody>
      </p:sp>
    </p:spTree>
    <p:extLst>
      <p:ext uri="{BB962C8B-B14F-4D97-AF65-F5344CB8AC3E}">
        <p14:creationId xmlns:p14="http://schemas.microsoft.com/office/powerpoint/2010/main" val="188918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17</a:t>
            </a:fld>
            <a:endParaRPr lang="en-NZ"/>
          </a:p>
        </p:txBody>
      </p:sp>
    </p:spTree>
    <p:extLst>
      <p:ext uri="{BB962C8B-B14F-4D97-AF65-F5344CB8AC3E}">
        <p14:creationId xmlns:p14="http://schemas.microsoft.com/office/powerpoint/2010/main" val="816263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sz="1200" dirty="0">
                <a:solidFill>
                  <a:srgbClr val="0070C0"/>
                </a:solidFill>
                <a:latin typeface="Veneer" panose="02000806000000000000" pitchFamily="50" charset="0"/>
              </a:rPr>
              <a:t>Acceptance Authority:</a:t>
            </a:r>
          </a:p>
          <a:p>
            <a:pPr marL="0" indent="0">
              <a:buNone/>
            </a:pPr>
            <a:r>
              <a:rPr lang="en-NZ" sz="1200" dirty="0"/>
              <a:t>A manager (or their designated  Authority) who is representing Ballance as an officer regarding the undertaking of work where controlled hazardous risks remain significant.</a:t>
            </a:r>
          </a:p>
          <a:p>
            <a:endParaRPr lang="en-NZ" dirty="0"/>
          </a:p>
          <a:p>
            <a:r>
              <a:rPr lang="en-NZ" dirty="0"/>
              <a:t>The Acceptance authority is accepting</a:t>
            </a:r>
            <a:r>
              <a:rPr lang="en-NZ" baseline="0" dirty="0"/>
              <a:t> that the risk cannot be lowered any further and is authorising the work to go ahead.</a:t>
            </a:r>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18</a:t>
            </a:fld>
            <a:endParaRPr lang="en-NZ"/>
          </a:p>
        </p:txBody>
      </p:sp>
    </p:spTree>
    <p:extLst>
      <p:ext uri="{BB962C8B-B14F-4D97-AF65-F5344CB8AC3E}">
        <p14:creationId xmlns:p14="http://schemas.microsoft.com/office/powerpoint/2010/main" val="138146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In an emergency situation it is stressful</a:t>
            </a:r>
            <a:r>
              <a:rPr lang="en-NZ" sz="1200" baseline="0" dirty="0"/>
              <a:t> and it can be </a:t>
            </a:r>
            <a:r>
              <a:rPr lang="en-NZ" sz="1200" dirty="0"/>
              <a:t>difficult to remember what needs to be done to prevent the outcomes getting worse.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This section the JSEA is to clearly identify and encourage discussion</a:t>
            </a:r>
            <a:r>
              <a:rPr lang="en-NZ" sz="1200" baseline="0" dirty="0"/>
              <a:t> about worker recovery/response actions &amp; responsibilities prior to undertaking work.</a:t>
            </a:r>
            <a:endParaRPr lang="en-NZ" sz="1200" dirty="0"/>
          </a:p>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19</a:t>
            </a:fld>
            <a:endParaRPr lang="en-NZ"/>
          </a:p>
        </p:txBody>
      </p:sp>
    </p:spTree>
    <p:extLst>
      <p:ext uri="{BB962C8B-B14F-4D97-AF65-F5344CB8AC3E}">
        <p14:creationId xmlns:p14="http://schemas.microsoft.com/office/powerpoint/2010/main" val="216672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83A286A8-F518-40AD-AD08-309E6BACEBE6}" type="slidenum">
              <a:rPr lang="en-NZ" smtClean="0"/>
              <a:t>2</a:t>
            </a:fld>
            <a:endParaRPr lang="en-NZ"/>
          </a:p>
        </p:txBody>
      </p:sp>
    </p:spTree>
    <p:extLst>
      <p:ext uri="{BB962C8B-B14F-4D97-AF65-F5344CB8AC3E}">
        <p14:creationId xmlns:p14="http://schemas.microsoft.com/office/powerpoint/2010/main" val="1893083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Signing of the document is recording that you are aware of the risks,</a:t>
            </a:r>
            <a:r>
              <a:rPr lang="en-NZ" sz="1200" baseline="0" dirty="0"/>
              <a:t> the controls &amp; the required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aseline="0" dirty="0"/>
              <a:t>If it is ever relied on as evidence in court, you cannot say that you were not aware of the controls or required actions and as such may be held accountable for your actions.</a:t>
            </a:r>
            <a:endParaRPr lang="en-NZ" sz="1200" dirty="0"/>
          </a:p>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20</a:t>
            </a:fld>
            <a:endParaRPr lang="en-NZ"/>
          </a:p>
        </p:txBody>
      </p:sp>
    </p:spTree>
    <p:extLst>
      <p:ext uri="{BB962C8B-B14F-4D97-AF65-F5344CB8AC3E}">
        <p14:creationId xmlns:p14="http://schemas.microsoft.com/office/powerpoint/2010/main" val="48592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21</a:t>
            </a:fld>
            <a:endParaRPr lang="en-NZ"/>
          </a:p>
        </p:txBody>
      </p:sp>
    </p:spTree>
    <p:extLst>
      <p:ext uri="{BB962C8B-B14F-4D97-AF65-F5344CB8AC3E}">
        <p14:creationId xmlns:p14="http://schemas.microsoft.com/office/powerpoint/2010/main" val="101159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kern="1200" dirty="0">
                <a:solidFill>
                  <a:schemeClr val="tx1"/>
                </a:solidFill>
                <a:effectLst/>
              </a:rPr>
              <a:t>Under the Health and Safety at Work Act 2015, you are required to identify &amp; risk assess hazards likely to result in injury or illness to yourself, other workgroups or members of the public.</a:t>
            </a:r>
          </a:p>
          <a:p>
            <a:endParaRPr lang="en-NZ" sz="900" dirty="0"/>
          </a:p>
          <a:p>
            <a:r>
              <a:rPr lang="en-NZ" sz="900" b="1" dirty="0"/>
              <a:t>Part 2 Health and safety duties. Subpart 1—Key principles relating to duties. </a:t>
            </a:r>
          </a:p>
          <a:p>
            <a:r>
              <a:rPr lang="en-NZ" sz="900" b="1" dirty="0"/>
              <a:t>Element 30 - Management of risks.</a:t>
            </a:r>
          </a:p>
          <a:p>
            <a:r>
              <a:rPr lang="en-NZ" sz="900" dirty="0"/>
              <a:t>(1) A duty imposed on a person by or under this Act requires the person—</a:t>
            </a:r>
          </a:p>
          <a:p>
            <a:r>
              <a:rPr lang="en-NZ" sz="900" b="1" dirty="0"/>
              <a:t>     (a) </a:t>
            </a:r>
            <a:r>
              <a:rPr lang="en-NZ" sz="900" dirty="0"/>
              <a:t>to eliminate risks to health and safety, so far as is reasonably practicable; and</a:t>
            </a:r>
          </a:p>
          <a:p>
            <a:r>
              <a:rPr lang="en-NZ" sz="900" b="1" dirty="0"/>
              <a:t>     (b) </a:t>
            </a:r>
            <a:r>
              <a:rPr lang="en-NZ" sz="900" dirty="0"/>
              <a:t>if it is not reasonably practicable to eliminate risks to health and safety, to </a:t>
            </a:r>
            <a:r>
              <a:rPr lang="en-NZ" sz="900" b="1" i="1" dirty="0">
                <a:solidFill>
                  <a:srgbClr val="C00000"/>
                </a:solidFill>
              </a:rPr>
              <a:t>minimise those risks so far as is reasonably practicable</a:t>
            </a:r>
            <a:r>
              <a:rPr lang="en-NZ" sz="900" dirty="0"/>
              <a:t>.</a:t>
            </a:r>
          </a:p>
          <a:p>
            <a:endParaRPr lang="en-NZ" sz="900" dirty="0"/>
          </a:p>
          <a:p>
            <a:r>
              <a:rPr lang="en-NZ" sz="900" b="1" dirty="0"/>
              <a:t>Subpart 3—Duties of officers, workers, and other persons</a:t>
            </a:r>
          </a:p>
          <a:p>
            <a:r>
              <a:rPr lang="en-NZ" sz="900" b="1" dirty="0"/>
              <a:t>44 Duty of officers</a:t>
            </a:r>
          </a:p>
          <a:p>
            <a:r>
              <a:rPr lang="en-NZ" sz="900" dirty="0"/>
              <a:t>(1) If a PCBU has a duty or an obligation under this Act, an officer of the PCBU must exercise due diligence to ensure that the PCBU complies with that duty or obligation.</a:t>
            </a:r>
          </a:p>
          <a:p>
            <a:r>
              <a:rPr lang="en-NZ" sz="900" dirty="0"/>
              <a:t>(2) For the purposes of subsection (1), an officer of a PCBU must exercise the care, diligence, and skill that a reasonable officer would exercise in the same circumstances, taking into account (without limitation)—</a:t>
            </a:r>
          </a:p>
          <a:p>
            <a:r>
              <a:rPr lang="en-NZ" sz="900" b="1" dirty="0"/>
              <a:t>     (a) </a:t>
            </a:r>
            <a:r>
              <a:rPr lang="en-NZ" sz="900" dirty="0"/>
              <a:t>the nature of the business or undertaking; and</a:t>
            </a:r>
          </a:p>
          <a:p>
            <a:r>
              <a:rPr lang="en-NZ" sz="900" b="1" dirty="0"/>
              <a:t>     (b) </a:t>
            </a:r>
            <a:r>
              <a:rPr lang="en-NZ" sz="900" dirty="0"/>
              <a:t>the position of the officer and the nature of the responsibilities undertaken by the officer.</a:t>
            </a:r>
          </a:p>
          <a:p>
            <a:r>
              <a:rPr lang="en-NZ" sz="900" dirty="0"/>
              <a:t>(3) Despite subsection (1), a member of the governing body of a territorial authority or regional council elected in accordance with the </a:t>
            </a:r>
            <a:r>
              <a:rPr lang="en-NZ" sz="900" dirty="0">
                <a:hlinkClick r:id="rId3"/>
              </a:rPr>
              <a:t>Local Electoral Act 2001</a:t>
            </a:r>
            <a:r>
              <a:rPr lang="en-NZ" sz="900" dirty="0"/>
              <a:t> does not have a duty to exercise due diligence to ensure that any council-controlled organisation (as defined in </a:t>
            </a:r>
            <a:r>
              <a:rPr lang="en-NZ" sz="900" dirty="0">
                <a:hlinkClick r:id="rId4"/>
              </a:rPr>
              <a:t>section 6</a:t>
            </a:r>
            <a:r>
              <a:rPr lang="en-NZ" sz="900" dirty="0"/>
              <a:t> of the Local Government Act 2002) complies with its duties or obligations under this Act unless that member is also an officer of that council-controlled organisation.</a:t>
            </a:r>
          </a:p>
          <a:p>
            <a:r>
              <a:rPr lang="en-NZ" sz="900" dirty="0"/>
              <a:t>(4) In this section, </a:t>
            </a:r>
            <a:r>
              <a:rPr lang="en-NZ" sz="900" i="1" dirty="0"/>
              <a:t>due diligence</a:t>
            </a:r>
            <a:r>
              <a:rPr lang="en-NZ" sz="900" dirty="0"/>
              <a:t> includes taking reasonable steps—</a:t>
            </a:r>
          </a:p>
          <a:p>
            <a:r>
              <a:rPr lang="en-NZ" sz="900" b="1" baseline="0" dirty="0"/>
              <a:t>     </a:t>
            </a:r>
            <a:r>
              <a:rPr lang="en-NZ" sz="900" b="1" dirty="0"/>
              <a:t>(a) </a:t>
            </a:r>
            <a:r>
              <a:rPr lang="en-NZ" sz="900" dirty="0"/>
              <a:t>to acquire, and keep up to date, knowledge of work health and safety matters; and</a:t>
            </a:r>
          </a:p>
          <a:p>
            <a:r>
              <a:rPr lang="en-NZ" sz="900" b="1" dirty="0"/>
              <a:t>     (b) </a:t>
            </a:r>
            <a:r>
              <a:rPr lang="en-NZ" sz="900" dirty="0"/>
              <a:t>to gain an understanding of the nature of the operations of the business or undertaking of the PCBU and generally of the hazards and risks associated with those operations; and</a:t>
            </a:r>
          </a:p>
          <a:p>
            <a:r>
              <a:rPr lang="en-NZ" sz="900" b="1" dirty="0"/>
              <a:t>     (c) </a:t>
            </a:r>
            <a:r>
              <a:rPr lang="en-NZ" sz="900" dirty="0"/>
              <a:t>to ensure that the PCBU has available for use, and uses, appropriate resources and processes to eliminate or minimise risks to health and safety from work carried out as part of the conduct of the business or undertaking; and</a:t>
            </a:r>
          </a:p>
          <a:p>
            <a:r>
              <a:rPr lang="en-NZ" sz="900" b="1" dirty="0"/>
              <a:t>     (d) </a:t>
            </a:r>
            <a:r>
              <a:rPr lang="en-NZ" sz="900" dirty="0"/>
              <a:t>to ensure that the PCBU has appropriate processes for receiving and considering information regarding incidents, hazards, and risks and for responding in a timely way to that information; and</a:t>
            </a:r>
          </a:p>
          <a:p>
            <a:r>
              <a:rPr lang="en-NZ" sz="900" b="1" dirty="0"/>
              <a:t>     (e) </a:t>
            </a:r>
            <a:r>
              <a:rPr lang="en-NZ" sz="900" dirty="0"/>
              <a:t>to ensure that the PCBU has, and implements, processes for complying with any duty or obligation of the PCBU under this Act; and</a:t>
            </a:r>
          </a:p>
          <a:p>
            <a:r>
              <a:rPr lang="en-NZ" sz="900" b="1" dirty="0"/>
              <a:t>     (f) </a:t>
            </a:r>
            <a:r>
              <a:rPr lang="en-NZ" sz="900" dirty="0"/>
              <a:t>to verify the provision and use of the resources and processes referred to in paragraphs (c) to (e).</a:t>
            </a:r>
          </a:p>
          <a:p>
            <a:endParaRPr lang="en-NZ" sz="900" dirty="0"/>
          </a:p>
        </p:txBody>
      </p:sp>
      <p:sp>
        <p:nvSpPr>
          <p:cNvPr id="4" name="Slide Number Placeholder 3"/>
          <p:cNvSpPr>
            <a:spLocks noGrp="1"/>
          </p:cNvSpPr>
          <p:nvPr>
            <p:ph type="sldNum" sz="quarter" idx="10"/>
          </p:nvPr>
        </p:nvSpPr>
        <p:spPr/>
        <p:txBody>
          <a:bodyPr/>
          <a:lstStyle/>
          <a:p>
            <a:fld id="{83A286A8-F518-40AD-AD08-309E6BACEBE6}" type="slidenum">
              <a:rPr lang="en-NZ" smtClean="0"/>
              <a:t>3</a:t>
            </a:fld>
            <a:endParaRPr lang="en-NZ"/>
          </a:p>
        </p:txBody>
      </p:sp>
    </p:spTree>
    <p:extLst>
      <p:ext uri="{BB962C8B-B14F-4D97-AF65-F5344CB8AC3E}">
        <p14:creationId xmlns:p14="http://schemas.microsoft.com/office/powerpoint/2010/main" val="41699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4</a:t>
            </a:fld>
            <a:endParaRPr lang="en-NZ"/>
          </a:p>
        </p:txBody>
      </p:sp>
    </p:spTree>
    <p:extLst>
      <p:ext uri="{BB962C8B-B14F-4D97-AF65-F5344CB8AC3E}">
        <p14:creationId xmlns:p14="http://schemas.microsoft.com/office/powerpoint/2010/main" val="240336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Minor</a:t>
            </a:r>
            <a:r>
              <a:rPr lang="en-NZ" baseline="0" dirty="0"/>
              <a:t> administrative</a:t>
            </a:r>
            <a:r>
              <a:rPr lang="en-NZ" dirty="0"/>
              <a:t> changes</a:t>
            </a:r>
            <a:r>
              <a:rPr lang="en-NZ" baseline="0" dirty="0"/>
              <a:t> applied.</a:t>
            </a:r>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5</a:t>
            </a:fld>
            <a:endParaRPr lang="en-NZ"/>
          </a:p>
        </p:txBody>
      </p:sp>
    </p:spTree>
    <p:extLst>
      <p:ext uri="{BB962C8B-B14F-4D97-AF65-F5344CB8AC3E}">
        <p14:creationId xmlns:p14="http://schemas.microsoft.com/office/powerpoint/2010/main" val="317177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Minor</a:t>
            </a:r>
            <a:r>
              <a:rPr lang="en-NZ" baseline="0" dirty="0"/>
              <a:t> administrative</a:t>
            </a:r>
            <a:r>
              <a:rPr lang="en-NZ" dirty="0"/>
              <a:t> changes</a:t>
            </a:r>
            <a:r>
              <a:rPr lang="en-NZ" baseline="0" dirty="0"/>
              <a:t> applied.</a:t>
            </a:r>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6</a:t>
            </a:fld>
            <a:endParaRPr lang="en-NZ"/>
          </a:p>
        </p:txBody>
      </p:sp>
    </p:spTree>
    <p:extLst>
      <p:ext uri="{BB962C8B-B14F-4D97-AF65-F5344CB8AC3E}">
        <p14:creationId xmlns:p14="http://schemas.microsoft.com/office/powerpoint/2010/main" val="303998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Minor</a:t>
            </a:r>
            <a:r>
              <a:rPr lang="en-NZ" baseline="0" dirty="0"/>
              <a:t> administrative</a:t>
            </a:r>
            <a:r>
              <a:rPr lang="en-NZ" dirty="0"/>
              <a:t> changes</a:t>
            </a:r>
            <a:r>
              <a:rPr lang="en-NZ" baseline="0" dirty="0"/>
              <a:t> applied.</a:t>
            </a:r>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7</a:t>
            </a:fld>
            <a:endParaRPr lang="en-NZ"/>
          </a:p>
        </p:txBody>
      </p:sp>
    </p:spTree>
    <p:extLst>
      <p:ext uri="{BB962C8B-B14F-4D97-AF65-F5344CB8AC3E}">
        <p14:creationId xmlns:p14="http://schemas.microsoft.com/office/powerpoint/2010/main" val="24875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Addition of extra personnel &amp; Risk Acceptance Authority</a:t>
            </a:r>
            <a:r>
              <a:rPr lang="en-NZ" baseline="0" dirty="0"/>
              <a:t>.</a:t>
            </a:r>
          </a:p>
          <a:p>
            <a:r>
              <a:rPr lang="en-NZ" baseline="0" dirty="0"/>
              <a:t>Risk Acceptance Authority is only required when residual/controlled risks are in the “Red Zone” (Scores of between 448 &amp; 6400).</a:t>
            </a:r>
            <a:endParaRPr lang="en-NZ" dirty="0"/>
          </a:p>
        </p:txBody>
      </p:sp>
      <p:sp>
        <p:nvSpPr>
          <p:cNvPr id="4" name="Slide Number Placeholder 3"/>
          <p:cNvSpPr>
            <a:spLocks noGrp="1"/>
          </p:cNvSpPr>
          <p:nvPr>
            <p:ph type="sldNum" sz="quarter" idx="10"/>
          </p:nvPr>
        </p:nvSpPr>
        <p:spPr/>
        <p:txBody>
          <a:bodyPr/>
          <a:lstStyle/>
          <a:p>
            <a:fld id="{83A286A8-F518-40AD-AD08-309E6BACEBE6}" type="slidenum">
              <a:rPr lang="en-NZ" smtClean="0"/>
              <a:t>8</a:t>
            </a:fld>
            <a:endParaRPr lang="en-NZ"/>
          </a:p>
        </p:txBody>
      </p:sp>
    </p:spTree>
    <p:extLst>
      <p:ext uri="{BB962C8B-B14F-4D97-AF65-F5344CB8AC3E}">
        <p14:creationId xmlns:p14="http://schemas.microsoft.com/office/powerpoint/2010/main" val="342773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the JSEA document is made up of the following elements:</a:t>
            </a:r>
          </a:p>
          <a:p>
            <a:endParaRPr lang="en-NZ" sz="1200" b="1" u="sng" kern="1200" dirty="0">
              <a:solidFill>
                <a:schemeClr val="tx1"/>
              </a:solidFill>
              <a:effectLst/>
              <a:latin typeface="+mn-lt"/>
              <a:ea typeface="+mn-ea"/>
              <a:cs typeface="+mn-cs"/>
            </a:endParaRPr>
          </a:p>
          <a:p>
            <a:r>
              <a:rPr lang="en-NZ" sz="1200" b="1" u="sng" kern="1200" dirty="0">
                <a:solidFill>
                  <a:schemeClr val="tx1"/>
                </a:solidFill>
                <a:effectLst/>
                <a:latin typeface="+mn-lt"/>
                <a:ea typeface="+mn-ea"/>
                <a:cs typeface="+mn-cs"/>
              </a:rPr>
              <a:t>Consequences</a:t>
            </a:r>
          </a:p>
          <a:p>
            <a:r>
              <a:rPr lang="en-NZ" sz="1200" b="1" kern="1200" dirty="0">
                <a:solidFill>
                  <a:schemeClr val="tx1"/>
                </a:solidFill>
                <a:effectLst/>
                <a:latin typeface="+mn-lt"/>
                <a:ea typeface="+mn-ea"/>
                <a:cs typeface="+mn-cs"/>
              </a:rPr>
              <a:t>Catastrophic: </a:t>
            </a:r>
            <a:r>
              <a:rPr lang="en-NZ" sz="1200" kern="1200" dirty="0">
                <a:solidFill>
                  <a:schemeClr val="tx1"/>
                </a:solidFill>
                <a:effectLst/>
                <a:latin typeface="+mn-lt"/>
                <a:ea typeface="+mn-ea"/>
                <a:cs typeface="+mn-cs"/>
              </a:rPr>
              <a:t>Multiple fatalities and/or multiple permanent disabling injuries, occupational illnesses and/or disease occurring either on site or off site from the actions of the business. Reportable to Regulatory authority. </a:t>
            </a:r>
            <a:r>
              <a:rPr lang="en-NZ" sz="1200" b="1" kern="1200" dirty="0">
                <a:solidFill>
                  <a:schemeClr val="tx1"/>
                </a:solidFill>
                <a:effectLst/>
                <a:latin typeface="+mn-lt"/>
                <a:ea typeface="+mn-ea"/>
                <a:cs typeface="+mn-cs"/>
              </a:rPr>
              <a:t>FATAL RISK</a:t>
            </a:r>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Spill or release that triggers a national civil defence and/or an emergency management response. Results in prosecution and has extensive and possibly irreversible impact on receiving environment and habitats. </a:t>
            </a:r>
            <a:r>
              <a:rPr lang="en-NZ" sz="1200" b="1" kern="1200" dirty="0">
                <a:solidFill>
                  <a:schemeClr val="tx1"/>
                </a:solidFill>
                <a:effectLst/>
                <a:latin typeface="+mn-lt"/>
                <a:ea typeface="+mn-ea"/>
                <a:cs typeface="+mn-cs"/>
              </a:rPr>
              <a:t>FATAL RISK</a:t>
            </a:r>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Major: </a:t>
            </a:r>
            <a:r>
              <a:rPr lang="en-NZ" sz="1200" kern="1200" dirty="0">
                <a:solidFill>
                  <a:schemeClr val="tx1"/>
                </a:solidFill>
                <a:effectLst/>
                <a:latin typeface="+mn-lt"/>
                <a:ea typeface="+mn-ea"/>
                <a:cs typeface="+mn-cs"/>
              </a:rPr>
              <a:t>Single fatality / life threatening injury or permanent disablement through occupational illness and/or disease occurring either on site or off site from the actions of the business. Reportable to Regulatory authority. </a:t>
            </a:r>
            <a:r>
              <a:rPr lang="en-NZ" sz="1200" b="1" kern="1200" dirty="0">
                <a:solidFill>
                  <a:schemeClr val="tx1"/>
                </a:solidFill>
                <a:effectLst/>
                <a:latin typeface="+mn-lt"/>
                <a:ea typeface="+mn-ea"/>
                <a:cs typeface="+mn-cs"/>
              </a:rPr>
              <a:t>FATAL RISK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Very noticeable and regionally significant spill or release. Breaches resource consent, or results in prosecution. Major impact on receiving environment and habitats. Extremely difficult to clean up. </a:t>
            </a:r>
          </a:p>
          <a:p>
            <a:r>
              <a:rPr lang="en-NZ" sz="1200" b="1" kern="1200" dirty="0">
                <a:solidFill>
                  <a:schemeClr val="tx1"/>
                </a:solidFill>
                <a:effectLst/>
                <a:latin typeface="+mn-lt"/>
                <a:ea typeface="+mn-ea"/>
                <a:cs typeface="+mn-cs"/>
              </a:rPr>
              <a:t>Serious: </a:t>
            </a:r>
            <a:r>
              <a:rPr lang="en-NZ" sz="1200" kern="1200" dirty="0">
                <a:solidFill>
                  <a:schemeClr val="tx1"/>
                </a:solidFill>
                <a:effectLst/>
                <a:latin typeface="+mn-lt"/>
                <a:ea typeface="+mn-ea"/>
                <a:cs typeface="+mn-cs"/>
              </a:rPr>
              <a:t>Other Notifiable Event. Serious injury or serious occupational illness (LTI) with long term health effects and long term absence or moderate irreversible disability, requiring hospitalisation. Reportable to Regulatory Authority. </a:t>
            </a:r>
          </a:p>
          <a:p>
            <a:r>
              <a:rPr lang="en-NZ" sz="1200" kern="1200" dirty="0">
                <a:solidFill>
                  <a:schemeClr val="tx1"/>
                </a:solidFill>
                <a:effectLst/>
                <a:latin typeface="+mn-lt"/>
                <a:ea typeface="+mn-ea"/>
                <a:cs typeface="+mn-cs"/>
              </a:rPr>
              <a:t>Noticeable localised spill or release that breaches resource consent, or results in prosecution. Serious impact on receiving environment and habitats. Difficult to clean up.</a:t>
            </a:r>
          </a:p>
          <a:p>
            <a:r>
              <a:rPr lang="en-NZ" sz="1200" b="1" kern="1200" dirty="0">
                <a:solidFill>
                  <a:schemeClr val="tx1"/>
                </a:solidFill>
                <a:effectLst/>
                <a:latin typeface="+mn-lt"/>
                <a:ea typeface="+mn-ea"/>
                <a:cs typeface="+mn-cs"/>
              </a:rPr>
              <a:t>Moderate: </a:t>
            </a:r>
            <a:r>
              <a:rPr lang="en-NZ" sz="1200" kern="1200" dirty="0">
                <a:solidFill>
                  <a:schemeClr val="tx1"/>
                </a:solidFill>
                <a:effectLst/>
                <a:latin typeface="+mn-lt"/>
                <a:ea typeface="+mn-ea"/>
                <a:cs typeface="+mn-cs"/>
              </a:rPr>
              <a:t>LTI or MTI. Serious but reversible (temporary) injury / occupational Illness / health effect not requiring hospitalisation. Not reportable to Regulatory authority. </a:t>
            </a:r>
          </a:p>
          <a:p>
            <a:r>
              <a:rPr lang="en-NZ" sz="1200" kern="1200" dirty="0">
                <a:solidFill>
                  <a:schemeClr val="tx1"/>
                </a:solidFill>
                <a:effectLst/>
                <a:latin typeface="+mn-lt"/>
                <a:ea typeface="+mn-ea"/>
                <a:cs typeface="+mn-cs"/>
              </a:rPr>
              <a:t>A FAC -noticeable, but not really obvious, spill or release that discharges off-site and needs to be reported to a Regional Council (e.g. exceeds consent trigger). Moderate impact on receiving environment and habitats. </a:t>
            </a:r>
          </a:p>
          <a:p>
            <a:r>
              <a:rPr lang="en-NZ" sz="1200" b="1" kern="1200" dirty="0">
                <a:solidFill>
                  <a:schemeClr val="tx1"/>
                </a:solidFill>
                <a:effectLst/>
                <a:latin typeface="+mn-lt"/>
                <a:ea typeface="+mn-ea"/>
                <a:cs typeface="+mn-cs"/>
              </a:rPr>
              <a:t>Minor: </a:t>
            </a:r>
            <a:r>
              <a:rPr lang="en-NZ" sz="1200" kern="1200" dirty="0">
                <a:solidFill>
                  <a:schemeClr val="tx1"/>
                </a:solidFill>
                <a:effectLst/>
                <a:latin typeface="+mn-lt"/>
                <a:ea typeface="+mn-ea"/>
                <a:cs typeface="+mn-cs"/>
              </a:rPr>
              <a:t>Injury/occupational illness requiring first aid treatment only. </a:t>
            </a:r>
          </a:p>
          <a:p>
            <a:r>
              <a:rPr lang="en-NZ" sz="1200" kern="1200" dirty="0">
                <a:solidFill>
                  <a:schemeClr val="tx1"/>
                </a:solidFill>
                <a:effectLst/>
                <a:latin typeface="+mn-lt"/>
                <a:ea typeface="+mn-ea"/>
                <a:cs typeface="+mn-cs"/>
              </a:rPr>
              <a:t>A minor spill or release where either some leaves site (e.g. gas, odour, or dust) and may result in an external complaint, or is more difficult to clean up because it has entered soil or water. Minor impact on receiving environment. </a:t>
            </a:r>
          </a:p>
          <a:p>
            <a:r>
              <a:rPr lang="en-NZ" sz="1200" b="1" kern="1200" dirty="0">
                <a:solidFill>
                  <a:schemeClr val="tx1"/>
                </a:solidFill>
                <a:effectLst/>
                <a:latin typeface="+mn-lt"/>
                <a:ea typeface="+mn-ea"/>
                <a:cs typeface="+mn-cs"/>
              </a:rPr>
              <a:t>Insignificant: </a:t>
            </a:r>
            <a:r>
              <a:rPr lang="en-NZ" sz="1200" kern="1200" dirty="0">
                <a:solidFill>
                  <a:schemeClr val="tx1"/>
                </a:solidFill>
                <a:effectLst/>
                <a:latin typeface="+mn-lt"/>
                <a:ea typeface="+mn-ea"/>
                <a:cs typeface="+mn-cs"/>
              </a:rPr>
              <a:t>Contact with hazard but no injury/illness that requires treatment.</a:t>
            </a:r>
          </a:p>
          <a:p>
            <a:r>
              <a:rPr lang="en-NZ" sz="1200" kern="1200" dirty="0">
                <a:solidFill>
                  <a:schemeClr val="tx1"/>
                </a:solidFill>
                <a:effectLst/>
                <a:latin typeface="+mn-lt"/>
                <a:ea typeface="+mn-ea"/>
                <a:cs typeface="+mn-cs"/>
              </a:rPr>
              <a:t>A spill or release that remains on-site and does not cause an impact and is cleaned up (e.g. hydraulic oil spill inside a building or leak in a bund). Insignificant impact on receiving environment.</a:t>
            </a:r>
          </a:p>
          <a:p>
            <a:endParaRPr lang="en-NZ" sz="1200" kern="1200" dirty="0">
              <a:solidFill>
                <a:schemeClr val="tx1"/>
              </a:solidFill>
              <a:effectLst/>
              <a:latin typeface="+mn-lt"/>
              <a:ea typeface="+mn-ea"/>
              <a:cs typeface="+mn-cs"/>
            </a:endParaRPr>
          </a:p>
          <a:p>
            <a:r>
              <a:rPr lang="en-NZ" sz="1200" b="1" u="sng" kern="1200" dirty="0">
                <a:solidFill>
                  <a:schemeClr val="tx1"/>
                </a:solidFill>
                <a:effectLst/>
                <a:latin typeface="+mn-lt"/>
                <a:ea typeface="+mn-ea"/>
                <a:cs typeface="+mn-cs"/>
              </a:rPr>
              <a:t>Likelihood</a:t>
            </a:r>
          </a:p>
          <a:p>
            <a:r>
              <a:rPr lang="en-NZ" sz="1200" b="1" kern="1200" dirty="0">
                <a:solidFill>
                  <a:schemeClr val="tx1"/>
                </a:solidFill>
                <a:effectLst/>
                <a:latin typeface="+mn-lt"/>
                <a:ea typeface="+mn-ea"/>
                <a:cs typeface="+mn-cs"/>
              </a:rPr>
              <a:t>Almost certain: </a:t>
            </a:r>
            <a:r>
              <a:rPr lang="en-NZ" sz="1200" kern="1200" dirty="0">
                <a:solidFill>
                  <a:schemeClr val="tx1"/>
                </a:solidFill>
                <a:effectLst/>
                <a:latin typeface="+mn-lt"/>
                <a:ea typeface="+mn-ea"/>
                <a:cs typeface="+mn-cs"/>
              </a:rPr>
              <a:t>Can be expected to occur in most circumstances; A similar event has occurred a number of times in this company; A very complex process with minimal controls, checks and balances are in place; Numerous impacting factors outside control of organisation; </a:t>
            </a:r>
          </a:p>
          <a:p>
            <a:r>
              <a:rPr lang="en-NZ" sz="1200" b="1" kern="1200" dirty="0">
                <a:solidFill>
                  <a:schemeClr val="tx1"/>
                </a:solidFill>
                <a:effectLst/>
                <a:latin typeface="+mn-lt"/>
                <a:ea typeface="+mn-ea"/>
                <a:cs typeface="+mn-cs"/>
              </a:rPr>
              <a:t>Likely: </a:t>
            </a:r>
            <a:r>
              <a:rPr lang="en-NZ" sz="1200" kern="1200" dirty="0">
                <a:solidFill>
                  <a:schemeClr val="tx1"/>
                </a:solidFill>
                <a:effectLst/>
                <a:latin typeface="+mn-lt"/>
                <a:ea typeface="+mn-ea"/>
                <a:cs typeface="+mn-cs"/>
              </a:rPr>
              <a:t>Can be expected to occur at some time; Similar event has previously occurred at this site; Previous audits/reports indicate regular non-compliance with controls; Complex process with some controls, checks and balances in place; May have some impacting factors outside control of organisation; </a:t>
            </a:r>
          </a:p>
          <a:p>
            <a:r>
              <a:rPr lang="en-NZ" sz="1200" b="1" kern="1200" dirty="0">
                <a:solidFill>
                  <a:schemeClr val="tx1"/>
                </a:solidFill>
                <a:effectLst/>
                <a:latin typeface="+mn-lt"/>
                <a:ea typeface="+mn-ea"/>
                <a:cs typeface="+mn-cs"/>
              </a:rPr>
              <a:t>Possible: </a:t>
            </a:r>
            <a:r>
              <a:rPr lang="en-NZ" sz="1200" kern="1200" dirty="0">
                <a:solidFill>
                  <a:schemeClr val="tx1"/>
                </a:solidFill>
                <a:effectLst/>
                <a:latin typeface="+mn-lt"/>
                <a:ea typeface="+mn-ea"/>
                <a:cs typeface="+mn-cs"/>
              </a:rPr>
              <a:t>Might occur at some time; May have previously occurred in this industry within AU/NZ/UK or Canada over the last two years; Previous audits/reports indicate occasional non-compliance with controls; Complex process with extensive controls, checks and balances in place; No impacting factors outside control of organisation; </a:t>
            </a:r>
          </a:p>
          <a:p>
            <a:r>
              <a:rPr lang="en-NZ" sz="1200" b="1" kern="1200" dirty="0">
                <a:solidFill>
                  <a:schemeClr val="tx1"/>
                </a:solidFill>
                <a:effectLst/>
                <a:latin typeface="+mn-lt"/>
                <a:ea typeface="+mn-ea"/>
                <a:cs typeface="+mn-cs"/>
              </a:rPr>
              <a:t>Unlikely: </a:t>
            </a:r>
            <a:r>
              <a:rPr lang="en-NZ" sz="1200" kern="1200" dirty="0">
                <a:solidFill>
                  <a:schemeClr val="tx1"/>
                </a:solidFill>
                <a:effectLst/>
                <a:latin typeface="+mn-lt"/>
                <a:ea typeface="+mn-ea"/>
                <a:cs typeface="+mn-cs"/>
              </a:rPr>
              <a:t>Could occur at some time; May have previously occurred in this industry somewhere in the world at some time; Previous audits/reports indicate no non-compliances with controls; Non-complex process; Extensive checks and balances in place; Layers of controls in place and regularly monitored;</a:t>
            </a:r>
          </a:p>
          <a:p>
            <a:r>
              <a:rPr lang="en-NZ" sz="1200" b="1" kern="1200" dirty="0">
                <a:solidFill>
                  <a:schemeClr val="tx1"/>
                </a:solidFill>
                <a:effectLst/>
                <a:latin typeface="+mn-lt"/>
                <a:ea typeface="+mn-ea"/>
                <a:cs typeface="+mn-cs"/>
              </a:rPr>
              <a:t>Highly Unlikely: </a:t>
            </a:r>
            <a:r>
              <a:rPr lang="en-NZ" sz="1200" kern="1200" dirty="0">
                <a:solidFill>
                  <a:schemeClr val="tx1"/>
                </a:solidFill>
                <a:effectLst/>
                <a:latin typeface="+mn-lt"/>
                <a:ea typeface="+mn-ea"/>
                <a:cs typeface="+mn-cs"/>
              </a:rPr>
              <a:t>Highly unlikely to occur. May have previously occurred in some industry, somewhere in the world at some time; Previous audits/reports indicate no non-compliances with process or controls; Non-complex process; Extensive checks and balances in place; Layers of controls in place and regularly monitored; </a:t>
            </a:r>
          </a:p>
          <a:p>
            <a:r>
              <a:rPr lang="en-NZ" sz="1200" b="1" kern="1200" dirty="0">
                <a:solidFill>
                  <a:schemeClr val="tx1"/>
                </a:solidFill>
                <a:effectLst/>
                <a:latin typeface="+mn-lt"/>
                <a:ea typeface="+mn-ea"/>
                <a:cs typeface="+mn-cs"/>
              </a:rPr>
              <a:t>Vary Rare: </a:t>
            </a:r>
            <a:r>
              <a:rPr lang="en-NZ" sz="1200" kern="1200" dirty="0">
                <a:solidFill>
                  <a:schemeClr val="tx1"/>
                </a:solidFill>
                <a:effectLst/>
                <a:latin typeface="+mn-lt"/>
                <a:ea typeface="+mn-ea"/>
                <a:cs typeface="+mn-cs"/>
              </a:rPr>
              <a:t>Extremely difficult for it to occur; Theoretically possible but only in extreme circumstances; Similar events not known to have occurred in industry, but is plausible; No previous incidents of non-compliance with controls or process; Extremely simple process; Extensive checks and balances in place; Multiple layers of controls in place and regularly monitored; </a:t>
            </a:r>
          </a:p>
          <a:p>
            <a:endParaRPr lang="en-NZ"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A286A8-F518-40AD-AD08-309E6BACEBE6}" type="slidenum">
              <a:rPr lang="en-NZ" smtClean="0"/>
              <a:t>9</a:t>
            </a:fld>
            <a:endParaRPr lang="en-NZ"/>
          </a:p>
        </p:txBody>
      </p:sp>
    </p:spTree>
    <p:extLst>
      <p:ext uri="{BB962C8B-B14F-4D97-AF65-F5344CB8AC3E}">
        <p14:creationId xmlns:p14="http://schemas.microsoft.com/office/powerpoint/2010/main" val="289799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D69BAF9-CB2D-4713-B502-CA44CC507137}" type="datetimeFigureOut">
              <a:rPr lang="en-NZ" smtClean="0"/>
              <a:t>9/06/2025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314154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D69BAF9-CB2D-4713-B502-CA44CC507137}" type="datetimeFigureOut">
              <a:rPr lang="en-NZ" smtClean="0"/>
              <a:t>9/06/2025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27086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D69BAF9-CB2D-4713-B502-CA44CC507137}" type="datetimeFigureOut">
              <a:rPr lang="en-NZ" smtClean="0"/>
              <a:t>9/06/2025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419876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D69BAF9-CB2D-4713-B502-CA44CC507137}" type="datetimeFigureOut">
              <a:rPr lang="en-NZ" smtClean="0"/>
              <a:t>9/06/2025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413066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69BAF9-CB2D-4713-B502-CA44CC507137}" type="datetimeFigureOut">
              <a:rPr lang="en-NZ" smtClean="0"/>
              <a:t>9/06/2025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135833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D69BAF9-CB2D-4713-B502-CA44CC507137}" type="datetimeFigureOut">
              <a:rPr lang="en-NZ" smtClean="0"/>
              <a:t>9/06/2025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210628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D69BAF9-CB2D-4713-B502-CA44CC507137}" type="datetimeFigureOut">
              <a:rPr lang="en-NZ" smtClean="0"/>
              <a:t>9/06/2025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104173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D69BAF9-CB2D-4713-B502-CA44CC507137}" type="datetimeFigureOut">
              <a:rPr lang="en-NZ" smtClean="0"/>
              <a:t>9/06/2025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186611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9BAF9-CB2D-4713-B502-CA44CC507137}" type="datetimeFigureOut">
              <a:rPr lang="en-NZ" smtClean="0"/>
              <a:t>9/06/2025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404925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69BAF9-CB2D-4713-B502-CA44CC507137}" type="datetimeFigureOut">
              <a:rPr lang="en-NZ" smtClean="0"/>
              <a:t>9/06/2025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147770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69BAF9-CB2D-4713-B502-CA44CC507137}" type="datetimeFigureOut">
              <a:rPr lang="en-NZ" smtClean="0"/>
              <a:t>9/06/2025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BBE7F72-E31B-4B62-8F2B-DC2E6D3D606C}" type="slidenum">
              <a:rPr lang="en-NZ" smtClean="0"/>
              <a:t>‹#›</a:t>
            </a:fld>
            <a:endParaRPr lang="en-NZ"/>
          </a:p>
        </p:txBody>
      </p:sp>
    </p:spTree>
    <p:extLst>
      <p:ext uri="{BB962C8B-B14F-4D97-AF65-F5344CB8AC3E}">
        <p14:creationId xmlns:p14="http://schemas.microsoft.com/office/powerpoint/2010/main" val="3895400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9BAF9-CB2D-4713-B502-CA44CC507137}" type="datetimeFigureOut">
              <a:rPr lang="en-NZ" smtClean="0"/>
              <a:t>9/06/2025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E7F72-E31B-4B62-8F2B-DC2E6D3D606C}" type="slidenum">
              <a:rPr lang="en-NZ" smtClean="0"/>
              <a:t>‹#›</a:t>
            </a:fld>
            <a:endParaRPr lang="en-NZ"/>
          </a:p>
        </p:txBody>
      </p:sp>
    </p:spTree>
    <p:extLst>
      <p:ext uri="{BB962C8B-B14F-4D97-AF65-F5344CB8AC3E}">
        <p14:creationId xmlns:p14="http://schemas.microsoft.com/office/powerpoint/2010/main" val="83645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66531"/>
            <a:ext cx="9144000" cy="2387600"/>
          </a:xfrm>
        </p:spPr>
        <p:txBody>
          <a:bodyPr>
            <a:noAutofit/>
          </a:bodyPr>
          <a:lstStyle/>
          <a:p>
            <a:r>
              <a:rPr lang="en-NZ" sz="23000" dirty="0">
                <a:solidFill>
                  <a:srgbClr val="0070C0"/>
                </a:solidFill>
                <a:latin typeface="Veneer" panose="02000806000000000000" pitchFamily="50" charset="0"/>
              </a:rPr>
              <a:t>JSEA</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4333558"/>
            <a:ext cx="12192000" cy="2519876"/>
          </a:xfrm>
          <a:prstGeom prst="rect">
            <a:avLst/>
          </a:prstGeom>
        </p:spPr>
      </p:pic>
      <p:sp>
        <p:nvSpPr>
          <p:cNvPr id="3" name="Subtitle 2"/>
          <p:cNvSpPr>
            <a:spLocks noGrp="1"/>
          </p:cNvSpPr>
          <p:nvPr>
            <p:ph type="subTitle" idx="1"/>
          </p:nvPr>
        </p:nvSpPr>
        <p:spPr>
          <a:xfrm>
            <a:off x="3401568" y="4409758"/>
            <a:ext cx="5388864" cy="1655762"/>
          </a:xfrm>
        </p:spPr>
        <p:txBody>
          <a:bodyPr>
            <a:normAutofit/>
          </a:bodyPr>
          <a:lstStyle/>
          <a:p>
            <a:r>
              <a:rPr lang="en-NZ" sz="3600" dirty="0">
                <a:solidFill>
                  <a:schemeClr val="bg1"/>
                </a:solidFill>
                <a:latin typeface="Veneer" panose="02000806000000000000" pitchFamily="50" charset="0"/>
              </a:rPr>
              <a:t>Job Safety &amp; Environmental Assessment Training</a:t>
            </a:r>
          </a:p>
        </p:txBody>
      </p:sp>
    </p:spTree>
    <p:extLst>
      <p:ext uri="{BB962C8B-B14F-4D97-AF65-F5344CB8AC3E}">
        <p14:creationId xmlns:p14="http://schemas.microsoft.com/office/powerpoint/2010/main" val="3083912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1087100" cy="5032376"/>
          </a:xfrm>
        </p:spPr>
        <p:txBody>
          <a:bodyPr/>
          <a:lstStyle/>
          <a:p>
            <a:pPr marL="0" indent="0">
              <a:buNone/>
            </a:pPr>
            <a:r>
              <a:rPr lang="en-NZ" sz="2400" dirty="0"/>
              <a:t>the JSEA document is made up of the following elements:</a:t>
            </a:r>
          </a:p>
          <a:p>
            <a:pPr marL="0" indent="0">
              <a:buNone/>
            </a:pPr>
            <a:r>
              <a:rPr lang="en-NZ" sz="2400" dirty="0">
                <a:solidFill>
                  <a:srgbClr val="0070C0"/>
                </a:solidFill>
                <a:latin typeface="Veneer" panose="02000806000000000000" pitchFamily="50" charset="0"/>
              </a:rPr>
              <a:t>Risk determination:</a:t>
            </a:r>
          </a:p>
          <a:p>
            <a:endParaRPr lang="en-NZ" sz="2400" dirty="0"/>
          </a:p>
        </p:txBody>
      </p:sp>
      <p:pic>
        <p:nvPicPr>
          <p:cNvPr id="6" name="Picture 5"/>
          <p:cNvPicPr>
            <a:picLocks noChangeAspect="1"/>
          </p:cNvPicPr>
          <p:nvPr/>
        </p:nvPicPr>
        <p:blipFill>
          <a:blip r:embed="rId4"/>
          <a:stretch>
            <a:fillRect/>
          </a:stretch>
        </p:blipFill>
        <p:spPr>
          <a:xfrm>
            <a:off x="764177" y="3155950"/>
            <a:ext cx="11038173" cy="1630110"/>
          </a:xfrm>
          <a:prstGeom prst="rect">
            <a:avLst/>
          </a:prstGeom>
        </p:spPr>
      </p:pic>
    </p:spTree>
    <p:extLst>
      <p:ext uri="{BB962C8B-B14F-4D97-AF65-F5344CB8AC3E}">
        <p14:creationId xmlns:p14="http://schemas.microsoft.com/office/powerpoint/2010/main" val="3735158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solidFill>
                  <a:srgbClr val="0070C0"/>
                </a:solidFill>
                <a:latin typeface="Veneer" panose="02000806000000000000" pitchFamily="50" charset="0"/>
              </a:rPr>
              <a:t>Hazard/Impact Types &amp; Outcomes:</a:t>
            </a:r>
          </a:p>
          <a:p>
            <a:endParaRPr lang="en-NZ" sz="2400" dirty="0"/>
          </a:p>
          <a:p>
            <a:endParaRPr lang="en-NZ" dirty="0"/>
          </a:p>
        </p:txBody>
      </p:sp>
      <p:pic>
        <p:nvPicPr>
          <p:cNvPr id="6" name="Picture 5"/>
          <p:cNvPicPr>
            <a:picLocks noChangeAspect="1"/>
          </p:cNvPicPr>
          <p:nvPr/>
        </p:nvPicPr>
        <p:blipFill>
          <a:blip r:embed="rId4"/>
          <a:stretch>
            <a:fillRect/>
          </a:stretch>
        </p:blipFill>
        <p:spPr>
          <a:xfrm>
            <a:off x="457200" y="2735061"/>
            <a:ext cx="11264900" cy="2705751"/>
          </a:xfrm>
          <a:prstGeom prst="rect">
            <a:avLst/>
          </a:prstGeom>
        </p:spPr>
      </p:pic>
    </p:spTree>
    <p:extLst>
      <p:ext uri="{BB962C8B-B14F-4D97-AF65-F5344CB8AC3E}">
        <p14:creationId xmlns:p14="http://schemas.microsoft.com/office/powerpoint/2010/main" val="1483258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solidFill>
                  <a:srgbClr val="0070C0"/>
                </a:solidFill>
                <a:latin typeface="Veneer" panose="02000806000000000000" pitchFamily="50" charset="0"/>
              </a:rPr>
              <a:t>Controlled Risk Acceptance/Approvals Authority &amp; Risk Analysis:</a:t>
            </a:r>
          </a:p>
          <a:p>
            <a:endParaRPr lang="en-NZ" sz="2400" dirty="0"/>
          </a:p>
          <a:p>
            <a:endParaRPr lang="en-NZ" dirty="0"/>
          </a:p>
        </p:txBody>
      </p:sp>
      <p:pic>
        <p:nvPicPr>
          <p:cNvPr id="7" name="Picture 6"/>
          <p:cNvPicPr>
            <a:picLocks noChangeAspect="1"/>
          </p:cNvPicPr>
          <p:nvPr/>
        </p:nvPicPr>
        <p:blipFill>
          <a:blip r:embed="rId4"/>
          <a:stretch>
            <a:fillRect/>
          </a:stretch>
        </p:blipFill>
        <p:spPr>
          <a:xfrm>
            <a:off x="279400" y="2895754"/>
            <a:ext cx="11696700" cy="2553555"/>
          </a:xfrm>
          <a:prstGeom prst="rect">
            <a:avLst/>
          </a:prstGeom>
        </p:spPr>
      </p:pic>
    </p:spTree>
    <p:extLst>
      <p:ext uri="{BB962C8B-B14F-4D97-AF65-F5344CB8AC3E}">
        <p14:creationId xmlns:p14="http://schemas.microsoft.com/office/powerpoint/2010/main" val="294760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Elbow Connector 61"/>
          <p:cNvCxnSpPr/>
          <p:nvPr/>
        </p:nvCxnSpPr>
        <p:spPr>
          <a:xfrm rot="5400000" flipH="1">
            <a:off x="8216412" y="4423840"/>
            <a:ext cx="1568335" cy="1497318"/>
          </a:xfrm>
          <a:prstGeom prst="bentConnector4">
            <a:avLst>
              <a:gd name="adj1" fmla="val -14576"/>
              <a:gd name="adj2" fmla="val 81048"/>
            </a:avLst>
          </a:prstGeom>
          <a:ln w="19050">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Process</a:t>
            </a:r>
          </a:p>
        </p:txBody>
      </p:sp>
      <p:grpSp>
        <p:nvGrpSpPr>
          <p:cNvPr id="55" name="Group 54"/>
          <p:cNvGrpSpPr/>
          <p:nvPr/>
        </p:nvGrpSpPr>
        <p:grpSpPr>
          <a:xfrm>
            <a:off x="1142549" y="2370662"/>
            <a:ext cx="1984023" cy="3547858"/>
            <a:chOff x="996245" y="2370662"/>
            <a:chExt cx="1984023" cy="3547858"/>
          </a:xfrm>
        </p:grpSpPr>
        <p:sp>
          <p:nvSpPr>
            <p:cNvPr id="6" name="TextBox 5"/>
            <p:cNvSpPr txBox="1"/>
            <p:nvPr/>
          </p:nvSpPr>
          <p:spPr>
            <a:xfrm>
              <a:off x="996246" y="2370662"/>
              <a:ext cx="1984022" cy="369332"/>
            </a:xfrm>
            <a:prstGeom prst="rect">
              <a:avLst/>
            </a:prstGeom>
            <a:solidFill>
              <a:srgbClr val="92D050"/>
            </a:solidFill>
            <a:ln>
              <a:solidFill>
                <a:srgbClr val="00B050"/>
              </a:solidFill>
            </a:ln>
          </p:spPr>
          <p:txBody>
            <a:bodyPr wrap="square" rtlCol="0">
              <a:spAutoFit/>
            </a:bodyPr>
            <a:lstStyle/>
            <a:p>
              <a:pPr algn="ctr"/>
              <a:r>
                <a:rPr lang="en-NZ" b="1" dirty="0"/>
                <a:t>Plan the Work</a:t>
              </a:r>
            </a:p>
          </p:txBody>
        </p:sp>
        <p:sp>
          <p:nvSpPr>
            <p:cNvPr id="11" name="TextBox 10"/>
            <p:cNvSpPr txBox="1"/>
            <p:nvPr/>
          </p:nvSpPr>
          <p:spPr>
            <a:xfrm>
              <a:off x="996246" y="3031506"/>
              <a:ext cx="1984021" cy="584775"/>
            </a:xfrm>
            <a:prstGeom prst="rect">
              <a:avLst/>
            </a:prstGeom>
            <a:noFill/>
            <a:ln>
              <a:solidFill>
                <a:srgbClr val="00B050"/>
              </a:solidFill>
            </a:ln>
          </p:spPr>
          <p:txBody>
            <a:bodyPr wrap="square" rtlCol="0">
              <a:spAutoFit/>
            </a:bodyPr>
            <a:lstStyle/>
            <a:p>
              <a:r>
                <a:rPr lang="en-NZ" sz="1600" dirty="0"/>
                <a:t>Work instruction developed.</a:t>
              </a:r>
            </a:p>
          </p:txBody>
        </p:sp>
        <p:sp>
          <p:nvSpPr>
            <p:cNvPr id="12" name="TextBox 11"/>
            <p:cNvSpPr txBox="1"/>
            <p:nvPr/>
          </p:nvSpPr>
          <p:spPr>
            <a:xfrm>
              <a:off x="996245" y="3969349"/>
              <a:ext cx="1984021" cy="1015663"/>
            </a:xfrm>
            <a:prstGeom prst="rect">
              <a:avLst/>
            </a:prstGeom>
            <a:noFill/>
            <a:ln>
              <a:solidFill>
                <a:srgbClr val="00B050"/>
              </a:solidFill>
            </a:ln>
          </p:spPr>
          <p:txBody>
            <a:bodyPr wrap="square" rtlCol="0">
              <a:spAutoFit/>
            </a:bodyPr>
            <a:lstStyle/>
            <a:p>
              <a:r>
                <a:rPr lang="en-NZ" sz="1600" dirty="0"/>
                <a:t>Create 1</a:t>
              </a:r>
              <a:r>
                <a:rPr lang="en-NZ" sz="1600" baseline="30000" dirty="0"/>
                <a:t>st</a:t>
              </a:r>
              <a:r>
                <a:rPr lang="en-NZ" sz="1600" dirty="0"/>
                <a:t> Review of JSEA for the job.</a:t>
              </a:r>
            </a:p>
            <a:p>
              <a:r>
                <a:rPr lang="en-NZ" sz="1400" i="1" dirty="0"/>
                <a:t>(High level assessment)</a:t>
              </a:r>
            </a:p>
            <a:p>
              <a:r>
                <a:rPr lang="en-NZ" sz="1400" b="1" dirty="0">
                  <a:solidFill>
                    <a:srgbClr val="C00000"/>
                  </a:solidFill>
                </a:rPr>
                <a:t>Note: </a:t>
              </a:r>
              <a:r>
                <a:rPr lang="en-NZ" sz="1400" dirty="0"/>
                <a:t>Desktop activity.</a:t>
              </a:r>
            </a:p>
          </p:txBody>
        </p:sp>
        <p:sp>
          <p:nvSpPr>
            <p:cNvPr id="15" name="TextBox 14"/>
            <p:cNvSpPr txBox="1"/>
            <p:nvPr/>
          </p:nvSpPr>
          <p:spPr>
            <a:xfrm>
              <a:off x="996245" y="5333745"/>
              <a:ext cx="1984021" cy="584775"/>
            </a:xfrm>
            <a:prstGeom prst="rect">
              <a:avLst/>
            </a:prstGeom>
            <a:noFill/>
            <a:ln>
              <a:solidFill>
                <a:srgbClr val="00B050"/>
              </a:solidFill>
            </a:ln>
          </p:spPr>
          <p:txBody>
            <a:bodyPr wrap="square" rtlCol="0">
              <a:spAutoFit/>
            </a:bodyPr>
            <a:lstStyle/>
            <a:p>
              <a:r>
                <a:rPr lang="en-NZ" sz="1600" dirty="0"/>
                <a:t>Identify required approval authority</a:t>
              </a:r>
              <a:endParaRPr lang="en-NZ" sz="1400" dirty="0"/>
            </a:p>
          </p:txBody>
        </p:sp>
        <p:cxnSp>
          <p:nvCxnSpPr>
            <p:cNvPr id="37" name="Straight Arrow Connector 36"/>
            <p:cNvCxnSpPr>
              <a:stCxn id="11" idx="2"/>
              <a:endCxn id="12" idx="0"/>
            </p:cNvCxnSpPr>
            <p:nvPr/>
          </p:nvCxnSpPr>
          <p:spPr>
            <a:xfrm flipH="1">
              <a:off x="1988256" y="3616281"/>
              <a:ext cx="1" cy="353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2" idx="2"/>
              <a:endCxn id="15" idx="0"/>
            </p:cNvCxnSpPr>
            <p:nvPr/>
          </p:nvCxnSpPr>
          <p:spPr>
            <a:xfrm>
              <a:off x="1988256" y="4985012"/>
              <a:ext cx="0" cy="348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53" name="Elbow Connector 52"/>
          <p:cNvCxnSpPr/>
          <p:nvPr/>
        </p:nvCxnSpPr>
        <p:spPr>
          <a:xfrm rot="5400000" flipH="1">
            <a:off x="8216413" y="4428783"/>
            <a:ext cx="1568335" cy="1497318"/>
          </a:xfrm>
          <a:prstGeom prst="bentConnector4">
            <a:avLst>
              <a:gd name="adj1" fmla="val -14576"/>
              <a:gd name="adj2" fmla="val 81048"/>
            </a:avLst>
          </a:prstGeom>
          <a:ln w="190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5689343" y="3561584"/>
            <a:ext cx="4059897" cy="2620808"/>
            <a:chOff x="5689343" y="3561584"/>
            <a:chExt cx="4059897" cy="2620808"/>
          </a:xfrm>
        </p:grpSpPr>
        <p:cxnSp>
          <p:nvCxnSpPr>
            <p:cNvPr id="63" name="Elbow Connector 62"/>
            <p:cNvCxnSpPr/>
            <p:nvPr/>
          </p:nvCxnSpPr>
          <p:spPr>
            <a:xfrm rot="10800000">
              <a:off x="5689343" y="3561584"/>
              <a:ext cx="4059896" cy="2620807"/>
            </a:xfrm>
            <a:prstGeom prst="bentConnector3">
              <a:avLst>
                <a:gd name="adj1" fmla="val 92817"/>
              </a:avLst>
            </a:prstGeom>
            <a:ln w="190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2" idx="2"/>
            </p:cNvCxnSpPr>
            <p:nvPr/>
          </p:nvCxnSpPr>
          <p:spPr>
            <a:xfrm>
              <a:off x="9749240" y="5952083"/>
              <a:ext cx="0" cy="23030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8378631" y="6058843"/>
            <a:ext cx="325730" cy="276999"/>
          </a:xfrm>
          <a:prstGeom prst="rect">
            <a:avLst/>
          </a:prstGeom>
          <a:solidFill>
            <a:schemeClr val="bg1"/>
          </a:solidFill>
          <a:ln w="19050">
            <a:solidFill>
              <a:srgbClr val="C00000"/>
            </a:solidFill>
          </a:ln>
        </p:spPr>
        <p:txBody>
          <a:bodyPr wrap="none" rtlCol="0">
            <a:spAutoFit/>
          </a:bodyPr>
          <a:lstStyle/>
          <a:p>
            <a:pPr algn="ctr"/>
            <a:r>
              <a:rPr lang="en-NZ" sz="1200" b="1" dirty="0">
                <a:latin typeface="Veneer" panose="02000806000000000000" pitchFamily="50" charset="0"/>
              </a:rPr>
              <a:t>OR</a:t>
            </a:r>
          </a:p>
        </p:txBody>
      </p:sp>
      <p:grpSp>
        <p:nvGrpSpPr>
          <p:cNvPr id="3" name="Group 2"/>
          <p:cNvGrpSpPr/>
          <p:nvPr/>
        </p:nvGrpSpPr>
        <p:grpSpPr>
          <a:xfrm>
            <a:off x="3126570" y="2370662"/>
            <a:ext cx="2605349" cy="3675303"/>
            <a:chOff x="3126570" y="2370662"/>
            <a:chExt cx="2605349" cy="3675303"/>
          </a:xfrm>
        </p:grpSpPr>
        <p:grpSp>
          <p:nvGrpSpPr>
            <p:cNvPr id="56" name="Group 55"/>
            <p:cNvGrpSpPr/>
            <p:nvPr/>
          </p:nvGrpSpPr>
          <p:grpSpPr>
            <a:xfrm>
              <a:off x="3126570" y="2370662"/>
              <a:ext cx="2605349" cy="3675303"/>
              <a:chOff x="3126570" y="2370662"/>
              <a:chExt cx="2605349" cy="3675303"/>
            </a:xfrm>
          </p:grpSpPr>
          <p:sp>
            <p:nvSpPr>
              <p:cNvPr id="7" name="TextBox 6"/>
              <p:cNvSpPr txBox="1"/>
              <p:nvPr/>
            </p:nvSpPr>
            <p:spPr>
              <a:xfrm>
                <a:off x="3558824" y="2370662"/>
                <a:ext cx="2173095" cy="369332"/>
              </a:xfrm>
              <a:prstGeom prst="rect">
                <a:avLst/>
              </a:prstGeom>
              <a:solidFill>
                <a:srgbClr val="FFFF00"/>
              </a:solidFill>
              <a:ln>
                <a:solidFill>
                  <a:srgbClr val="FFC000"/>
                </a:solidFill>
              </a:ln>
            </p:spPr>
            <p:txBody>
              <a:bodyPr wrap="none" rtlCol="0">
                <a:spAutoFit/>
              </a:bodyPr>
              <a:lstStyle/>
              <a:p>
                <a:pPr algn="ctr"/>
                <a:r>
                  <a:rPr lang="en-NZ" b="1" dirty="0"/>
                  <a:t>Prepare for the work</a:t>
                </a:r>
              </a:p>
            </p:txBody>
          </p:sp>
          <p:sp>
            <p:nvSpPr>
              <p:cNvPr id="13" name="TextBox 12"/>
              <p:cNvSpPr txBox="1"/>
              <p:nvPr/>
            </p:nvSpPr>
            <p:spPr>
              <a:xfrm>
                <a:off x="3558824" y="3031506"/>
                <a:ext cx="2130520" cy="1015663"/>
              </a:xfrm>
              <a:prstGeom prst="rect">
                <a:avLst/>
              </a:prstGeom>
              <a:noFill/>
              <a:ln>
                <a:solidFill>
                  <a:srgbClr val="FFC000"/>
                </a:solidFill>
              </a:ln>
            </p:spPr>
            <p:txBody>
              <a:bodyPr wrap="square" rtlCol="0">
                <a:spAutoFit/>
              </a:bodyPr>
              <a:lstStyle/>
              <a:p>
                <a:r>
                  <a:rPr lang="en-NZ" sz="1600" dirty="0"/>
                  <a:t>2</a:t>
                </a:r>
                <a:r>
                  <a:rPr lang="en-NZ" sz="1600" baseline="30000" dirty="0"/>
                  <a:t>nd</a:t>
                </a:r>
                <a:r>
                  <a:rPr lang="en-NZ" sz="1600" dirty="0"/>
                  <a:t> Review &amp; update of JSEA.</a:t>
                </a:r>
              </a:p>
              <a:p>
                <a:r>
                  <a:rPr lang="en-NZ" sz="1400" b="1" dirty="0">
                    <a:solidFill>
                      <a:srgbClr val="C00000"/>
                    </a:solidFill>
                  </a:rPr>
                  <a:t>Note: </a:t>
                </a:r>
                <a:r>
                  <a:rPr lang="en-NZ" sz="1400" dirty="0"/>
                  <a:t>Desktop activity with review by team.</a:t>
                </a:r>
              </a:p>
            </p:txBody>
          </p:sp>
          <p:sp>
            <p:nvSpPr>
              <p:cNvPr id="14" name="TextBox 13"/>
              <p:cNvSpPr txBox="1"/>
              <p:nvPr/>
            </p:nvSpPr>
            <p:spPr>
              <a:xfrm>
                <a:off x="3558824" y="5461190"/>
                <a:ext cx="2130520" cy="584775"/>
              </a:xfrm>
              <a:prstGeom prst="rect">
                <a:avLst/>
              </a:prstGeom>
              <a:noFill/>
              <a:ln>
                <a:solidFill>
                  <a:srgbClr val="FFC000"/>
                </a:solidFill>
              </a:ln>
            </p:spPr>
            <p:txBody>
              <a:bodyPr wrap="square" rtlCol="0">
                <a:spAutoFit/>
              </a:bodyPr>
              <a:lstStyle/>
              <a:p>
                <a:r>
                  <a:rPr lang="en-NZ" sz="1600" dirty="0"/>
                  <a:t>Apply for Permit or review  permit details.</a:t>
                </a:r>
                <a:endParaRPr lang="en-NZ" sz="1200" dirty="0"/>
              </a:p>
            </p:txBody>
          </p:sp>
          <p:sp>
            <p:nvSpPr>
              <p:cNvPr id="16" name="TextBox 15"/>
              <p:cNvSpPr txBox="1"/>
              <p:nvPr/>
            </p:nvSpPr>
            <p:spPr>
              <a:xfrm>
                <a:off x="3558824" y="4338681"/>
                <a:ext cx="2130520" cy="830997"/>
              </a:xfrm>
              <a:prstGeom prst="rect">
                <a:avLst/>
              </a:prstGeom>
              <a:noFill/>
              <a:ln>
                <a:solidFill>
                  <a:srgbClr val="FFC000"/>
                </a:solidFill>
              </a:ln>
            </p:spPr>
            <p:txBody>
              <a:bodyPr wrap="square" rtlCol="0">
                <a:spAutoFit/>
              </a:bodyPr>
              <a:lstStyle/>
              <a:p>
                <a:r>
                  <a:rPr lang="en-NZ" sz="1600" dirty="0"/>
                  <a:t>Source approval from appropriate approval authority.</a:t>
                </a:r>
                <a:endParaRPr lang="en-NZ" sz="1200" dirty="0"/>
              </a:p>
            </p:txBody>
          </p:sp>
          <p:cxnSp>
            <p:nvCxnSpPr>
              <p:cNvPr id="31" name="Elbow Connector 30"/>
              <p:cNvCxnSpPr>
                <a:stCxn id="15" idx="3"/>
                <a:endCxn id="13" idx="1"/>
              </p:cNvCxnSpPr>
              <p:nvPr/>
            </p:nvCxnSpPr>
            <p:spPr>
              <a:xfrm flipV="1">
                <a:off x="3126570" y="3539338"/>
                <a:ext cx="432254" cy="208679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3" idx="2"/>
                <a:endCxn id="16" idx="0"/>
              </p:cNvCxnSpPr>
              <p:nvPr/>
            </p:nvCxnSpPr>
            <p:spPr>
              <a:xfrm>
                <a:off x="4624084" y="4047169"/>
                <a:ext cx="0" cy="29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6" idx="2"/>
                <a:endCxn id="14" idx="0"/>
              </p:cNvCxnSpPr>
              <p:nvPr/>
            </p:nvCxnSpPr>
            <p:spPr>
              <a:xfrm>
                <a:off x="4624084" y="5169678"/>
                <a:ext cx="0" cy="291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9" name="Right Arrow 78"/>
            <p:cNvSpPr/>
            <p:nvPr/>
          </p:nvSpPr>
          <p:spPr>
            <a:xfrm>
              <a:off x="3126570" y="2499360"/>
              <a:ext cx="432254"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9" name="Group 8"/>
          <p:cNvGrpSpPr/>
          <p:nvPr/>
        </p:nvGrpSpPr>
        <p:grpSpPr>
          <a:xfrm>
            <a:off x="5689344" y="2402639"/>
            <a:ext cx="2562578" cy="3626838"/>
            <a:chOff x="5689344" y="2402639"/>
            <a:chExt cx="2562578" cy="3626838"/>
          </a:xfrm>
        </p:grpSpPr>
        <p:grpSp>
          <p:nvGrpSpPr>
            <p:cNvPr id="57" name="Group 56"/>
            <p:cNvGrpSpPr/>
            <p:nvPr/>
          </p:nvGrpSpPr>
          <p:grpSpPr>
            <a:xfrm>
              <a:off x="5689344" y="2402639"/>
              <a:ext cx="2562578" cy="3626838"/>
              <a:chOff x="5689344" y="2402639"/>
              <a:chExt cx="2562578" cy="3626838"/>
            </a:xfrm>
          </p:grpSpPr>
          <p:sp>
            <p:nvSpPr>
              <p:cNvPr id="8" name="TextBox 7"/>
              <p:cNvSpPr txBox="1"/>
              <p:nvPr/>
            </p:nvSpPr>
            <p:spPr>
              <a:xfrm>
                <a:off x="6121402" y="2402639"/>
                <a:ext cx="2130520" cy="369332"/>
              </a:xfrm>
              <a:prstGeom prst="rect">
                <a:avLst/>
              </a:prstGeom>
              <a:solidFill>
                <a:srgbClr val="00B0F0"/>
              </a:solidFill>
              <a:ln>
                <a:solidFill>
                  <a:srgbClr val="0070C0"/>
                </a:solidFill>
              </a:ln>
            </p:spPr>
            <p:txBody>
              <a:bodyPr wrap="square" rtlCol="0">
                <a:spAutoFit/>
              </a:bodyPr>
              <a:lstStyle/>
              <a:p>
                <a:pPr algn="ctr"/>
                <a:r>
                  <a:rPr lang="en-NZ" b="1" dirty="0"/>
                  <a:t>Undertaking work</a:t>
                </a:r>
              </a:p>
            </p:txBody>
          </p:sp>
          <p:sp>
            <p:nvSpPr>
              <p:cNvPr id="17" name="TextBox 16"/>
              <p:cNvSpPr txBox="1"/>
              <p:nvPr/>
            </p:nvSpPr>
            <p:spPr>
              <a:xfrm>
                <a:off x="6121402" y="3031506"/>
                <a:ext cx="2130520" cy="584775"/>
              </a:xfrm>
              <a:prstGeom prst="rect">
                <a:avLst/>
              </a:prstGeom>
              <a:noFill/>
              <a:ln>
                <a:solidFill>
                  <a:srgbClr val="0070C0"/>
                </a:solidFill>
              </a:ln>
            </p:spPr>
            <p:txBody>
              <a:bodyPr wrap="square" rtlCol="0">
                <a:spAutoFit/>
              </a:bodyPr>
              <a:lstStyle/>
              <a:p>
                <a:r>
                  <a:rPr lang="en-NZ" sz="1600" dirty="0"/>
                  <a:t>Permit Issuer &amp; Permit recipient (PR) visit site</a:t>
                </a:r>
                <a:endParaRPr lang="en-NZ" sz="1200" dirty="0"/>
              </a:p>
            </p:txBody>
          </p:sp>
          <p:sp>
            <p:nvSpPr>
              <p:cNvPr id="18" name="TextBox 17"/>
              <p:cNvSpPr txBox="1"/>
              <p:nvPr/>
            </p:nvSpPr>
            <p:spPr>
              <a:xfrm>
                <a:off x="6121402" y="3875916"/>
                <a:ext cx="2130520" cy="1015663"/>
              </a:xfrm>
              <a:prstGeom prst="rect">
                <a:avLst/>
              </a:prstGeom>
              <a:noFill/>
              <a:ln>
                <a:solidFill>
                  <a:srgbClr val="0070C0"/>
                </a:solidFill>
              </a:ln>
            </p:spPr>
            <p:txBody>
              <a:bodyPr wrap="square" rtlCol="0">
                <a:spAutoFit/>
              </a:bodyPr>
              <a:lstStyle/>
              <a:p>
                <a:r>
                  <a:rPr lang="en-NZ" sz="1600" dirty="0"/>
                  <a:t>3</a:t>
                </a:r>
                <a:r>
                  <a:rPr lang="en-NZ" sz="1600" baseline="30000" dirty="0"/>
                  <a:t>rd</a:t>
                </a:r>
                <a:r>
                  <a:rPr lang="en-NZ" sz="1600" dirty="0"/>
                  <a:t> Review &amp; update of JSEA.</a:t>
                </a:r>
              </a:p>
              <a:p>
                <a:r>
                  <a:rPr lang="en-NZ" sz="1400" b="1" dirty="0">
                    <a:solidFill>
                      <a:srgbClr val="C00000"/>
                    </a:solidFill>
                  </a:rPr>
                  <a:t>Note: </a:t>
                </a:r>
                <a:r>
                  <a:rPr lang="en-NZ" sz="1400" dirty="0"/>
                  <a:t>Handwritten/edited review.</a:t>
                </a:r>
                <a:endParaRPr lang="en-NZ" sz="1100" dirty="0"/>
              </a:p>
            </p:txBody>
          </p:sp>
          <p:sp>
            <p:nvSpPr>
              <p:cNvPr id="19" name="TextBox 18"/>
              <p:cNvSpPr txBox="1"/>
              <p:nvPr/>
            </p:nvSpPr>
            <p:spPr>
              <a:xfrm>
                <a:off x="6121402" y="5198480"/>
                <a:ext cx="2130520" cy="830997"/>
              </a:xfrm>
              <a:prstGeom prst="rect">
                <a:avLst/>
              </a:prstGeom>
              <a:noFill/>
              <a:ln>
                <a:solidFill>
                  <a:srgbClr val="0070C0"/>
                </a:solidFill>
              </a:ln>
            </p:spPr>
            <p:txBody>
              <a:bodyPr wrap="square" rtlCol="0">
                <a:spAutoFit/>
              </a:bodyPr>
              <a:lstStyle/>
              <a:p>
                <a:r>
                  <a:rPr lang="en-NZ" sz="1600" dirty="0"/>
                  <a:t>Permit Recipient briefs workers of JSEA contents.</a:t>
                </a:r>
                <a:endParaRPr lang="en-NZ" sz="1200" dirty="0"/>
              </a:p>
            </p:txBody>
          </p:sp>
          <p:cxnSp>
            <p:nvCxnSpPr>
              <p:cNvPr id="41" name="Elbow Connector 40"/>
              <p:cNvCxnSpPr>
                <a:stCxn id="14" idx="3"/>
                <a:endCxn id="17" idx="1"/>
              </p:cNvCxnSpPr>
              <p:nvPr/>
            </p:nvCxnSpPr>
            <p:spPr>
              <a:xfrm flipV="1">
                <a:off x="5689344" y="3323894"/>
                <a:ext cx="432058" cy="2429684"/>
              </a:xfrm>
              <a:prstGeom prst="bentConnector3">
                <a:avLst>
                  <a:gd name="adj1" fmla="val 373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7" idx="2"/>
                <a:endCxn id="18" idx="0"/>
              </p:cNvCxnSpPr>
              <p:nvPr/>
            </p:nvCxnSpPr>
            <p:spPr>
              <a:xfrm>
                <a:off x="7186662" y="3616281"/>
                <a:ext cx="0" cy="259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8" idx="2"/>
                <a:endCxn id="19" idx="0"/>
              </p:cNvCxnSpPr>
              <p:nvPr/>
            </p:nvCxnSpPr>
            <p:spPr>
              <a:xfrm>
                <a:off x="7186662" y="4891579"/>
                <a:ext cx="0" cy="306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0" name="Right Arrow 79"/>
            <p:cNvSpPr/>
            <p:nvPr/>
          </p:nvSpPr>
          <p:spPr>
            <a:xfrm>
              <a:off x="5731917" y="2499360"/>
              <a:ext cx="389485"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0" name="Group 9"/>
          <p:cNvGrpSpPr/>
          <p:nvPr/>
        </p:nvGrpSpPr>
        <p:grpSpPr>
          <a:xfrm>
            <a:off x="8251920" y="2402639"/>
            <a:ext cx="2562580" cy="3549444"/>
            <a:chOff x="8251920" y="2402639"/>
            <a:chExt cx="2562580" cy="3549444"/>
          </a:xfrm>
        </p:grpSpPr>
        <p:grpSp>
          <p:nvGrpSpPr>
            <p:cNvPr id="58" name="Group 57"/>
            <p:cNvGrpSpPr/>
            <p:nvPr/>
          </p:nvGrpSpPr>
          <p:grpSpPr>
            <a:xfrm>
              <a:off x="8251922" y="2402639"/>
              <a:ext cx="2562578" cy="3549444"/>
              <a:chOff x="8251922" y="2402639"/>
              <a:chExt cx="2562578" cy="3549444"/>
            </a:xfrm>
          </p:grpSpPr>
          <p:sp>
            <p:nvSpPr>
              <p:cNvPr id="20" name="TextBox 19"/>
              <p:cNvSpPr txBox="1"/>
              <p:nvPr/>
            </p:nvSpPr>
            <p:spPr>
              <a:xfrm>
                <a:off x="8683980" y="3031506"/>
                <a:ext cx="2130520" cy="338554"/>
              </a:xfrm>
              <a:prstGeom prst="rect">
                <a:avLst/>
              </a:prstGeom>
              <a:noFill/>
              <a:ln>
                <a:solidFill>
                  <a:srgbClr val="0070C0"/>
                </a:solidFill>
              </a:ln>
            </p:spPr>
            <p:txBody>
              <a:bodyPr wrap="square" rtlCol="0">
                <a:spAutoFit/>
              </a:bodyPr>
              <a:lstStyle/>
              <a:p>
                <a:r>
                  <a:rPr lang="en-NZ" sz="1600" dirty="0"/>
                  <a:t>New Hazard identified</a:t>
                </a:r>
                <a:endParaRPr lang="en-NZ" sz="1200" dirty="0"/>
              </a:p>
            </p:txBody>
          </p:sp>
          <p:sp>
            <p:nvSpPr>
              <p:cNvPr id="21" name="TextBox 20"/>
              <p:cNvSpPr txBox="1"/>
              <p:nvPr/>
            </p:nvSpPr>
            <p:spPr>
              <a:xfrm>
                <a:off x="8683980" y="3708615"/>
                <a:ext cx="2130520" cy="830997"/>
              </a:xfrm>
              <a:prstGeom prst="rect">
                <a:avLst/>
              </a:prstGeom>
              <a:noFill/>
              <a:ln>
                <a:solidFill>
                  <a:srgbClr val="0070C0"/>
                </a:solidFill>
              </a:ln>
            </p:spPr>
            <p:txBody>
              <a:bodyPr wrap="square" rtlCol="0">
                <a:spAutoFit/>
              </a:bodyPr>
              <a:lstStyle/>
              <a:p>
                <a:r>
                  <a:rPr lang="en-NZ" sz="1600" dirty="0"/>
                  <a:t>Workgroup notifies PR &amp; assesses risk of new hazard &amp; controls</a:t>
                </a:r>
                <a:endParaRPr lang="en-NZ" sz="1200" dirty="0"/>
              </a:p>
            </p:txBody>
          </p:sp>
          <p:sp>
            <p:nvSpPr>
              <p:cNvPr id="22" name="TextBox 21"/>
              <p:cNvSpPr txBox="1"/>
              <p:nvPr/>
            </p:nvSpPr>
            <p:spPr>
              <a:xfrm>
                <a:off x="8683980" y="4874865"/>
                <a:ext cx="2130520" cy="1077218"/>
              </a:xfrm>
              <a:prstGeom prst="rect">
                <a:avLst/>
              </a:prstGeom>
              <a:noFill/>
              <a:ln>
                <a:solidFill>
                  <a:srgbClr val="0070C0"/>
                </a:solidFill>
              </a:ln>
            </p:spPr>
            <p:txBody>
              <a:bodyPr wrap="square" rtlCol="0">
                <a:spAutoFit/>
              </a:bodyPr>
              <a:lstStyle/>
              <a:p>
                <a:r>
                  <a:rPr lang="en-NZ" sz="1600" dirty="0"/>
                  <a:t>Permit Recipient notifies appropriate Approval Authority of change.</a:t>
                </a:r>
                <a:endParaRPr lang="en-NZ" sz="1200" dirty="0"/>
              </a:p>
            </p:txBody>
          </p:sp>
          <p:sp>
            <p:nvSpPr>
              <p:cNvPr id="23" name="TextBox 22"/>
              <p:cNvSpPr txBox="1"/>
              <p:nvPr/>
            </p:nvSpPr>
            <p:spPr>
              <a:xfrm>
                <a:off x="8683980" y="2402639"/>
                <a:ext cx="2130520" cy="369332"/>
              </a:xfrm>
              <a:prstGeom prst="rect">
                <a:avLst/>
              </a:prstGeom>
              <a:solidFill>
                <a:schemeClr val="accent2">
                  <a:lumMod val="60000"/>
                  <a:lumOff val="40000"/>
                </a:schemeClr>
              </a:solidFill>
              <a:ln>
                <a:solidFill>
                  <a:srgbClr val="7030A0"/>
                </a:solidFill>
              </a:ln>
            </p:spPr>
            <p:txBody>
              <a:bodyPr wrap="square" rtlCol="0">
                <a:spAutoFit/>
              </a:bodyPr>
              <a:lstStyle/>
              <a:p>
                <a:pPr algn="ctr"/>
                <a:r>
                  <a:rPr lang="en-NZ" b="1" dirty="0"/>
                  <a:t>Review</a:t>
                </a:r>
              </a:p>
            </p:txBody>
          </p:sp>
          <p:cxnSp>
            <p:nvCxnSpPr>
              <p:cNvPr id="47" name="Elbow Connector 46"/>
              <p:cNvCxnSpPr>
                <a:stCxn id="19" idx="3"/>
                <a:endCxn id="20" idx="1"/>
              </p:cNvCxnSpPr>
              <p:nvPr/>
            </p:nvCxnSpPr>
            <p:spPr>
              <a:xfrm flipV="1">
                <a:off x="8251922" y="3200783"/>
                <a:ext cx="432058" cy="2413196"/>
              </a:xfrm>
              <a:prstGeom prst="bentConnector3">
                <a:avLst>
                  <a:gd name="adj1" fmla="val 4216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2"/>
                <a:endCxn id="21" idx="0"/>
              </p:cNvCxnSpPr>
              <p:nvPr/>
            </p:nvCxnSpPr>
            <p:spPr>
              <a:xfrm>
                <a:off x="9749240" y="3370060"/>
                <a:ext cx="0" cy="33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1" idx="2"/>
                <a:endCxn id="22" idx="0"/>
              </p:cNvCxnSpPr>
              <p:nvPr/>
            </p:nvCxnSpPr>
            <p:spPr>
              <a:xfrm>
                <a:off x="9749240" y="4539612"/>
                <a:ext cx="0" cy="335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1" name="Right Arrow 80"/>
            <p:cNvSpPr/>
            <p:nvPr/>
          </p:nvSpPr>
          <p:spPr>
            <a:xfrm>
              <a:off x="8251920" y="2499360"/>
              <a:ext cx="452441"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209557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3"/>
                                        </p:tgtEl>
                                      </p:cBhvr>
                                    </p:animEffect>
                                    <p:set>
                                      <p:cBhvr>
                                        <p:cTn id="28" dur="1" fill="hold">
                                          <p:stCondLst>
                                            <p:cond delay="499"/>
                                          </p:stCondLst>
                                        </p:cTn>
                                        <p:tgtEl>
                                          <p:spTgt spid="5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Job steps</a:t>
            </a:r>
          </a:p>
        </p:txBody>
      </p:sp>
      <p:sp>
        <p:nvSpPr>
          <p:cNvPr id="3" name="Content Placeholder 2"/>
          <p:cNvSpPr>
            <a:spLocks noGrp="1"/>
          </p:cNvSpPr>
          <p:nvPr>
            <p:ph idx="1"/>
          </p:nvPr>
        </p:nvSpPr>
        <p:spPr>
          <a:xfrm>
            <a:off x="838200" y="1825625"/>
            <a:ext cx="4549346" cy="5032376"/>
          </a:xfrm>
        </p:spPr>
        <p:txBody>
          <a:bodyPr/>
          <a:lstStyle/>
          <a:p>
            <a:pPr marL="0" indent="0">
              <a:buNone/>
            </a:pPr>
            <a:r>
              <a:rPr lang="en-NZ" sz="2400" dirty="0"/>
              <a:t>Break job down into 4-5 basic steps*:</a:t>
            </a:r>
          </a:p>
          <a:p>
            <a:pPr marL="0" indent="0">
              <a:buNone/>
            </a:pPr>
            <a:endParaRPr lang="en-NZ" sz="2400" dirty="0"/>
          </a:p>
          <a:p>
            <a:pPr marL="815975" indent="-457200">
              <a:buAutoNum type="arabicPeriod"/>
            </a:pPr>
            <a:r>
              <a:rPr lang="en-NZ" sz="2400" dirty="0"/>
              <a:t>Preparation</a:t>
            </a:r>
          </a:p>
          <a:p>
            <a:pPr marL="815975" indent="-457200">
              <a:buAutoNum type="arabicPeriod"/>
            </a:pPr>
            <a:r>
              <a:rPr lang="en-NZ" sz="2400" dirty="0"/>
              <a:t>Mobilisation</a:t>
            </a:r>
          </a:p>
          <a:p>
            <a:pPr marL="815975" indent="-457200">
              <a:buAutoNum type="arabicPeriod"/>
            </a:pPr>
            <a:r>
              <a:rPr lang="en-NZ" sz="2400" dirty="0"/>
              <a:t>Work Activity</a:t>
            </a:r>
          </a:p>
          <a:p>
            <a:pPr marL="815975" indent="-457200">
              <a:buAutoNum type="arabicPeriod"/>
            </a:pPr>
            <a:r>
              <a:rPr lang="en-NZ" sz="2400" dirty="0"/>
              <a:t>Demobilisation</a:t>
            </a:r>
          </a:p>
          <a:p>
            <a:pPr marL="0" indent="0">
              <a:buNone/>
            </a:pPr>
            <a:endParaRPr lang="en-NZ"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7546" y="1992313"/>
            <a:ext cx="3238500" cy="2105025"/>
          </a:xfrm>
          <a:prstGeom prst="rect">
            <a:avLst/>
          </a:prstGeom>
          <a:ln>
            <a:no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047" y="1879344"/>
            <a:ext cx="3565954" cy="234666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3427" y="4097338"/>
            <a:ext cx="3246738" cy="2435054"/>
          </a:xfrm>
          <a:prstGeom prst="rect">
            <a:avLst/>
          </a:prstGeom>
          <a:ln>
            <a:no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4284" y="4097339"/>
            <a:ext cx="3650798" cy="2435054"/>
          </a:xfrm>
          <a:prstGeom prst="rect">
            <a:avLst/>
          </a:prstGeom>
          <a:ln>
            <a:noFill/>
          </a:ln>
        </p:spPr>
      </p:pic>
    </p:spTree>
    <p:extLst>
      <p:ext uri="{BB962C8B-B14F-4D97-AF65-F5344CB8AC3E}">
        <p14:creationId xmlns:p14="http://schemas.microsoft.com/office/powerpoint/2010/main" val="3858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Raw risk</a:t>
            </a:r>
          </a:p>
        </p:txBody>
      </p:sp>
      <p:sp>
        <p:nvSpPr>
          <p:cNvPr id="3" name="Content Placeholder 2"/>
          <p:cNvSpPr>
            <a:spLocks noGrp="1"/>
          </p:cNvSpPr>
          <p:nvPr>
            <p:ph idx="1"/>
          </p:nvPr>
        </p:nvSpPr>
        <p:spPr>
          <a:xfrm>
            <a:off x="838200" y="1825625"/>
            <a:ext cx="10515600" cy="5032376"/>
          </a:xfrm>
        </p:spPr>
        <p:txBody>
          <a:bodyPr/>
          <a:lstStyle/>
          <a:p>
            <a:pPr marL="0" indent="0">
              <a:buNone/>
            </a:pPr>
            <a:endParaRPr lang="en-NZ" sz="2400" dirty="0"/>
          </a:p>
          <a:p>
            <a:endParaRPr lang="en-NZ" dirty="0"/>
          </a:p>
        </p:txBody>
      </p:sp>
      <p:pic>
        <p:nvPicPr>
          <p:cNvPr id="6" name="Picture 5"/>
          <p:cNvPicPr>
            <a:picLocks noChangeAspect="1"/>
          </p:cNvPicPr>
          <p:nvPr/>
        </p:nvPicPr>
        <p:blipFill>
          <a:blip r:embed="rId4"/>
          <a:stretch>
            <a:fillRect/>
          </a:stretch>
        </p:blipFill>
        <p:spPr>
          <a:xfrm>
            <a:off x="576913" y="4490476"/>
            <a:ext cx="11038173" cy="1630110"/>
          </a:xfrm>
          <a:prstGeom prst="rect">
            <a:avLst/>
          </a:prstGeom>
        </p:spPr>
      </p:pic>
      <p:sp>
        <p:nvSpPr>
          <p:cNvPr id="7" name="Content Placeholder 2"/>
          <p:cNvSpPr txBox="1">
            <a:spLocks/>
          </p:cNvSpPr>
          <p:nvPr/>
        </p:nvSpPr>
        <p:spPr>
          <a:xfrm>
            <a:off x="838199" y="2533135"/>
            <a:ext cx="10678297" cy="225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Is the risk associated with undertaking your work activities without any controls in place.</a:t>
            </a:r>
          </a:p>
          <a:p>
            <a:pPr marL="0" indent="0" algn="ctr">
              <a:buFont typeface="Arial" panose="020B0604020202020204" pitchFamily="34" charset="0"/>
              <a:buNone/>
            </a:pPr>
            <a:r>
              <a:rPr lang="en-NZ" b="1" dirty="0">
                <a:solidFill>
                  <a:srgbClr val="0070C0"/>
                </a:solidFill>
                <a:latin typeface="Veneer" panose="02000806000000000000" pitchFamily="50" charset="0"/>
              </a:rPr>
              <a:t>Consequences v’s Likelihood.</a:t>
            </a:r>
          </a:p>
        </p:txBody>
      </p:sp>
      <p:sp>
        <p:nvSpPr>
          <p:cNvPr id="8" name="Rectangle 7"/>
          <p:cNvSpPr/>
          <p:nvPr/>
        </p:nvSpPr>
        <p:spPr>
          <a:xfrm>
            <a:off x="6833286" y="4791035"/>
            <a:ext cx="1878228" cy="448230"/>
          </a:xfrm>
          <a:prstGeom prst="rect">
            <a:avLst/>
          </a:prstGeom>
          <a:noFill/>
          <a:ln w="7620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056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Controls</a:t>
            </a:r>
          </a:p>
        </p:txBody>
      </p:sp>
      <p:sp>
        <p:nvSpPr>
          <p:cNvPr id="3" name="Content Placeholder 2"/>
          <p:cNvSpPr>
            <a:spLocks noGrp="1"/>
          </p:cNvSpPr>
          <p:nvPr>
            <p:ph idx="1"/>
          </p:nvPr>
        </p:nvSpPr>
        <p:spPr>
          <a:xfrm>
            <a:off x="345990" y="2903837"/>
            <a:ext cx="4917988" cy="3608173"/>
          </a:xfrm>
        </p:spPr>
        <p:txBody>
          <a:bodyPr/>
          <a:lstStyle/>
          <a:p>
            <a:pPr marL="0" indent="0">
              <a:buNone/>
            </a:pPr>
            <a:r>
              <a:rPr lang="en-NZ" sz="2400" dirty="0"/>
              <a:t>The mechanisms put in place to reasonably ensure the health &amp; safety of workers from hazardous risks.</a:t>
            </a:r>
          </a:p>
          <a:p>
            <a:endParaRPr lang="en-NZ" sz="2400" dirty="0"/>
          </a:p>
          <a:p>
            <a:endParaRPr lang="en-NZ"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115" y="2186991"/>
            <a:ext cx="6291236" cy="4212393"/>
          </a:xfrm>
          <a:prstGeom prst="rect">
            <a:avLst/>
          </a:prstGeom>
        </p:spPr>
      </p:pic>
    </p:spTree>
    <p:extLst>
      <p:ext uri="{BB962C8B-B14F-4D97-AF65-F5344CB8AC3E}">
        <p14:creationId xmlns:p14="http://schemas.microsoft.com/office/powerpoint/2010/main" val="345522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Controlled risk</a:t>
            </a:r>
          </a:p>
        </p:txBody>
      </p:sp>
      <p:pic>
        <p:nvPicPr>
          <p:cNvPr id="6" name="Picture 5"/>
          <p:cNvPicPr>
            <a:picLocks noChangeAspect="1"/>
          </p:cNvPicPr>
          <p:nvPr/>
        </p:nvPicPr>
        <p:blipFill>
          <a:blip r:embed="rId4"/>
          <a:stretch>
            <a:fillRect/>
          </a:stretch>
        </p:blipFill>
        <p:spPr>
          <a:xfrm>
            <a:off x="576913" y="4490476"/>
            <a:ext cx="11038173" cy="1630110"/>
          </a:xfrm>
          <a:prstGeom prst="rect">
            <a:avLst/>
          </a:prstGeom>
        </p:spPr>
      </p:pic>
      <p:sp>
        <p:nvSpPr>
          <p:cNvPr id="7" name="Content Placeholder 2"/>
          <p:cNvSpPr txBox="1">
            <a:spLocks/>
          </p:cNvSpPr>
          <p:nvPr/>
        </p:nvSpPr>
        <p:spPr>
          <a:xfrm>
            <a:off x="838199" y="2533135"/>
            <a:ext cx="10678297" cy="2257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2400" dirty="0"/>
              <a:t>Is the risk associated with undertaking your work activities with your selected controls in place.</a:t>
            </a:r>
          </a:p>
          <a:p>
            <a:pPr marL="0" indent="0" algn="ctr">
              <a:buFont typeface="Arial" panose="020B0604020202020204" pitchFamily="34" charset="0"/>
              <a:buNone/>
            </a:pPr>
            <a:r>
              <a:rPr lang="en-NZ" b="1" dirty="0">
                <a:solidFill>
                  <a:srgbClr val="0070C0"/>
                </a:solidFill>
                <a:latin typeface="Veneer" panose="02000806000000000000" pitchFamily="50" charset="0"/>
              </a:rPr>
              <a:t>Consequences v’s Likelihood.</a:t>
            </a:r>
          </a:p>
        </p:txBody>
      </p:sp>
      <p:sp>
        <p:nvSpPr>
          <p:cNvPr id="9" name="Rectangle 8"/>
          <p:cNvSpPr/>
          <p:nvPr/>
        </p:nvSpPr>
        <p:spPr>
          <a:xfrm>
            <a:off x="3744097" y="5185252"/>
            <a:ext cx="1878228" cy="448230"/>
          </a:xfrm>
          <a:prstGeom prst="rect">
            <a:avLst/>
          </a:prstGeom>
          <a:noFill/>
          <a:ln w="76200">
            <a:solidFill>
              <a:srgbClr val="7030A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027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Risk Acceptance</a:t>
            </a:r>
          </a:p>
        </p:txBody>
      </p:sp>
      <p:sp>
        <p:nvSpPr>
          <p:cNvPr id="3" name="Content Placeholder 2"/>
          <p:cNvSpPr>
            <a:spLocks noGrp="1"/>
          </p:cNvSpPr>
          <p:nvPr>
            <p:ph idx="1"/>
          </p:nvPr>
        </p:nvSpPr>
        <p:spPr>
          <a:xfrm>
            <a:off x="838200" y="2316411"/>
            <a:ext cx="6452286" cy="4541590"/>
          </a:xfrm>
        </p:spPr>
        <p:txBody>
          <a:bodyPr/>
          <a:lstStyle/>
          <a:p>
            <a:pPr marL="0" indent="0">
              <a:buNone/>
            </a:pPr>
            <a:r>
              <a:rPr lang="en-NZ" sz="2400" dirty="0">
                <a:solidFill>
                  <a:srgbClr val="0070C0"/>
                </a:solidFill>
                <a:latin typeface="Veneer" panose="02000806000000000000" pitchFamily="50" charset="0"/>
              </a:rPr>
              <a:t>Acceptance Authority:</a:t>
            </a:r>
          </a:p>
          <a:p>
            <a:pPr marL="0" indent="0">
              <a:buNone/>
            </a:pPr>
            <a:r>
              <a:rPr lang="en-NZ" sz="2400" dirty="0"/>
              <a:t>A manager (or their designated  Authority) who is representing Ballance as an officer regarding the undertaking of work where controlled hazardous risks remain significant.</a:t>
            </a:r>
          </a:p>
          <a:p>
            <a:endParaRPr lang="en-NZ"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5878" y="2078286"/>
            <a:ext cx="4485112" cy="4485112"/>
          </a:xfrm>
          <a:prstGeom prst="rect">
            <a:avLst/>
          </a:prstGeom>
        </p:spPr>
      </p:pic>
    </p:spTree>
    <p:extLst>
      <p:ext uri="{BB962C8B-B14F-4D97-AF65-F5344CB8AC3E}">
        <p14:creationId xmlns:p14="http://schemas.microsoft.com/office/powerpoint/2010/main" val="59803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Recovery Actions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632" y="1928813"/>
            <a:ext cx="4809868" cy="4809868"/>
          </a:xfrm>
          <a:prstGeom prst="rect">
            <a:avLst/>
          </a:prstGeom>
        </p:spPr>
      </p:pic>
      <p:sp>
        <p:nvSpPr>
          <p:cNvPr id="8" name="TextBox 7"/>
          <p:cNvSpPr txBox="1"/>
          <p:nvPr/>
        </p:nvSpPr>
        <p:spPr>
          <a:xfrm>
            <a:off x="6076943" y="3669183"/>
            <a:ext cx="872355" cy="1569660"/>
          </a:xfrm>
          <a:prstGeom prst="rect">
            <a:avLst/>
          </a:prstGeom>
          <a:noFill/>
        </p:spPr>
        <p:txBody>
          <a:bodyPr wrap="none" rtlCol="0">
            <a:spAutoFit/>
          </a:bodyPr>
          <a:lstStyle/>
          <a:p>
            <a:r>
              <a:rPr lang="en-NZ" sz="9600" dirty="0">
                <a:latin typeface="Veneer" panose="02000806000000000000" pitchFamily="50" charset="0"/>
              </a:rPr>
              <a:t>=</a:t>
            </a:r>
            <a:endParaRPr lang="en-NZ" sz="5400" dirty="0">
              <a:latin typeface="Veneer" panose="02000806000000000000" pitchFamily="50" charset="0"/>
            </a:endParaRPr>
          </a:p>
        </p:txBody>
      </p:sp>
      <p:sp>
        <p:nvSpPr>
          <p:cNvPr id="9" name="TextBox 8"/>
          <p:cNvSpPr txBox="1"/>
          <p:nvPr/>
        </p:nvSpPr>
        <p:spPr>
          <a:xfrm>
            <a:off x="1248028" y="2940988"/>
            <a:ext cx="4880923" cy="3046988"/>
          </a:xfrm>
          <a:prstGeom prst="rect">
            <a:avLst/>
          </a:prstGeom>
          <a:noFill/>
        </p:spPr>
        <p:txBody>
          <a:bodyPr wrap="square" rtlCol="0">
            <a:spAutoFit/>
          </a:bodyPr>
          <a:lstStyle/>
          <a:p>
            <a:r>
              <a:rPr lang="en-NZ" sz="9600" dirty="0">
                <a:latin typeface="Veneer" panose="02000806000000000000" pitchFamily="50" charset="0"/>
              </a:rPr>
              <a:t>Stressful situations</a:t>
            </a:r>
          </a:p>
        </p:txBody>
      </p:sp>
      <p:sp>
        <p:nvSpPr>
          <p:cNvPr id="10" name="TextBox 9"/>
          <p:cNvSpPr txBox="1"/>
          <p:nvPr/>
        </p:nvSpPr>
        <p:spPr>
          <a:xfrm rot="21112359">
            <a:off x="2940910" y="5580198"/>
            <a:ext cx="4880923" cy="1015663"/>
          </a:xfrm>
          <a:prstGeom prst="rect">
            <a:avLst/>
          </a:prstGeom>
          <a:noFill/>
        </p:spPr>
        <p:txBody>
          <a:bodyPr wrap="square" rtlCol="0">
            <a:spAutoFit/>
          </a:bodyPr>
          <a:lstStyle/>
          <a:p>
            <a:pPr algn="ctr"/>
            <a:r>
              <a:rPr lang="en-NZ" sz="6000" dirty="0">
                <a:solidFill>
                  <a:srgbClr val="0070C0"/>
                </a:solidFill>
                <a:latin typeface="Bradley Hand ITC" panose="03070402050302030203" pitchFamily="66" charset="0"/>
              </a:rPr>
              <a:t>Plan for them</a:t>
            </a:r>
          </a:p>
        </p:txBody>
      </p:sp>
    </p:spTree>
    <p:extLst>
      <p:ext uri="{BB962C8B-B14F-4D97-AF65-F5344CB8AC3E}">
        <p14:creationId xmlns:p14="http://schemas.microsoft.com/office/powerpoint/2010/main" val="381517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Training</a:t>
            </a:r>
          </a:p>
        </p:txBody>
      </p:sp>
      <p:sp>
        <p:nvSpPr>
          <p:cNvPr id="3" name="Content Placeholder 2"/>
          <p:cNvSpPr>
            <a:spLocks noGrp="1"/>
          </p:cNvSpPr>
          <p:nvPr>
            <p:ph idx="1"/>
          </p:nvPr>
        </p:nvSpPr>
        <p:spPr>
          <a:xfrm>
            <a:off x="838200" y="1825625"/>
            <a:ext cx="10515600" cy="5032376"/>
          </a:xfrm>
        </p:spPr>
        <p:txBody>
          <a:bodyPr/>
          <a:lstStyle/>
          <a:p>
            <a:r>
              <a:rPr lang="en-NZ" sz="2400" dirty="0"/>
              <a:t>Introduction </a:t>
            </a:r>
          </a:p>
          <a:p>
            <a:r>
              <a:rPr lang="en-NZ" sz="2400" dirty="0"/>
              <a:t>Elements of the </a:t>
            </a:r>
            <a:r>
              <a:rPr lang="en-NZ" sz="2400" dirty="0">
                <a:latin typeface="Veneer" panose="02000806000000000000" pitchFamily="50" charset="0"/>
              </a:rPr>
              <a:t>JSEA</a:t>
            </a:r>
            <a:r>
              <a:rPr lang="en-NZ" sz="2400" dirty="0"/>
              <a:t> document</a:t>
            </a:r>
          </a:p>
          <a:p>
            <a:r>
              <a:rPr lang="en-NZ" sz="2400" dirty="0">
                <a:latin typeface="Veneer" panose="02000806000000000000" pitchFamily="50" charset="0"/>
              </a:rPr>
              <a:t>Application</a:t>
            </a:r>
            <a:r>
              <a:rPr lang="en-NZ" sz="2400" dirty="0"/>
              <a:t> of the JSEA Process</a:t>
            </a:r>
          </a:p>
          <a:p>
            <a:r>
              <a:rPr lang="en-NZ" sz="2400" dirty="0"/>
              <a:t>Establishing the </a:t>
            </a:r>
            <a:r>
              <a:rPr lang="en-NZ" sz="2400" dirty="0">
                <a:latin typeface="Veneer" panose="02000806000000000000" pitchFamily="50" charset="0"/>
              </a:rPr>
              <a:t>risk</a:t>
            </a:r>
            <a:r>
              <a:rPr lang="en-NZ" sz="2400" dirty="0"/>
              <a:t> </a:t>
            </a:r>
          </a:p>
          <a:p>
            <a:r>
              <a:rPr lang="en-NZ" sz="2400" dirty="0"/>
              <a:t>Residual </a:t>
            </a:r>
            <a:r>
              <a:rPr lang="en-NZ" sz="2400" dirty="0">
                <a:latin typeface="Veneer" panose="02000806000000000000" pitchFamily="50" charset="0"/>
              </a:rPr>
              <a:t>Risk</a:t>
            </a:r>
            <a:r>
              <a:rPr lang="en-NZ" sz="2400" dirty="0"/>
              <a:t> Acceptance</a:t>
            </a:r>
          </a:p>
          <a:p>
            <a:r>
              <a:rPr lang="en-NZ" sz="2400" dirty="0"/>
              <a:t>Determining </a:t>
            </a:r>
            <a:r>
              <a:rPr lang="en-NZ" sz="2400" dirty="0">
                <a:latin typeface="Veneer" panose="02000806000000000000" pitchFamily="50" charset="0"/>
              </a:rPr>
              <a:t>task</a:t>
            </a:r>
            <a:r>
              <a:rPr lang="en-NZ" sz="2400" dirty="0"/>
              <a:t> steps</a:t>
            </a:r>
          </a:p>
          <a:p>
            <a:r>
              <a:rPr lang="en-NZ" sz="2400" dirty="0"/>
              <a:t>Establishing the </a:t>
            </a:r>
            <a:r>
              <a:rPr lang="en-NZ" sz="2400" dirty="0">
                <a:latin typeface="Veneer" panose="02000806000000000000" pitchFamily="50" charset="0"/>
              </a:rPr>
              <a:t>Uncontrolled</a:t>
            </a:r>
            <a:r>
              <a:rPr lang="en-NZ" sz="2400" dirty="0"/>
              <a:t> risk score</a:t>
            </a:r>
          </a:p>
          <a:p>
            <a:r>
              <a:rPr lang="en-NZ" sz="2400" dirty="0"/>
              <a:t>Controls</a:t>
            </a:r>
          </a:p>
          <a:p>
            <a:r>
              <a:rPr lang="en-NZ" sz="2400" dirty="0"/>
              <a:t>Establishing the </a:t>
            </a:r>
            <a:r>
              <a:rPr lang="en-NZ" sz="2400" dirty="0">
                <a:latin typeface="Veneer" panose="02000806000000000000" pitchFamily="50" charset="0"/>
              </a:rPr>
              <a:t>Controlled</a:t>
            </a:r>
            <a:r>
              <a:rPr lang="en-NZ" sz="2400" dirty="0"/>
              <a:t> risk score</a:t>
            </a:r>
          </a:p>
          <a:p>
            <a:r>
              <a:rPr lang="en-NZ" sz="2400" dirty="0">
                <a:latin typeface="Veneer" panose="02000806000000000000" pitchFamily="50" charset="0"/>
              </a:rPr>
              <a:t>Recovery</a:t>
            </a:r>
            <a:r>
              <a:rPr lang="en-NZ" sz="2400" dirty="0"/>
              <a:t> Actions</a:t>
            </a:r>
          </a:p>
          <a:p>
            <a:endParaRPr lang="en-NZ" sz="2400" dirty="0"/>
          </a:p>
          <a:p>
            <a:endParaRPr lang="en-NZ" dirty="0"/>
          </a:p>
        </p:txBody>
      </p:sp>
    </p:spTree>
    <p:extLst>
      <p:ext uri="{BB962C8B-B14F-4D97-AF65-F5344CB8AC3E}">
        <p14:creationId xmlns:p14="http://schemas.microsoft.com/office/powerpoint/2010/main" val="2999937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Legal</a:t>
            </a:r>
          </a:p>
        </p:txBody>
      </p:sp>
      <p:sp>
        <p:nvSpPr>
          <p:cNvPr id="3" name="Content Placeholder 2"/>
          <p:cNvSpPr>
            <a:spLocks noGrp="1"/>
          </p:cNvSpPr>
          <p:nvPr>
            <p:ph idx="1"/>
          </p:nvPr>
        </p:nvSpPr>
        <p:spPr>
          <a:xfrm>
            <a:off x="838200" y="1825625"/>
            <a:ext cx="10515600" cy="5032376"/>
          </a:xfrm>
        </p:spPr>
        <p:txBody>
          <a:bodyPr/>
          <a:lstStyle/>
          <a:p>
            <a:endParaRPr lang="en-NZ" sz="2400" dirty="0"/>
          </a:p>
          <a:p>
            <a:endParaRPr lang="en-NZ" sz="2400" dirty="0"/>
          </a:p>
          <a:p>
            <a:endParaRPr lang="en-NZ"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3493" y="2316411"/>
            <a:ext cx="9225014" cy="3677294"/>
          </a:xfrm>
          <a:prstGeom prst="rect">
            <a:avLst/>
          </a:prstGeom>
        </p:spPr>
      </p:pic>
    </p:spTree>
    <p:extLst>
      <p:ext uri="{BB962C8B-B14F-4D97-AF65-F5344CB8AC3E}">
        <p14:creationId xmlns:p14="http://schemas.microsoft.com/office/powerpoint/2010/main" val="11174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Practical</a:t>
            </a:r>
          </a:p>
        </p:txBody>
      </p:sp>
      <p:sp>
        <p:nvSpPr>
          <p:cNvPr id="3" name="Content Placeholder 2"/>
          <p:cNvSpPr>
            <a:spLocks noGrp="1"/>
          </p:cNvSpPr>
          <p:nvPr>
            <p:ph idx="1"/>
          </p:nvPr>
        </p:nvSpPr>
        <p:spPr>
          <a:xfrm>
            <a:off x="838200" y="1825625"/>
            <a:ext cx="10515600" cy="5032376"/>
          </a:xfrm>
        </p:spPr>
        <p:txBody>
          <a:bodyPr/>
          <a:lstStyle/>
          <a:p>
            <a:endParaRPr lang="en-NZ" sz="2400" dirty="0"/>
          </a:p>
          <a:p>
            <a:pPr marL="0" lvl="0" indent="0">
              <a:lnSpc>
                <a:spcPct val="100000"/>
              </a:lnSpc>
              <a:spcBef>
                <a:spcPts val="0"/>
              </a:spcBef>
              <a:buNone/>
              <a:defRPr/>
            </a:pPr>
            <a:r>
              <a:rPr lang="en-NZ" sz="2400" dirty="0"/>
              <a:t>Divide into teams of 2 and complete a risk assess a common work activity that you and your teams undertake.</a:t>
            </a:r>
          </a:p>
          <a:p>
            <a:pPr marL="0" lvl="0" indent="0">
              <a:lnSpc>
                <a:spcPct val="100000"/>
              </a:lnSpc>
              <a:spcBef>
                <a:spcPts val="0"/>
              </a:spcBef>
              <a:buNone/>
              <a:defRPr/>
            </a:pPr>
            <a:endParaRPr lang="en-NZ" sz="2400" dirty="0"/>
          </a:p>
          <a:p>
            <a:pPr marL="0" lvl="0" indent="0">
              <a:lnSpc>
                <a:spcPct val="100000"/>
              </a:lnSpc>
              <a:spcBef>
                <a:spcPts val="0"/>
              </a:spcBef>
              <a:buNone/>
              <a:defRPr/>
            </a:pPr>
            <a:r>
              <a:rPr lang="en-NZ" sz="2400" dirty="0"/>
              <a:t>Complete the digital risk register &amp; return to your facilitator for review prior to the 1</a:t>
            </a:r>
            <a:r>
              <a:rPr lang="en-NZ" sz="2400" baseline="30000" dirty="0"/>
              <a:t>st</a:t>
            </a:r>
            <a:r>
              <a:rPr lang="en-NZ" sz="2400" dirty="0"/>
              <a:t> November 2019.</a:t>
            </a:r>
          </a:p>
          <a:p>
            <a:endParaRPr lang="en-NZ" dirty="0"/>
          </a:p>
        </p:txBody>
      </p:sp>
    </p:spTree>
    <p:extLst>
      <p:ext uri="{BB962C8B-B14F-4D97-AF65-F5344CB8AC3E}">
        <p14:creationId xmlns:p14="http://schemas.microsoft.com/office/powerpoint/2010/main" val="228648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Training</a:t>
            </a:r>
          </a:p>
        </p:txBody>
      </p:sp>
      <p:sp>
        <p:nvSpPr>
          <p:cNvPr id="3" name="Content Placeholder 2"/>
          <p:cNvSpPr>
            <a:spLocks noGrp="1"/>
          </p:cNvSpPr>
          <p:nvPr>
            <p:ph idx="1"/>
          </p:nvPr>
        </p:nvSpPr>
        <p:spPr>
          <a:xfrm>
            <a:off x="838200" y="2842049"/>
            <a:ext cx="10515600" cy="3546390"/>
          </a:xfrm>
        </p:spPr>
        <p:txBody>
          <a:bodyPr/>
          <a:lstStyle/>
          <a:p>
            <a:pPr marL="0" indent="0" algn="ctr">
              <a:buNone/>
            </a:pPr>
            <a:endParaRPr lang="en-NZ" sz="2400" dirty="0"/>
          </a:p>
          <a:p>
            <a:pPr marL="0" indent="0" algn="ctr">
              <a:buNone/>
            </a:pPr>
            <a:r>
              <a:rPr lang="en-NZ" sz="13800" dirty="0">
                <a:solidFill>
                  <a:srgbClr val="0070C0"/>
                </a:solidFill>
                <a:latin typeface="Veneer" panose="02000806000000000000" pitchFamily="50" charset="0"/>
              </a:rPr>
              <a:t>Thank you</a:t>
            </a:r>
            <a:endParaRPr lang="en-NZ" dirty="0">
              <a:solidFill>
                <a:srgbClr val="0070C0"/>
              </a:solidFill>
              <a:latin typeface="Veneer" panose="02000806000000000000" pitchFamily="50" charset="0"/>
            </a:endParaRPr>
          </a:p>
        </p:txBody>
      </p:sp>
    </p:spTree>
    <p:extLst>
      <p:ext uri="{BB962C8B-B14F-4D97-AF65-F5344CB8AC3E}">
        <p14:creationId xmlns:p14="http://schemas.microsoft.com/office/powerpoint/2010/main" val="43643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Introduction</a:t>
            </a:r>
          </a:p>
        </p:txBody>
      </p:sp>
      <p:sp>
        <p:nvSpPr>
          <p:cNvPr id="3" name="Content Placeholder 2"/>
          <p:cNvSpPr>
            <a:spLocks noGrp="1"/>
          </p:cNvSpPr>
          <p:nvPr>
            <p:ph idx="1"/>
          </p:nvPr>
        </p:nvSpPr>
        <p:spPr>
          <a:xfrm>
            <a:off x="838200" y="1825625"/>
            <a:ext cx="6756400" cy="5032376"/>
          </a:xfrm>
        </p:spPr>
        <p:txBody>
          <a:bodyPr/>
          <a:lstStyle/>
          <a:p>
            <a:pPr marL="0" indent="0">
              <a:buNone/>
            </a:pPr>
            <a:r>
              <a:rPr lang="en-NZ" sz="2400" dirty="0">
                <a:solidFill>
                  <a:srgbClr val="0070C0"/>
                </a:solidFill>
                <a:latin typeface="Veneer" panose="02000806000000000000" pitchFamily="50" charset="0"/>
              </a:rPr>
              <a:t>Why</a:t>
            </a:r>
            <a:r>
              <a:rPr lang="en-NZ" sz="2400" dirty="0"/>
              <a:t> do we have to </a:t>
            </a:r>
            <a:r>
              <a:rPr lang="en-NZ" sz="2400" dirty="0">
                <a:solidFill>
                  <a:srgbClr val="0070C0"/>
                </a:solidFill>
                <a:latin typeface="Veneer" panose="02000806000000000000" pitchFamily="50" charset="0"/>
              </a:rPr>
              <a:t>change?</a:t>
            </a:r>
          </a:p>
          <a:p>
            <a:r>
              <a:rPr lang="en-NZ" sz="2400" dirty="0"/>
              <a:t>Current document does not comply with legislative requirements.</a:t>
            </a:r>
          </a:p>
          <a:p>
            <a:pPr marL="698500" indent="-342900">
              <a:buFontTx/>
              <a:buChar char="-"/>
            </a:pPr>
            <a:r>
              <a:rPr lang="en-NZ" sz="2400" dirty="0"/>
              <a:t>A requirement to establish Raw (uncontrolled) &amp; residual (controlled) risk for work activities.</a:t>
            </a:r>
          </a:p>
          <a:p>
            <a:pPr marL="698500" indent="-342900">
              <a:buFontTx/>
              <a:buChar char="-"/>
            </a:pPr>
            <a:r>
              <a:rPr lang="en-NZ" sz="2400" dirty="0"/>
              <a:t>Ensure that management understand the significant risks workers undertake &amp; their controls.</a:t>
            </a:r>
          </a:p>
          <a:p>
            <a:pPr marL="698500" indent="-342900">
              <a:buFontTx/>
              <a:buChar char="-"/>
            </a:pPr>
            <a:endParaRPr lang="en-NZ"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2235" y="2562225"/>
            <a:ext cx="3325930" cy="3206750"/>
          </a:xfrm>
          <a:prstGeom prst="rect">
            <a:avLst/>
          </a:prstGeom>
        </p:spPr>
      </p:pic>
    </p:spTree>
    <p:extLst>
      <p:ext uri="{BB962C8B-B14F-4D97-AF65-F5344CB8AC3E}">
        <p14:creationId xmlns:p14="http://schemas.microsoft.com/office/powerpoint/2010/main" val="184228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t>the JSEA document is made up of the following elements:</a:t>
            </a:r>
          </a:p>
          <a:p>
            <a:pPr marL="0" indent="0">
              <a:buNone/>
            </a:pPr>
            <a:r>
              <a:rPr lang="en-NZ" sz="2400" dirty="0">
                <a:solidFill>
                  <a:srgbClr val="0070C0"/>
                </a:solidFill>
                <a:latin typeface="Veneer" panose="02000806000000000000" pitchFamily="50" charset="0"/>
              </a:rPr>
              <a:t>Context:</a:t>
            </a:r>
          </a:p>
          <a:p>
            <a:endParaRPr lang="en-NZ" sz="2400" dirty="0"/>
          </a:p>
          <a:p>
            <a:endParaRPr lang="en-NZ" dirty="0"/>
          </a:p>
        </p:txBody>
      </p:sp>
      <p:pic>
        <p:nvPicPr>
          <p:cNvPr id="6" name="Picture 5"/>
          <p:cNvPicPr>
            <a:picLocks noChangeAspect="1"/>
          </p:cNvPicPr>
          <p:nvPr/>
        </p:nvPicPr>
        <p:blipFill>
          <a:blip r:embed="rId4"/>
          <a:stretch>
            <a:fillRect/>
          </a:stretch>
        </p:blipFill>
        <p:spPr>
          <a:xfrm>
            <a:off x="489866" y="3009899"/>
            <a:ext cx="11288468" cy="2235202"/>
          </a:xfrm>
          <a:prstGeom prst="rect">
            <a:avLst/>
          </a:prstGeom>
        </p:spPr>
      </p:pic>
    </p:spTree>
    <p:extLst>
      <p:ext uri="{BB962C8B-B14F-4D97-AF65-F5344CB8AC3E}">
        <p14:creationId xmlns:p14="http://schemas.microsoft.com/office/powerpoint/2010/main" val="76212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solidFill>
                  <a:srgbClr val="0070C0"/>
                </a:solidFill>
                <a:latin typeface="Veneer" panose="02000806000000000000" pitchFamily="50" charset="0"/>
              </a:rPr>
              <a:t>Basic Work Details:</a:t>
            </a:r>
          </a:p>
          <a:p>
            <a:endParaRPr lang="en-NZ" sz="2400" dirty="0"/>
          </a:p>
          <a:p>
            <a:endParaRPr lang="en-NZ" dirty="0"/>
          </a:p>
        </p:txBody>
      </p:sp>
      <p:pic>
        <p:nvPicPr>
          <p:cNvPr id="7" name="Picture 6"/>
          <p:cNvPicPr>
            <a:picLocks noChangeAspect="1"/>
          </p:cNvPicPr>
          <p:nvPr/>
        </p:nvPicPr>
        <p:blipFill>
          <a:blip r:embed="rId4"/>
          <a:stretch>
            <a:fillRect/>
          </a:stretch>
        </p:blipFill>
        <p:spPr>
          <a:xfrm>
            <a:off x="832883" y="2743199"/>
            <a:ext cx="10526234" cy="2794002"/>
          </a:xfrm>
          <a:prstGeom prst="rect">
            <a:avLst/>
          </a:prstGeom>
        </p:spPr>
      </p:pic>
    </p:spTree>
    <p:extLst>
      <p:ext uri="{BB962C8B-B14F-4D97-AF65-F5344CB8AC3E}">
        <p14:creationId xmlns:p14="http://schemas.microsoft.com/office/powerpoint/2010/main" val="313024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solidFill>
                  <a:srgbClr val="0070C0"/>
                </a:solidFill>
                <a:latin typeface="Veneer" panose="02000806000000000000" pitchFamily="50" charset="0"/>
              </a:rPr>
              <a:t>Attached Information:</a:t>
            </a:r>
          </a:p>
          <a:p>
            <a:endParaRPr lang="en-NZ" sz="2400" dirty="0"/>
          </a:p>
          <a:p>
            <a:endParaRPr lang="en-NZ" dirty="0"/>
          </a:p>
        </p:txBody>
      </p:sp>
      <p:pic>
        <p:nvPicPr>
          <p:cNvPr id="6" name="Picture 5"/>
          <p:cNvPicPr>
            <a:picLocks noChangeAspect="1"/>
          </p:cNvPicPr>
          <p:nvPr/>
        </p:nvPicPr>
        <p:blipFill>
          <a:blip r:embed="rId4"/>
          <a:stretch>
            <a:fillRect/>
          </a:stretch>
        </p:blipFill>
        <p:spPr>
          <a:xfrm>
            <a:off x="813843" y="2743199"/>
            <a:ext cx="10564314" cy="2895602"/>
          </a:xfrm>
          <a:prstGeom prst="rect">
            <a:avLst/>
          </a:prstGeom>
        </p:spPr>
      </p:pic>
    </p:spTree>
    <p:extLst>
      <p:ext uri="{BB962C8B-B14F-4D97-AF65-F5344CB8AC3E}">
        <p14:creationId xmlns:p14="http://schemas.microsoft.com/office/powerpoint/2010/main" val="346981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solidFill>
                  <a:srgbClr val="0070C0"/>
                </a:solidFill>
                <a:latin typeface="Veneer" panose="02000806000000000000" pitchFamily="50" charset="0"/>
              </a:rPr>
              <a:t>Additional Information:</a:t>
            </a:r>
          </a:p>
          <a:p>
            <a:endParaRPr lang="en-NZ" sz="2400" dirty="0"/>
          </a:p>
          <a:p>
            <a:endParaRPr lang="en-NZ" dirty="0"/>
          </a:p>
        </p:txBody>
      </p:sp>
      <p:pic>
        <p:nvPicPr>
          <p:cNvPr id="7" name="Picture 6"/>
          <p:cNvPicPr>
            <a:picLocks noChangeAspect="1"/>
          </p:cNvPicPr>
          <p:nvPr/>
        </p:nvPicPr>
        <p:blipFill>
          <a:blip r:embed="rId4"/>
          <a:stretch>
            <a:fillRect/>
          </a:stretch>
        </p:blipFill>
        <p:spPr>
          <a:xfrm>
            <a:off x="759502" y="3035300"/>
            <a:ext cx="10672996" cy="1625600"/>
          </a:xfrm>
          <a:prstGeom prst="rect">
            <a:avLst/>
          </a:prstGeom>
        </p:spPr>
      </p:pic>
    </p:spTree>
    <p:extLst>
      <p:ext uri="{BB962C8B-B14F-4D97-AF65-F5344CB8AC3E}">
        <p14:creationId xmlns:p14="http://schemas.microsoft.com/office/powerpoint/2010/main" val="362057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0515600" cy="5032376"/>
          </a:xfrm>
        </p:spPr>
        <p:txBody>
          <a:bodyPr/>
          <a:lstStyle/>
          <a:p>
            <a:pPr marL="0" indent="0">
              <a:buNone/>
            </a:pPr>
            <a:r>
              <a:rPr lang="en-NZ" sz="2400" dirty="0">
                <a:solidFill>
                  <a:srgbClr val="0070C0"/>
                </a:solidFill>
                <a:latin typeface="Veneer" panose="02000806000000000000" pitchFamily="50" charset="0"/>
              </a:rPr>
              <a:t>Signing/Acceptance:</a:t>
            </a:r>
          </a:p>
          <a:p>
            <a:endParaRPr lang="en-NZ" sz="2400" dirty="0"/>
          </a:p>
          <a:p>
            <a:endParaRPr lang="en-NZ" dirty="0"/>
          </a:p>
        </p:txBody>
      </p:sp>
      <p:pic>
        <p:nvPicPr>
          <p:cNvPr id="8" name="Picture 7"/>
          <p:cNvPicPr>
            <a:picLocks noChangeAspect="1"/>
          </p:cNvPicPr>
          <p:nvPr/>
        </p:nvPicPr>
        <p:blipFill>
          <a:blip r:embed="rId4"/>
          <a:stretch>
            <a:fillRect/>
          </a:stretch>
        </p:blipFill>
        <p:spPr>
          <a:xfrm>
            <a:off x="2257425" y="2379662"/>
            <a:ext cx="7677150" cy="4257675"/>
          </a:xfrm>
          <a:prstGeom prst="rect">
            <a:avLst/>
          </a:prstGeom>
        </p:spPr>
      </p:pic>
    </p:spTree>
    <p:extLst>
      <p:ext uri="{BB962C8B-B14F-4D97-AF65-F5344CB8AC3E}">
        <p14:creationId xmlns:p14="http://schemas.microsoft.com/office/powerpoint/2010/main" val="95049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413" b="6918"/>
          <a:stretch/>
        </p:blipFill>
        <p:spPr>
          <a:xfrm>
            <a:off x="0" y="0"/>
            <a:ext cx="12192000" cy="1690688"/>
          </a:xfrm>
          <a:prstGeom prst="rect">
            <a:avLst/>
          </a:prstGeom>
        </p:spPr>
      </p:pic>
      <p:sp>
        <p:nvSpPr>
          <p:cNvPr id="2" name="Title 1"/>
          <p:cNvSpPr>
            <a:spLocks noGrp="1"/>
          </p:cNvSpPr>
          <p:nvPr>
            <p:ph type="title"/>
          </p:nvPr>
        </p:nvSpPr>
        <p:spPr>
          <a:xfrm>
            <a:off x="838200" y="301625"/>
            <a:ext cx="10515600" cy="1325563"/>
          </a:xfrm>
        </p:spPr>
        <p:txBody>
          <a:bodyPr>
            <a:normAutofit/>
          </a:bodyPr>
          <a:lstStyle/>
          <a:p>
            <a:r>
              <a:rPr lang="en-NZ" sz="7200" dirty="0">
                <a:solidFill>
                  <a:schemeClr val="bg1"/>
                </a:solidFill>
                <a:latin typeface="Veneer" panose="02000806000000000000" pitchFamily="50" charset="0"/>
              </a:rPr>
              <a:t>JSEA Document</a:t>
            </a:r>
          </a:p>
        </p:txBody>
      </p:sp>
      <p:sp>
        <p:nvSpPr>
          <p:cNvPr id="3" name="Content Placeholder 2"/>
          <p:cNvSpPr>
            <a:spLocks noGrp="1"/>
          </p:cNvSpPr>
          <p:nvPr>
            <p:ph idx="1"/>
          </p:nvPr>
        </p:nvSpPr>
        <p:spPr>
          <a:xfrm>
            <a:off x="838200" y="1825625"/>
            <a:ext cx="11087100" cy="5032376"/>
          </a:xfrm>
        </p:spPr>
        <p:txBody>
          <a:bodyPr/>
          <a:lstStyle/>
          <a:p>
            <a:pPr marL="0" indent="0">
              <a:buNone/>
            </a:pPr>
            <a:r>
              <a:rPr lang="en-NZ" sz="2400" dirty="0">
                <a:solidFill>
                  <a:srgbClr val="0070C0"/>
                </a:solidFill>
                <a:latin typeface="Veneer" panose="02000806000000000000" pitchFamily="50" charset="0"/>
              </a:rPr>
              <a:t>Risk determination:</a:t>
            </a:r>
          </a:p>
          <a:p>
            <a:endParaRPr lang="en-NZ" sz="2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787" y="3060982"/>
            <a:ext cx="5985563" cy="3365218"/>
          </a:xfrm>
          <a:prstGeom prst="rect">
            <a:avLst/>
          </a:prstGeom>
        </p:spPr>
      </p:pic>
      <p:sp>
        <p:nvSpPr>
          <p:cNvPr id="11" name="TextBox 10"/>
          <p:cNvSpPr txBox="1"/>
          <p:nvPr/>
        </p:nvSpPr>
        <p:spPr>
          <a:xfrm>
            <a:off x="635001" y="2768600"/>
            <a:ext cx="4483100" cy="4078039"/>
          </a:xfrm>
          <a:prstGeom prst="rect">
            <a:avLst/>
          </a:prstGeom>
          <a:noFill/>
        </p:spPr>
        <p:txBody>
          <a:bodyPr wrap="square" rtlCol="0">
            <a:spAutoFit/>
          </a:bodyPr>
          <a:lstStyle/>
          <a:p>
            <a:pPr algn="ctr"/>
            <a:r>
              <a:rPr lang="en-NZ" sz="7200" dirty="0">
                <a:latin typeface="Veneer" panose="02000806000000000000" pitchFamily="50" charset="0"/>
              </a:rPr>
              <a:t>Consequence</a:t>
            </a:r>
          </a:p>
          <a:p>
            <a:pPr algn="ctr"/>
            <a:r>
              <a:rPr lang="en-NZ" sz="11000" dirty="0">
                <a:latin typeface="Veneer" panose="02000806000000000000" pitchFamily="50" charset="0"/>
              </a:rPr>
              <a:t> </a:t>
            </a:r>
          </a:p>
          <a:p>
            <a:pPr algn="ctr"/>
            <a:r>
              <a:rPr lang="en-NZ" sz="7200" dirty="0">
                <a:latin typeface="Veneer" panose="02000806000000000000" pitchFamily="50" charset="0"/>
              </a:rPr>
              <a:t>Likelihood</a:t>
            </a:r>
          </a:p>
        </p:txBody>
      </p:sp>
      <p:grpSp>
        <p:nvGrpSpPr>
          <p:cNvPr id="6" name="Group 5"/>
          <p:cNvGrpSpPr/>
          <p:nvPr/>
        </p:nvGrpSpPr>
        <p:grpSpPr>
          <a:xfrm>
            <a:off x="749300" y="2737660"/>
            <a:ext cx="4940485" cy="4247317"/>
            <a:chOff x="749300" y="2737660"/>
            <a:chExt cx="4940485" cy="4247317"/>
          </a:xfrm>
        </p:grpSpPr>
        <p:sp>
          <p:nvSpPr>
            <p:cNvPr id="12" name="TextBox 11"/>
            <p:cNvSpPr txBox="1"/>
            <p:nvPr/>
          </p:nvSpPr>
          <p:spPr>
            <a:xfrm>
              <a:off x="749300" y="2737660"/>
              <a:ext cx="4241799" cy="4247317"/>
            </a:xfrm>
            <a:prstGeom prst="rect">
              <a:avLst/>
            </a:prstGeom>
            <a:noFill/>
          </p:spPr>
          <p:txBody>
            <a:bodyPr wrap="square" rtlCol="0">
              <a:spAutoFit/>
            </a:bodyPr>
            <a:lstStyle/>
            <a:p>
              <a:pPr algn="ctr"/>
              <a:r>
                <a:rPr lang="en-NZ" sz="26000" dirty="0">
                  <a:solidFill>
                    <a:srgbClr val="C00000"/>
                  </a:solidFill>
                  <a:latin typeface="Veneer" panose="02000806000000000000" pitchFamily="50" charset="0"/>
                </a:rPr>
                <a:t>v</a:t>
              </a:r>
            </a:p>
          </p:txBody>
        </p:sp>
        <p:sp>
          <p:nvSpPr>
            <p:cNvPr id="13" name="TextBox 12"/>
            <p:cNvSpPr txBox="1"/>
            <p:nvPr/>
          </p:nvSpPr>
          <p:spPr>
            <a:xfrm>
              <a:off x="1447986" y="4936331"/>
              <a:ext cx="4241799" cy="1323439"/>
            </a:xfrm>
            <a:prstGeom prst="rect">
              <a:avLst/>
            </a:prstGeom>
            <a:noFill/>
          </p:spPr>
          <p:txBody>
            <a:bodyPr wrap="square" rtlCol="0">
              <a:spAutoFit/>
            </a:bodyPr>
            <a:lstStyle/>
            <a:p>
              <a:pPr algn="ctr"/>
              <a:r>
                <a:rPr lang="en-NZ" sz="8000" dirty="0">
                  <a:solidFill>
                    <a:srgbClr val="C00000"/>
                  </a:solidFill>
                  <a:latin typeface="Veneer" panose="02000806000000000000" pitchFamily="50" charset="0"/>
                </a:rPr>
                <a:t>‘s</a:t>
              </a:r>
            </a:p>
          </p:txBody>
        </p:sp>
      </p:grpSp>
    </p:spTree>
    <p:extLst>
      <p:ext uri="{BB962C8B-B14F-4D97-AF65-F5344CB8AC3E}">
        <p14:creationId xmlns:p14="http://schemas.microsoft.com/office/powerpoint/2010/main" val="267103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repeatCount="indefinite" fill="hold" nodeType="afterEffect">
                                  <p:stCondLst>
                                    <p:cond delay="0"/>
                                  </p:stCondLst>
                                  <p:endCondLst>
                                    <p:cond evt="onNext" delay="0">
                                      <p:tgtEl>
                                        <p:sldTgt/>
                                      </p:tgtEl>
                                    </p:cond>
                                  </p:endCondLst>
                                  <p:childTnLst>
                                    <p:animEffect transition="out" filter="fade">
                                      <p:cBhvr>
                                        <p:cTn id="10" dur="2000" tmFilter="0, 0; .2, .5; .8, .5; 1, 0"/>
                                        <p:tgtEl>
                                          <p:spTgt spid="6"/>
                                        </p:tgtEl>
                                      </p:cBhvr>
                                    </p:animEffect>
                                    <p:animScale>
                                      <p:cBhvr>
                                        <p:cTn id="11"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7A21480399A4A88671B9F277D8B5A" ma:contentTypeVersion="27" ma:contentTypeDescription="Create a new document." ma:contentTypeScope="" ma:versionID="925c84783f13defb7fdc52ac7118d133">
  <xsd:schema xmlns:xsd="http://www.w3.org/2001/XMLSchema" xmlns:xs="http://www.w3.org/2001/XMLSchema" xmlns:p="http://schemas.microsoft.com/office/2006/metadata/properties" xmlns:ns2="96d48df6-cfb1-4dd9-839f-f42b520e701c" xmlns:ns3="1a92dd95-ebfa-46f3-8aba-8a64cdde3275" targetNamespace="http://schemas.microsoft.com/office/2006/metadata/properties" ma:root="true" ma:fieldsID="1f7f8e075393b2488d815db84b7ae9b7" ns2:_="" ns3:_="">
    <xsd:import namespace="96d48df6-cfb1-4dd9-839f-f42b520e701c"/>
    <xsd:import namespace="1a92dd95-ebfa-46f3-8aba-8a64cdde3275"/>
    <xsd:element name="properties">
      <xsd:complexType>
        <xsd:sequence>
          <xsd:element name="documentManagement">
            <xsd:complexType>
              <xsd:all>
                <xsd:element ref="ns3:_Flow_SignoffStatus" minOccurs="0"/>
                <xsd:element ref="ns3:_x0031__x002d_1000"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2:TaxKeywordTaxHTField" minOccurs="0"/>
                <xsd:element ref="ns2:TaxCatchAll"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element ref="ns3:FilePat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48df6-cfb1-4dd9-839f-f42b520e701c"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Enterprise Keywords" ma:readOnly="false" ma:fieldId="{23f27201-bee3-471e-b2e7-b64fd8b7ca38}" ma:taxonomyMulti="true" ma:sspId="b4566424-c5f1-4ab5-8d2d-ab7fe6247368"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b7770044-ceec-4c68-98b6-40a3cec07ad5}" ma:internalName="TaxCatchAll" ma:readOnly="false" ma:showField="CatchAllData" ma:web="96d48df6-cfb1-4dd9-839f-f42b520e701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92dd95-ebfa-46f3-8aba-8a64cdde3275"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_x0024_Resources_x003a_core_x002c_Signoff_Status_x003b_" ma:readOnly="false">
      <xsd:simpleType>
        <xsd:restriction base="dms:Text"/>
      </xsd:simpleType>
    </xsd:element>
    <xsd:element name="_x0031__x002d_1000" ma:index="5" nillable="true" ma:displayName="1-1000" ma:format="Dropdown" ma:internalName="_x0031__x002d_1000" ma:readOnly="false" ma:percentage="FALSE">
      <xsd:simpleType>
        <xsd:restriction base="dms:Number"/>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hidden="true" ma:internalName="MediaServiceAutoTags" ma:readOnly="true">
      <xsd:simpleType>
        <xsd:restriction base="dms:Text"/>
      </xsd:simpleType>
    </xsd:element>
    <xsd:element name="MediaServiceOCR" ma:index="12" nillable="true" ma:displayName="MediaServiceOCR" ma:hidden="true" ma:internalName="MediaServiceOCR" ma:readOnly="true">
      <xsd:simpleType>
        <xsd:restriction base="dms:Note"/>
      </xsd:simpleType>
    </xsd:element>
    <xsd:element name="MediaServiceLocation" ma:index="13" nillable="true" ma:displayName="MediaServiceLocation" ma:hidden="true"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hidden="true" ma:internalName="MediaServiceKeyPoints" ma:readOnly="true">
      <xsd:simpleType>
        <xsd:restriction base="dms:Note"/>
      </xsd:simpleType>
    </xsd:element>
    <xsd:element name="MediaLengthInSeconds" ma:index="24" nillable="true" ma:displayName="Length (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4566424-c5f1-4ab5-8d2d-ab7fe62473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element name="FilePath" ma:index="31" nillable="true" ma:displayName="File Path" ma:format="Dropdown" ma:internalName="FilePath">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96d48df6-cfb1-4dd9-839f-f42b520e701c">
      <Terms xmlns="http://schemas.microsoft.com/office/infopath/2007/PartnerControls"/>
    </TaxKeywordTaxHTField>
    <_Flow_SignoffStatus xmlns="1a92dd95-ebfa-46f3-8aba-8a64cdde3275" xsi:nil="true"/>
    <TaxCatchAll xmlns="96d48df6-cfb1-4dd9-839f-f42b520e701c" xsi:nil="true"/>
    <_x0031__x002d_1000 xmlns="1a92dd95-ebfa-46f3-8aba-8a64cdde3275" xsi:nil="true"/>
    <lcf76f155ced4ddcb4097134ff3c332f xmlns="1a92dd95-ebfa-46f3-8aba-8a64cdde3275">
      <Terms xmlns="http://schemas.microsoft.com/office/infopath/2007/PartnerControls"/>
    </lcf76f155ced4ddcb4097134ff3c332f>
    <FilePath xmlns="1a92dd95-ebfa-46f3-8aba-8a64cdde3275" xsi:nil="true"/>
  </documentManagement>
</p:properties>
</file>

<file path=customXml/itemProps1.xml><?xml version="1.0" encoding="utf-8"?>
<ds:datastoreItem xmlns:ds="http://schemas.openxmlformats.org/officeDocument/2006/customXml" ds:itemID="{D3E6EA41-8FD4-4695-96F8-1801D4685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48df6-cfb1-4dd9-839f-f42b520e701c"/>
    <ds:schemaRef ds:uri="1a92dd95-ebfa-46f3-8aba-8a64cdde3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F32689-9344-4C97-8C99-AD748DD219D7}">
  <ds:schemaRefs>
    <ds:schemaRef ds:uri="http://schemas.microsoft.com/sharepoint/v3/contenttype/forms"/>
  </ds:schemaRefs>
</ds:datastoreItem>
</file>

<file path=customXml/itemProps3.xml><?xml version="1.0" encoding="utf-8"?>
<ds:datastoreItem xmlns:ds="http://schemas.openxmlformats.org/officeDocument/2006/customXml" ds:itemID="{C6505FC7-E950-4CD6-9408-5A64AC813B7B}">
  <ds:schemaRefs>
    <ds:schemaRef ds:uri="http://schemas.microsoft.com/office/2006/metadata/properties"/>
    <ds:schemaRef ds:uri="http://schemas.microsoft.com/office/infopath/2007/PartnerControls"/>
    <ds:schemaRef ds:uri="96d48df6-cfb1-4dd9-839f-f42b520e701c"/>
    <ds:schemaRef ds:uri="1a92dd95-ebfa-46f3-8aba-8a64cdde3275"/>
  </ds:schemaRefs>
</ds:datastoreItem>
</file>

<file path=docProps/app.xml><?xml version="1.0" encoding="utf-8"?>
<Properties xmlns="http://schemas.openxmlformats.org/officeDocument/2006/extended-properties" xmlns:vt="http://schemas.openxmlformats.org/officeDocument/2006/docPropsVTypes">
  <TotalTime>759</TotalTime>
  <Words>3120</Words>
  <Application>Microsoft Office PowerPoint</Application>
  <PresentationFormat>Widescreen</PresentationFormat>
  <Paragraphs>225</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Bradley Hand ITC</vt:lpstr>
      <vt:lpstr>Calibri</vt:lpstr>
      <vt:lpstr>Calibri Light</vt:lpstr>
      <vt:lpstr>Veneer</vt:lpstr>
      <vt:lpstr>Office Theme</vt:lpstr>
      <vt:lpstr>JSEA</vt:lpstr>
      <vt:lpstr>JSEA Training</vt:lpstr>
      <vt:lpstr>Introduction</vt:lpstr>
      <vt:lpstr>JSEA Document</vt:lpstr>
      <vt:lpstr>JSEA Document</vt:lpstr>
      <vt:lpstr>JSEA Document</vt:lpstr>
      <vt:lpstr>JSEA Document</vt:lpstr>
      <vt:lpstr>JSEA Document</vt:lpstr>
      <vt:lpstr>JSEA Document</vt:lpstr>
      <vt:lpstr>JSEA Document</vt:lpstr>
      <vt:lpstr>JSEA Document</vt:lpstr>
      <vt:lpstr>JSEA Document</vt:lpstr>
      <vt:lpstr>JSEA Process</vt:lpstr>
      <vt:lpstr>Job steps</vt:lpstr>
      <vt:lpstr>Raw risk</vt:lpstr>
      <vt:lpstr>Controls</vt:lpstr>
      <vt:lpstr>Controlled risk</vt:lpstr>
      <vt:lpstr>Risk Acceptance</vt:lpstr>
      <vt:lpstr>Recovery Actions</vt:lpstr>
      <vt:lpstr>Legal</vt:lpstr>
      <vt:lpstr>Practical</vt:lpstr>
      <vt:lpstr>JSEA Training</vt:lpstr>
    </vt:vector>
  </TitlesOfParts>
  <Company>Ballance Agri-Nutrients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JSEA</dc:title>
  <dc:creator>Karl Henderson</dc:creator>
  <cp:lastModifiedBy>lois@besafe.org.nz</cp:lastModifiedBy>
  <cp:revision>50</cp:revision>
  <dcterms:created xsi:type="dcterms:W3CDTF">2019-09-24T02:12:33Z</dcterms:created>
  <dcterms:modified xsi:type="dcterms:W3CDTF">2025-06-09T06:22:59Z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0x010100CB17A21480399A4A88671B9F277D8B5A</vt:lpwstr>
  </property>
  <property fmtid="{D5CDD505-2E9C-101B-9397-08002B2CF9AE}" pid="3" name="TaxKeyword">
    <vt:lpwstr/>
  </property>
</Properties>
</file>