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1" r:id="rId2"/>
    <p:sldId id="445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5" r:id="rId11"/>
    <p:sldId id="446" r:id="rId12"/>
    <p:sldId id="456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142C1-E76C-CA4C-9DC6-EB4C945C3F28}" v="1" dt="2026-03-05T22:51:20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 autoAdjust="0"/>
    <p:restoredTop sz="66953" autoAdjust="0"/>
  </p:normalViewPr>
  <p:slideViewPr>
    <p:cSldViewPr snapToGrid="0">
      <p:cViewPr varScale="1">
        <p:scale>
          <a:sx n="60" d="100"/>
          <a:sy n="60" d="100"/>
        </p:scale>
        <p:origin x="35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1934-D20C-4365-97E8-70CB5FCB05C0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32D4-89E6-42CD-A218-F7914F9F0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0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Work Starts: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Identify proximity to electrical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Check NZECP 34 distances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Engage early with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Build controls into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Account for human factors</a:t>
            </a:r>
          </a:p>
          <a:p>
            <a:endParaRPr lang="en-GB" b="1" dirty="0"/>
          </a:p>
          <a:p>
            <a:endParaRPr lang="en-GB" dirty="0"/>
          </a:p>
          <a:p>
            <a:r>
              <a:rPr lang="en-GB" dirty="0"/>
              <a:t>“We don’t expect perfection. We expect early engagement, thoughtful planning, and systems that don’t rely on luck.”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4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Design work so that when humans are humans – the outcome is still safe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5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Electricity is unforgiving</a:t>
            </a:r>
          </a:p>
          <a:p>
            <a:r>
              <a:rPr lang="en-GB" dirty="0"/>
              <a:t>Small errors → catastrophic outcomes</a:t>
            </a:r>
          </a:p>
          <a:p>
            <a:r>
              <a:rPr lang="en-GB" dirty="0"/>
              <a:t>Shared responsibility across Taranaki industry</a:t>
            </a:r>
          </a:p>
          <a:p>
            <a:r>
              <a:rPr lang="en-GB" dirty="0"/>
              <a:t>Design + Planning + Behaviour = Safety</a:t>
            </a:r>
          </a:p>
          <a:p>
            <a:endParaRPr lang="en-GB" dirty="0"/>
          </a:p>
          <a:p>
            <a:r>
              <a:rPr lang="en-GB" b="1" dirty="0"/>
              <a:t>Speaker Notes:</a:t>
            </a:r>
          </a:p>
          <a:p>
            <a:r>
              <a:rPr lang="en-GB" dirty="0"/>
              <a:t>Electricity does not give second chances. In our network, the difference between a normal day and a fatal event can be millimetres — or seconds.”</a:t>
            </a:r>
          </a:p>
          <a:p>
            <a:endParaRPr lang="en-GB" dirty="0"/>
          </a:p>
          <a:p>
            <a:r>
              <a:rPr lang="en-GB" dirty="0"/>
              <a:t>I want to position today as a </a:t>
            </a:r>
            <a:r>
              <a:rPr lang="en-GB" i="1" dirty="0"/>
              <a:t>regional partnership conversation</a:t>
            </a:r>
            <a:r>
              <a:rPr lang="en-GB" dirty="0"/>
              <a:t> — it's not about Powerco policing wider industry.</a:t>
            </a:r>
          </a:p>
          <a:p>
            <a:endParaRPr lang="en-GB" dirty="0"/>
          </a:p>
          <a:p>
            <a:r>
              <a:rPr lang="en-GB" dirty="0"/>
              <a:t>We all operate in the same environment —  be that civil contractors, traffic management teams, designers, architects, builders, engineers. The risk sits in the spaces between our organisations.”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Overhead lines</a:t>
            </a:r>
          </a:p>
          <a:p>
            <a:r>
              <a:rPr lang="en-GB" dirty="0"/>
              <a:t>Underground cables</a:t>
            </a:r>
          </a:p>
          <a:p>
            <a:r>
              <a:rPr lang="en-GB" dirty="0"/>
              <a:t>Poles &amp; supporting structures</a:t>
            </a:r>
          </a:p>
          <a:p>
            <a:r>
              <a:rPr lang="en-GB" dirty="0"/>
              <a:t>Mobile plant &amp; height work interactions</a:t>
            </a:r>
          </a:p>
          <a:p>
            <a:endParaRPr lang="en-GB" dirty="0"/>
          </a:p>
          <a:p>
            <a:r>
              <a:rPr lang="en-GB" dirty="0"/>
              <a:t>Explain that electrical risk is often </a:t>
            </a:r>
            <a:r>
              <a:rPr lang="en-GB" b="1" dirty="0"/>
              <a:t>indirect exposure</a:t>
            </a:r>
            <a:r>
              <a:rPr lang="en-GB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tip truck tray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crane boom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Scaffolding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concrete pump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Traffic detours shifting lanes closer to poles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MADS reduced during construction – as recent as last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Most serious incidents involve:</a:t>
            </a:r>
          </a:p>
          <a:p>
            <a:r>
              <a:rPr lang="en-GB" dirty="0"/>
              <a:t>Assumptions about distance</a:t>
            </a:r>
          </a:p>
          <a:p>
            <a:r>
              <a:rPr lang="en-GB" dirty="0"/>
              <a:t>“We’ve done this before” – Human conditioning, pushed by need to get work done all whilst site conditions are changing constantly.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Sets minimum electrical safe distances</a:t>
            </a:r>
          </a:p>
          <a:p>
            <a:r>
              <a:rPr lang="en-GB" dirty="0"/>
              <a:t>Applies to buildings, structures &amp; activities near lines</a:t>
            </a:r>
          </a:p>
          <a:p>
            <a:r>
              <a:rPr lang="en-GB" dirty="0"/>
              <a:t>Recognised under Electricity (Safety) Regulations</a:t>
            </a:r>
          </a:p>
          <a:p>
            <a:r>
              <a:rPr lang="en-GB" dirty="0"/>
              <a:t>Mandatory minimum standards</a:t>
            </a:r>
          </a:p>
          <a:p>
            <a:endParaRPr lang="en-GB" dirty="0"/>
          </a:p>
          <a:p>
            <a:r>
              <a:rPr lang="en-GB" dirty="0"/>
              <a:t>Explain clearly:</a:t>
            </a:r>
          </a:p>
          <a:p>
            <a:endParaRPr lang="en-GB" dirty="0"/>
          </a:p>
          <a:p>
            <a:r>
              <a:rPr lang="en-GB" dirty="0"/>
              <a:t>“NZECP 34 sets the minimum safe distances from live electrical conductors.”</a:t>
            </a:r>
          </a:p>
          <a:p>
            <a:endParaRPr lang="en-GB" dirty="0"/>
          </a:p>
          <a:p>
            <a:r>
              <a:rPr lang="en-GB" dirty="0"/>
              <a:t>Emphasise:</a:t>
            </a:r>
          </a:p>
          <a:p>
            <a:r>
              <a:rPr lang="en-GB" dirty="0"/>
              <a:t>This is not guidance — it is enforceable.</a:t>
            </a:r>
          </a:p>
          <a:p>
            <a:r>
              <a:rPr lang="en-GB" dirty="0"/>
              <a:t>Distances vary by voltage.</a:t>
            </a:r>
          </a:p>
          <a:p>
            <a:r>
              <a:rPr lang="en-GB" dirty="0"/>
              <a:t>Applies to permanent AND temporary works.</a:t>
            </a:r>
          </a:p>
          <a:p>
            <a:r>
              <a:rPr lang="en-GB" dirty="0"/>
              <a:t>Then make your key expansion point:</a:t>
            </a:r>
          </a:p>
          <a:p>
            <a:endParaRPr lang="en-GB" dirty="0"/>
          </a:p>
          <a:p>
            <a:r>
              <a:rPr lang="en-GB" dirty="0"/>
              <a:t>“This isn’t just about new buildings. It applies to minor works, scaffolding, fencing, signage, traffic diversions, lifting operations — anything that changes the proximity to live lines.”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Safety by Design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Civil 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Temporary traffic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Minor 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Signage &amp; street furniture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Excavation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Event infrastructure</a:t>
            </a:r>
          </a:p>
          <a:p>
            <a:endParaRPr lang="en-GB" dirty="0"/>
          </a:p>
          <a:p>
            <a:r>
              <a:rPr lang="en-GB" dirty="0"/>
              <a:t>“Safety by design is often misunderstood as architectural design. In reality, it’s about eliminating or reducing risk at the planning stage — before boots hit the ground.”</a:t>
            </a:r>
          </a:p>
          <a:p>
            <a:endParaRPr lang="en-GB" dirty="0"/>
          </a:p>
          <a:p>
            <a:r>
              <a:rPr lang="en-GB" dirty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Moving a laydown yard 2 metres further from a pole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Rerouting traffic to avoid plant operating under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Selecting smaller 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Scheduling isolations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Design is about shaping the system so humans don’t have to rely on perfect behaviour.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4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Speaker Notes:</a:t>
            </a:r>
          </a:p>
          <a:p>
            <a:r>
              <a:rPr lang="en-GB" dirty="0"/>
              <a:t>Introduce the video as a human factors lens.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People operate under pressure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Assumptions fill gaps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Normalisation of deviation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System conditions drive behaviour</a:t>
            </a:r>
          </a:p>
          <a:p>
            <a:endParaRPr lang="en-GB" dirty="0"/>
          </a:p>
          <a:p>
            <a:r>
              <a:rPr lang="en-GB" b="1" dirty="0"/>
              <a:t>After the video:</a:t>
            </a:r>
          </a:p>
          <a:p>
            <a:r>
              <a:rPr lang="en-GB" dirty="0"/>
              <a:t>“Most electrical incidents are not caused by people trying to do the wrong thing. They’re caused by normal people operating in systems that don’t fully account for human limits.”</a:t>
            </a:r>
          </a:p>
          <a:p>
            <a:endParaRPr lang="en-GB" dirty="0"/>
          </a:p>
          <a:p>
            <a:r>
              <a:rPr lang="en-GB" dirty="0"/>
              <a:t>Talk about:</a:t>
            </a:r>
          </a:p>
          <a:p>
            <a:r>
              <a:rPr lang="en-GB" dirty="0"/>
              <a:t>Time pressure</a:t>
            </a:r>
          </a:p>
          <a:p>
            <a:r>
              <a:rPr lang="en-GB" dirty="0"/>
              <a:t>Competing priorities</a:t>
            </a:r>
          </a:p>
          <a:p>
            <a:r>
              <a:rPr lang="en-GB" dirty="0"/>
              <a:t>Unclear drawings</a:t>
            </a:r>
          </a:p>
          <a:p>
            <a:r>
              <a:rPr lang="en-GB" dirty="0"/>
              <a:t>Changing site conditions</a:t>
            </a:r>
          </a:p>
          <a:p>
            <a:r>
              <a:rPr lang="en-GB" dirty="0"/>
              <a:t>Overconfidence from experience</a:t>
            </a:r>
          </a:p>
          <a:p>
            <a:r>
              <a:rPr lang="en-GB" dirty="0"/>
              <a:t>Poor design/HAZOP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 Contributors: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Misjudged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Poor visibility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Inadequate supervision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Ambiguous site controls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Assumed isolation status</a:t>
            </a:r>
          </a:p>
          <a:p>
            <a:endParaRPr lang="en-GB" b="1" dirty="0"/>
          </a:p>
          <a:p>
            <a:br>
              <a:rPr lang="en-GB" dirty="0"/>
            </a:br>
            <a:r>
              <a:rPr lang="en-GB" dirty="0"/>
              <a:t>“How many of us have thought ‘that looks far enough away’?”</a:t>
            </a:r>
          </a:p>
          <a:p>
            <a:endParaRPr lang="en-GB" dirty="0"/>
          </a:p>
          <a:p>
            <a:r>
              <a:rPr lang="en-GB" b="1" dirty="0"/>
              <a:t>Highlight</a:t>
            </a:r>
            <a:r>
              <a:rPr lang="en-GB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Depth perception is unreliable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Voltage is invisible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Weather affects sag and swing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Fatigue changes judgment- not just hours worked but task fatigue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Design must compensate for this.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2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Safety Design:</a:t>
            </a:r>
          </a:p>
          <a:p>
            <a:r>
              <a:rPr lang="en-GB" dirty="0"/>
              <a:t>Clear exclusion zones</a:t>
            </a:r>
          </a:p>
          <a:p>
            <a:r>
              <a:rPr lang="en-GB" dirty="0"/>
              <a:t>Physical barriers</a:t>
            </a:r>
          </a:p>
          <a:p>
            <a:r>
              <a:rPr lang="en-GB" dirty="0"/>
              <a:t>Visual markers</a:t>
            </a:r>
          </a:p>
          <a:p>
            <a:r>
              <a:rPr lang="en-GB" dirty="0"/>
              <a:t>Engineering controls</a:t>
            </a:r>
          </a:p>
          <a:p>
            <a:r>
              <a:rPr lang="en-GB" dirty="0"/>
              <a:t>Early engagement with asset owners</a:t>
            </a:r>
          </a:p>
          <a:p>
            <a:r>
              <a:rPr lang="en-GB" dirty="0"/>
              <a:t>Simple permit systems</a:t>
            </a:r>
          </a:p>
          <a:p>
            <a:endParaRPr lang="en-GB" dirty="0"/>
          </a:p>
          <a:p>
            <a:r>
              <a:rPr lang="en-GB" dirty="0"/>
              <a:t>“We don’t design safety for perfect humans. We design for normal humans.”</a:t>
            </a:r>
          </a:p>
          <a:p>
            <a:endParaRPr lang="en-GB" dirty="0"/>
          </a:p>
          <a:p>
            <a:r>
              <a:rPr lang="en-GB" dirty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Goal posts for 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Height restrictors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Spotters with clear authority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Isolation confirmation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Tie this back to NZECP 34 minimum distances.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Minimum distances are the baseline — good design often exceeds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5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High-Risk Scenarios:</a:t>
            </a:r>
          </a:p>
          <a:p>
            <a:r>
              <a:rPr lang="en-GB" dirty="0"/>
              <a:t>Traffic light installations</a:t>
            </a:r>
          </a:p>
          <a:p>
            <a:r>
              <a:rPr lang="en-GB" dirty="0"/>
              <a:t>Temporary signage</a:t>
            </a:r>
          </a:p>
          <a:p>
            <a:r>
              <a:rPr lang="en-GB" dirty="0"/>
              <a:t>Road resealing</a:t>
            </a:r>
          </a:p>
          <a:p>
            <a:r>
              <a:rPr lang="en-GB" dirty="0"/>
              <a:t>Vegetation trimming</a:t>
            </a:r>
          </a:p>
          <a:p>
            <a:r>
              <a:rPr lang="en-GB" dirty="0"/>
              <a:t>Crane lifts</a:t>
            </a:r>
          </a:p>
          <a:p>
            <a:r>
              <a:rPr lang="en-GB" dirty="0"/>
              <a:t>Event set-up</a:t>
            </a:r>
          </a:p>
          <a:p>
            <a:r>
              <a:rPr lang="en-GB" b="1" dirty="0"/>
              <a:t>Emphasise:</a:t>
            </a:r>
          </a:p>
          <a:p>
            <a:r>
              <a:rPr lang="en-GB" dirty="0"/>
              <a:t>“Some of the highest exposure we see is not major construction — it’s routine minor works.”</a:t>
            </a:r>
          </a:p>
          <a:p>
            <a:endParaRPr lang="en-GB" dirty="0"/>
          </a:p>
          <a:p>
            <a:r>
              <a:rPr lang="en-GB" dirty="0"/>
              <a:t>Traffic diversions can:</a:t>
            </a:r>
          </a:p>
          <a:p>
            <a:r>
              <a:rPr lang="en-GB" dirty="0"/>
              <a:t>Shift lanes closer to poles</a:t>
            </a:r>
          </a:p>
          <a:p>
            <a:r>
              <a:rPr lang="en-GB" dirty="0"/>
              <a:t>Change plant approach angles</a:t>
            </a:r>
          </a:p>
          <a:p>
            <a:r>
              <a:rPr lang="en-GB" dirty="0"/>
              <a:t>Reduce visibility</a:t>
            </a:r>
          </a:p>
          <a:p>
            <a:r>
              <a:rPr lang="en-GB" dirty="0"/>
              <a:t>Minor works must still comply with NZECP 34.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32D4-89E6-42CD-A218-F7914F9F0B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0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7B54-8D39-1998-4EE9-D309FC80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2CBB0-C197-2BA2-60B5-9810482E2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4C414-DBF3-983A-E3F5-E10E3E8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91F79-AAA3-AF11-FA78-00F52A25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8EF2-C160-F57E-E082-3BB909E3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280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7CAC-B8C3-FE07-AE56-ED7F8056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6BA9A-88DE-3E4E-7933-D55F6DC6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CA1A-364B-1846-2F0D-70C4D7D6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ACE1E-39FD-ABA9-A5C2-78C0607E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9B33-65F8-0B38-8050-C9750860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1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21B2D-C263-65B7-A899-B5571ADF2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19B57-CB8F-BB49-B106-D4850E7FF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1A275-0CB2-2F79-029A-D08B92B7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CC67-614D-6D34-A7BE-15EF27FA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23F3-47D6-4248-3922-942BFE48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074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Ful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685FECF-1AE4-441A-BFDA-798ACCC7E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596" y="6225091"/>
            <a:ext cx="1638870" cy="426472"/>
          </a:xfrm>
          <a:prstGeom prst="rect">
            <a:avLst/>
          </a:prstGeom>
        </p:spPr>
      </p:pic>
      <p:pic>
        <p:nvPicPr>
          <p:cNvPr id="7" name="Picture 6" descr="A picture containing outdoor, mountain, nature, highland&#10;&#10;Description automatically generated">
            <a:extLst>
              <a:ext uri="{FF2B5EF4-FFF2-40B4-BE49-F238E27FC236}">
                <a16:creationId xmlns:a16="http://schemas.microsoft.com/office/drawing/2014/main" id="{46D1A44D-3F53-43E2-AC16-1D6DB2402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20B026DA-0B8B-4501-BA1E-9DE802751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235" y="6164255"/>
            <a:ext cx="1638870" cy="4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3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FCB5-5663-E5FB-8D48-EA2F52CE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17BF-AFA0-95E4-973C-E14B4E16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1F6B7-7A6B-F688-090D-91964601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7D348-11DD-9977-34A5-2E66C59C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11581-5806-6457-7239-628F7A36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7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6CB0-554D-1FBF-830A-4ACB02BC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6C715-1A34-CDD6-FF2C-43B10B04A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10E47-DB67-E533-B647-32118B99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B4237-9DC1-2255-40D1-AE659701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764C5-08CE-9CFB-9EFE-8DF0F848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244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4092-1FCF-BB18-577E-B871A178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68156-CBB2-2953-8986-14F9AB969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20801-4C98-3C80-B107-377C186B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B9B54-673B-D7F8-42F8-87E81CA4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F3C28-CBD6-F769-DCC5-BB88254C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43F48-D907-A218-066E-4CBC0F62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297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C377-B49A-41BC-0BCC-4CF9181C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3F6F2-AF2D-2E22-9253-F8E7B218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E1E0A-5DD1-C8B3-136E-FCC30B90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1F439-FBFC-2215-9248-75E3BABA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C9D22-9865-C117-15F8-73BEDFD4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9979-3C04-B3EA-422E-75722D41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46044-40AE-3846-C5A3-7F1F9315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3DACE-4588-29F6-0E57-BC39F399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107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BB2E-77A1-F917-06C3-1739966A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D45B5-4376-212F-FC57-13C6554F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6546B-F41B-A809-3F4B-D3228DEF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8AE44-9B2F-5C18-631D-50ECF9C1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29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8FCD-5E51-53DB-5E4C-3FA91961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817BD-F834-CEE9-DEAD-10809882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8FC8C-41B1-83E8-EFED-53FB09B3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70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D184-444D-F4F2-512B-C89C79A2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87A9-1435-97B8-546C-F375B7DA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3B0DF-9167-FCFA-5B17-247245BBB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A7991-D270-20A0-C4D3-32BFA3FF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1E059-9709-862C-784C-25B0B8B7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2A06-1FED-6067-1D2A-B388B39F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71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9E40-C1A3-8B58-4E84-B76E2715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A06E4-E725-1E3B-CB4B-5AA7FEC44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E5375-CF1C-BDF5-3E8A-EF80DFE0A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30D79-7EF1-1927-2B7D-E34CE023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ADAC7-B048-9E61-1EB0-EA215788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6869-40D9-BE04-3681-FD27F03A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2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7ABF5-C804-A813-BBC8-D0A09110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CD78A-8F13-98D7-B430-E07B1F4C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616C-96A9-75DC-5DF9-7D91677EE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7D068-8D21-4CE7-AB5E-4388053DAFA3}" type="datetimeFigureOut">
              <a:rPr lang="en-NZ" smtClean="0"/>
              <a:t>06/03/2026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388AC-FA02-564C-7109-B4D8BAF48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1E6B-1266-F527-5408-C3A0F4ED8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C5BBB-E678-45DA-80DB-BF66E9F72E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40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_lTKZm1Ts?feature=oembed" TargetMode="External"/><Relationship Id="rId6" Type="http://schemas.openxmlformats.org/officeDocument/2006/relationships/hyperlink" Target="https://www.youtube.com/watch?v=KB_lTKZm1T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untain in the distance&#10;&#10;AI-generated content may be incorrect.">
            <a:extLst>
              <a:ext uri="{FF2B5EF4-FFF2-40B4-BE49-F238E27FC236}">
                <a16:creationId xmlns:a16="http://schemas.microsoft.com/office/drawing/2014/main" id="{12709F97-35A3-4DBA-2E2F-E014EEB08B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16BD7E-AB7D-4B64-8D15-2E5EA5056958}"/>
              </a:ext>
            </a:extLst>
          </p:cNvPr>
          <p:cNvSpPr txBox="1"/>
          <p:nvPr/>
        </p:nvSpPr>
        <p:spPr>
          <a:xfrm>
            <a:off x="942188" y="2197290"/>
            <a:ext cx="6222541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Working safely around Electrical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554F2-5859-C232-DCB1-C5939BD83DCF}"/>
              </a:ext>
            </a:extLst>
          </p:cNvPr>
          <p:cNvSpPr txBox="1"/>
          <p:nvPr/>
        </p:nvSpPr>
        <p:spPr>
          <a:xfrm>
            <a:off x="942188" y="3483721"/>
            <a:ext cx="569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Safety by Design. Human Factors. </a:t>
            </a:r>
            <a:b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Shared Responsibility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B7BA6D7-BAA3-5B4E-F6F5-8075E68AA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079" y="565026"/>
            <a:ext cx="2188741" cy="5336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43C2E-FDCE-E65C-3BE3-960F98FCB167}"/>
              </a:ext>
            </a:extLst>
          </p:cNvPr>
          <p:cNvGrpSpPr/>
          <p:nvPr/>
        </p:nvGrpSpPr>
        <p:grpSpPr>
          <a:xfrm>
            <a:off x="9626896" y="4233672"/>
            <a:ext cx="2113653" cy="2113653"/>
            <a:chOff x="9005104" y="3796496"/>
            <a:chExt cx="2349661" cy="23496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22EB5C-F8A4-3418-97D2-DFAE36AF32A6}"/>
                </a:ext>
              </a:extLst>
            </p:cNvPr>
            <p:cNvSpPr/>
            <p:nvPr/>
          </p:nvSpPr>
          <p:spPr>
            <a:xfrm>
              <a:off x="9005104" y="3796496"/>
              <a:ext cx="2349661" cy="2349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7E60B98-FF6A-58B6-283D-E5E9C269E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14025" y="4415045"/>
              <a:ext cx="1731818" cy="1112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27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D1B49-532E-6CF2-69B7-7B70D30D0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2AA443-73CA-6C58-334F-5028674C1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F72534-C9B5-DEDC-1E87-71D4BB3A4CE6}"/>
              </a:ext>
            </a:extLst>
          </p:cNvPr>
          <p:cNvSpPr txBox="1"/>
          <p:nvPr/>
        </p:nvSpPr>
        <p:spPr>
          <a:xfrm>
            <a:off x="763176" y="4426558"/>
            <a:ext cx="6957137" cy="2043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486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we expect across</a:t>
            </a:r>
            <a:b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Taranaki industry</a:t>
            </a:r>
          </a:p>
        </p:txBody>
      </p:sp>
    </p:spTree>
    <p:extLst>
      <p:ext uri="{BB962C8B-B14F-4D97-AF65-F5344CB8AC3E}">
        <p14:creationId xmlns:p14="http://schemas.microsoft.com/office/powerpoint/2010/main" val="343930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45C6-894E-80CC-E4DB-83B68D2F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background with lines&#10;&#10;AI-generated content may be incorrect.">
            <a:extLst>
              <a:ext uri="{FF2B5EF4-FFF2-40B4-BE49-F238E27FC236}">
                <a16:creationId xmlns:a16="http://schemas.microsoft.com/office/drawing/2014/main" id="{924208DE-7005-6B58-A403-55465C2A0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E0F5B-D676-213F-09A9-BE0BA8A76FA8}"/>
              </a:ext>
            </a:extLst>
          </p:cNvPr>
          <p:cNvSpPr txBox="1"/>
          <p:nvPr/>
        </p:nvSpPr>
        <p:spPr>
          <a:xfrm>
            <a:off x="1525891" y="1667839"/>
            <a:ext cx="7270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Safety is Designed.</a:t>
            </a:r>
          </a:p>
          <a:p>
            <a:endParaRPr 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Safety is Shared.</a:t>
            </a:r>
          </a:p>
          <a:p>
            <a:endParaRPr 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Safety is Deliberate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25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urple background with white circles&#10;&#10;AI-generated content may be incorrect.">
            <a:extLst>
              <a:ext uri="{FF2B5EF4-FFF2-40B4-BE49-F238E27FC236}">
                <a16:creationId xmlns:a16="http://schemas.microsoft.com/office/drawing/2014/main" id="{7421D511-1C49-8538-EF9A-AC0742B710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5803F-7F07-FA97-CC3B-9211B040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truck&#10;&#10;AI-generated content may be incorrect.">
            <a:extLst>
              <a:ext uri="{FF2B5EF4-FFF2-40B4-BE49-F238E27FC236}">
                <a16:creationId xmlns:a16="http://schemas.microsoft.com/office/drawing/2014/main" id="{2B592582-B742-DD5D-4B68-11DC2AE8A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2C842-517C-67C9-8576-3DC948476929}"/>
              </a:ext>
            </a:extLst>
          </p:cNvPr>
          <p:cNvSpPr txBox="1"/>
          <p:nvPr/>
        </p:nvSpPr>
        <p:spPr>
          <a:xfrm>
            <a:off x="763177" y="734234"/>
            <a:ext cx="701549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this matters</a:t>
            </a:r>
          </a:p>
        </p:txBody>
      </p:sp>
    </p:spTree>
    <p:extLst>
      <p:ext uri="{BB962C8B-B14F-4D97-AF65-F5344CB8AC3E}">
        <p14:creationId xmlns:p14="http://schemas.microsoft.com/office/powerpoint/2010/main" val="34693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F7488-5B88-9CC3-B206-8A1A5801C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ot with a black spot on it&#10;&#10;AI-generated content may be incorrect.">
            <a:extLst>
              <a:ext uri="{FF2B5EF4-FFF2-40B4-BE49-F238E27FC236}">
                <a16:creationId xmlns:a16="http://schemas.microsoft.com/office/drawing/2014/main" id="{61D705A2-ACCF-68ED-3446-4DDE4565F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1916D-E24D-AA33-269F-12AD1B89E61F}"/>
              </a:ext>
            </a:extLst>
          </p:cNvPr>
          <p:cNvSpPr txBox="1"/>
          <p:nvPr/>
        </p:nvSpPr>
        <p:spPr>
          <a:xfrm>
            <a:off x="661915" y="1532867"/>
            <a:ext cx="5588413" cy="26402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reality of electrical risk</a:t>
            </a:r>
          </a:p>
        </p:txBody>
      </p:sp>
    </p:spTree>
    <p:extLst>
      <p:ext uri="{BB962C8B-B14F-4D97-AF65-F5344CB8AC3E}">
        <p14:creationId xmlns:p14="http://schemas.microsoft.com/office/powerpoint/2010/main" val="59143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91D55-759B-70D5-9B6A-E1AEC9E93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Slide Background">
            <a:extLst>
              <a:ext uri="{FF2B5EF4-FFF2-40B4-BE49-F238E27FC236}">
                <a16:creationId xmlns:a16="http://schemas.microsoft.com/office/drawing/2014/main" id="{B50D074C-5457-4294-A181-6B67F4146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29836"/>
            <a:ext cx="12192000" cy="172019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F081D-2952-2C8A-7343-EA5361778188}"/>
              </a:ext>
            </a:extLst>
          </p:cNvPr>
          <p:cNvSpPr txBox="1"/>
          <p:nvPr/>
        </p:nvSpPr>
        <p:spPr>
          <a:xfrm>
            <a:off x="589558" y="5429992"/>
            <a:ext cx="6973355" cy="111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NZECP 34?</a:t>
            </a:r>
          </a:p>
        </p:txBody>
      </p:sp>
      <p:pic>
        <p:nvPicPr>
          <p:cNvPr id="2054" name="Picture 6" descr="Building near power lines">
            <a:extLst>
              <a:ext uri="{FF2B5EF4-FFF2-40B4-BE49-F238E27FC236}">
                <a16:creationId xmlns:a16="http://schemas.microsoft.com/office/drawing/2014/main" id="{ADC03CEA-5FA1-5958-D157-BA526E85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996" y="861231"/>
            <a:ext cx="10668003" cy="40005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0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2F1D1-D3B2-88ED-7619-B6F8688E8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with a fence and grass lawn&#10;&#10;AI-generated content may be incorrect.">
            <a:extLst>
              <a:ext uri="{FF2B5EF4-FFF2-40B4-BE49-F238E27FC236}">
                <a16:creationId xmlns:a16="http://schemas.microsoft.com/office/drawing/2014/main" id="{928CAB0A-CC29-F78E-BF2A-AFE466F5DA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31850-9FFC-C518-7773-24ADC1715E58}"/>
              </a:ext>
            </a:extLst>
          </p:cNvPr>
          <p:cNvSpPr txBox="1"/>
          <p:nvPr/>
        </p:nvSpPr>
        <p:spPr>
          <a:xfrm>
            <a:off x="601132" y="5054296"/>
            <a:ext cx="11228194" cy="101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Safety by Design.</a:t>
            </a:r>
            <a:b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Broader than you think</a:t>
            </a:r>
          </a:p>
        </p:txBody>
      </p:sp>
    </p:spTree>
    <p:extLst>
      <p:ext uri="{BB962C8B-B14F-4D97-AF65-F5344CB8AC3E}">
        <p14:creationId xmlns:p14="http://schemas.microsoft.com/office/powerpoint/2010/main" val="9377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D5BE-CCBA-9368-101B-8F5F742F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41604-A75A-FDFF-B15A-95AD54C134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nline Media 6" title="Basketball Awareness Test">
            <a:hlinkClick r:id="" action="ppaction://media"/>
            <a:extLst>
              <a:ext uri="{FF2B5EF4-FFF2-40B4-BE49-F238E27FC236}">
                <a16:creationId xmlns:a16="http://schemas.microsoft.com/office/drawing/2014/main" id="{FDC9C98E-6832-D899-5449-C6050ED607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49256" y="2126966"/>
            <a:ext cx="5625296" cy="4105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00C8F-2820-CF2A-80E4-DE1242E61D51}"/>
              </a:ext>
            </a:extLst>
          </p:cNvPr>
          <p:cNvSpPr txBox="1"/>
          <p:nvPr/>
        </p:nvSpPr>
        <p:spPr>
          <a:xfrm>
            <a:off x="763177" y="734234"/>
            <a:ext cx="10661036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Human Factors. Why incidents really happen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BA18B-02D9-D163-D477-56756706CE51}"/>
              </a:ext>
            </a:extLst>
          </p:cNvPr>
          <p:cNvSpPr txBox="1"/>
          <p:nvPr/>
        </p:nvSpPr>
        <p:spPr>
          <a:xfrm>
            <a:off x="763177" y="1518417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Basketball Awareness Test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75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1CD82-09D6-5352-730F-FB372689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DD981C-F27D-F63C-0C83-7CD93850D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89C775-559C-D6F8-DAF8-737413F5B5D1}"/>
              </a:ext>
            </a:extLst>
          </p:cNvPr>
          <p:cNvSpPr txBox="1"/>
          <p:nvPr/>
        </p:nvSpPr>
        <p:spPr>
          <a:xfrm>
            <a:off x="763177" y="421717"/>
            <a:ext cx="10661036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Human Factors in Electrical Work</a:t>
            </a:r>
          </a:p>
        </p:txBody>
      </p:sp>
    </p:spTree>
    <p:extLst>
      <p:ext uri="{BB962C8B-B14F-4D97-AF65-F5344CB8AC3E}">
        <p14:creationId xmlns:p14="http://schemas.microsoft.com/office/powerpoint/2010/main" val="192495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FB73B-1007-9797-6515-490413605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any's strategy&#10;&#10;AI-generated content may be incorrect.">
            <a:extLst>
              <a:ext uri="{FF2B5EF4-FFF2-40B4-BE49-F238E27FC236}">
                <a16:creationId xmlns:a16="http://schemas.microsoft.com/office/drawing/2014/main" id="{CE96475D-45F0-9D59-6A20-3F2A2B5C3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2B8DEE-1E14-101C-BAF3-7604B1976829}"/>
              </a:ext>
            </a:extLst>
          </p:cNvPr>
          <p:cNvSpPr txBox="1"/>
          <p:nvPr/>
        </p:nvSpPr>
        <p:spPr>
          <a:xfrm>
            <a:off x="763177" y="421717"/>
            <a:ext cx="10661036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Designing for Human Reliability</a:t>
            </a:r>
          </a:p>
        </p:txBody>
      </p:sp>
    </p:spTree>
    <p:extLst>
      <p:ext uri="{BB962C8B-B14F-4D97-AF65-F5344CB8AC3E}">
        <p14:creationId xmlns:p14="http://schemas.microsoft.com/office/powerpoint/2010/main" val="49467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46EF5-AE09-313D-82DE-901A7E1DE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uck with an open trunk on the side of the road&#10;&#10;AI-generated content may be incorrect.">
            <a:extLst>
              <a:ext uri="{FF2B5EF4-FFF2-40B4-BE49-F238E27FC236}">
                <a16:creationId xmlns:a16="http://schemas.microsoft.com/office/drawing/2014/main" id="{F16FA692-60F4-428F-5468-DFEE41146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D6630-18B3-6837-6D2D-7727C695C449}"/>
              </a:ext>
            </a:extLst>
          </p:cNvPr>
          <p:cNvSpPr txBox="1"/>
          <p:nvPr/>
        </p:nvSpPr>
        <p:spPr>
          <a:xfrm>
            <a:off x="763177" y="5155763"/>
            <a:ext cx="10661036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Minor Works &amp; Traffic Works</a:t>
            </a:r>
          </a:p>
        </p:txBody>
      </p:sp>
    </p:spTree>
    <p:extLst>
      <p:ext uri="{BB962C8B-B14F-4D97-AF65-F5344CB8AC3E}">
        <p14:creationId xmlns:p14="http://schemas.microsoft.com/office/powerpoint/2010/main" val="282273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11342</TotalTime>
  <Words>811</Words>
  <Application>Microsoft Macintosh PowerPoint</Application>
  <PresentationFormat>Widescreen</PresentationFormat>
  <Paragraphs>162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Powerco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Clarke</dc:creator>
  <cp:lastModifiedBy>Whiteman, Sam (New Plymouth)</cp:lastModifiedBy>
  <cp:revision>6</cp:revision>
  <cp:lastPrinted>2025-12-18T20:14:26Z</cp:lastPrinted>
  <dcterms:created xsi:type="dcterms:W3CDTF">2025-05-12T01:17:16Z</dcterms:created>
  <dcterms:modified xsi:type="dcterms:W3CDTF">2026-03-05T22:51:21Z</dcterms:modified>
</cp:coreProperties>
</file>